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88"/>
  </p:notesMasterIdLst>
  <p:sldIdLst>
    <p:sldId id="256" r:id="rId2"/>
    <p:sldId id="303" r:id="rId3"/>
    <p:sldId id="304" r:id="rId4"/>
    <p:sldId id="347" r:id="rId5"/>
    <p:sldId id="343" r:id="rId6"/>
    <p:sldId id="283" r:id="rId7"/>
    <p:sldId id="305" r:id="rId8"/>
    <p:sldId id="300" r:id="rId9"/>
    <p:sldId id="264" r:id="rId10"/>
    <p:sldId id="263" r:id="rId11"/>
    <p:sldId id="319" r:id="rId12"/>
    <p:sldId id="320" r:id="rId13"/>
    <p:sldId id="316" r:id="rId14"/>
    <p:sldId id="317" r:id="rId15"/>
    <p:sldId id="327" r:id="rId16"/>
    <p:sldId id="323" r:id="rId17"/>
    <p:sldId id="296" r:id="rId18"/>
    <p:sldId id="321" r:id="rId19"/>
    <p:sldId id="301" r:id="rId20"/>
    <p:sldId id="346" r:id="rId21"/>
    <p:sldId id="308" r:id="rId22"/>
    <p:sldId id="307" r:id="rId23"/>
    <p:sldId id="310" r:id="rId24"/>
    <p:sldId id="262" r:id="rId25"/>
    <p:sldId id="287" r:id="rId26"/>
    <p:sldId id="286" r:id="rId27"/>
    <p:sldId id="340" r:id="rId28"/>
    <p:sldId id="289" r:id="rId29"/>
    <p:sldId id="341" r:id="rId30"/>
    <p:sldId id="312" r:id="rId31"/>
    <p:sldId id="277" r:id="rId32"/>
    <p:sldId id="344" r:id="rId33"/>
    <p:sldId id="333" r:id="rId34"/>
    <p:sldId id="348" r:id="rId35"/>
    <p:sldId id="331" r:id="rId36"/>
    <p:sldId id="271" r:id="rId37"/>
    <p:sldId id="332" r:id="rId38"/>
    <p:sldId id="329" r:id="rId39"/>
    <p:sldId id="352" r:id="rId40"/>
    <p:sldId id="288" r:id="rId41"/>
    <p:sldId id="274" r:id="rId42"/>
    <p:sldId id="357" r:id="rId43"/>
    <p:sldId id="363" r:id="rId44"/>
    <p:sldId id="338" r:id="rId45"/>
    <p:sldId id="259" r:id="rId46"/>
    <p:sldId id="298" r:id="rId47"/>
    <p:sldId id="273" r:id="rId48"/>
    <p:sldId id="276" r:id="rId49"/>
    <p:sldId id="364" r:id="rId50"/>
    <p:sldId id="337" r:id="rId51"/>
    <p:sldId id="279" r:id="rId52"/>
    <p:sldId id="339" r:id="rId53"/>
    <p:sldId id="361" r:id="rId54"/>
    <p:sldId id="351" r:id="rId55"/>
    <p:sldId id="365" r:id="rId56"/>
    <p:sldId id="350" r:id="rId57"/>
    <p:sldId id="261" r:id="rId58"/>
    <p:sldId id="353" r:id="rId59"/>
    <p:sldId id="355" r:id="rId60"/>
    <p:sldId id="354" r:id="rId61"/>
    <p:sldId id="356" r:id="rId62"/>
    <p:sldId id="311" r:id="rId63"/>
    <p:sldId id="366" r:id="rId64"/>
    <p:sldId id="334" r:id="rId65"/>
    <p:sldId id="360" r:id="rId66"/>
    <p:sldId id="282" r:id="rId67"/>
    <p:sldId id="272" r:id="rId68"/>
    <p:sldId id="265" r:id="rId69"/>
    <p:sldId id="324" r:id="rId70"/>
    <p:sldId id="325" r:id="rId71"/>
    <p:sldId id="326" r:id="rId72"/>
    <p:sldId id="359" r:id="rId73"/>
    <p:sldId id="358" r:id="rId74"/>
    <p:sldId id="292" r:id="rId75"/>
    <p:sldId id="293" r:id="rId76"/>
    <p:sldId id="291" r:id="rId77"/>
    <p:sldId id="335" r:id="rId78"/>
    <p:sldId id="330" r:id="rId79"/>
    <p:sldId id="294" r:id="rId80"/>
    <p:sldId id="270" r:id="rId81"/>
    <p:sldId id="269" r:id="rId82"/>
    <p:sldId id="268" r:id="rId83"/>
    <p:sldId id="278" r:id="rId84"/>
    <p:sldId id="281" r:id="rId85"/>
    <p:sldId id="336" r:id="rId86"/>
    <p:sldId id="362" r:id="rId8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13" autoAdjust="0"/>
    <p:restoredTop sz="84801" autoAdjust="0"/>
  </p:normalViewPr>
  <p:slideViewPr>
    <p:cSldViewPr snapToGrid="0">
      <p:cViewPr>
        <p:scale>
          <a:sx n="75" d="100"/>
          <a:sy n="75" d="100"/>
        </p:scale>
        <p:origin x="1332" y="81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56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600" b="1" u="sng"/>
              <a:t>Цена</a:t>
            </a:r>
            <a:r>
              <a:rPr lang="ru-RU" sz="1600" b="1" u="sng" baseline="0"/>
              <a:t> установки</a:t>
            </a:r>
            <a:endParaRPr lang="fr-FR" sz="1600" b="1" u="sng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sng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3E09-4F66-BEF9-7ABE9D9971F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3E09-4F66-BEF9-7ABE9D9971F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E09-4F66-BEF9-7ABE9D9971F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E09-4F66-BEF9-7ABE9D9971FF}"/>
              </c:ext>
            </c:extLst>
          </c:dPt>
          <c:dLbls>
            <c:dLbl>
              <c:idx val="0"/>
              <c:layout>
                <c:manualLayout>
                  <c:x val="-4.1371856249411691E-2"/>
                  <c:y val="-5.7719070731169005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E09-4F66-BEF9-7ABE9D9971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[Classeur1]Feuil1!$A$1:$D$1</c:f>
              <c:strCache>
                <c:ptCount val="4"/>
                <c:pt idx="0">
                  <c:v>FLASH</c:v>
                </c:pt>
                <c:pt idx="1">
                  <c:v>Протон Терапия</c:v>
                </c:pt>
                <c:pt idx="2">
                  <c:v>Фотон терапия</c:v>
                </c:pt>
                <c:pt idx="3">
                  <c:v>Стереотакс фотон терапия</c:v>
                </c:pt>
              </c:strCache>
            </c:strRef>
          </c:cat>
          <c:val>
            <c:numRef>
              <c:f>[Classeur1]Feuil1!$A$3:$D$3</c:f>
              <c:numCache>
                <c:formatCode>0%</c:formatCode>
                <c:ptCount val="4"/>
                <c:pt idx="0">
                  <c:v>1</c:v>
                </c:pt>
                <c:pt idx="1">
                  <c:v>1.6666666666666667</c:v>
                </c:pt>
                <c:pt idx="2">
                  <c:v>0.20833333333333334</c:v>
                </c:pt>
                <c:pt idx="3">
                  <c:v>0.33333333333333331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E09-4F66-BEF9-7ABE9D9971FF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698CA2-BB48-4A0F-A739-17F5A96A58F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D606D3E-E35C-4FDC-80B9-F9183F9CDA4F}">
      <dgm:prSet phldrT="[Text]" phldr="0" custT="1"/>
      <dgm:spPr/>
      <dgm:t>
        <a:bodyPr/>
        <a:lstStyle/>
        <a:p>
          <a:r>
            <a:rPr lang="ru-RU" sz="1600" b="1" u="sng" dirty="0"/>
            <a:t>1</a:t>
          </a:r>
          <a:r>
            <a:rPr lang="fr-CH" sz="1600" b="1" u="sng" dirty="0"/>
            <a:t>8</a:t>
          </a:r>
          <a:r>
            <a:rPr lang="ru-RU" sz="1600" b="1" u="sng" dirty="0"/>
            <a:t>9</a:t>
          </a:r>
          <a:r>
            <a:rPr lang="fr-CH" sz="1600" b="1" u="sng" dirty="0"/>
            <a:t>5</a:t>
          </a:r>
          <a:endParaRPr lang="ru-RU" sz="1600" b="1" u="sng" dirty="0"/>
        </a:p>
        <a:p>
          <a:r>
            <a:rPr lang="en-GB" sz="1600" dirty="0" err="1"/>
            <a:t>Рентгеновское</a:t>
          </a:r>
          <a:r>
            <a:rPr lang="en-GB" sz="1600" dirty="0"/>
            <a:t> </a:t>
          </a:r>
          <a:r>
            <a:rPr lang="en-GB" sz="1600" dirty="0" err="1"/>
            <a:t>излучение</a:t>
          </a:r>
          <a:r>
            <a:rPr lang="en-GB" sz="1600" dirty="0"/>
            <a:t> </a:t>
          </a:r>
          <a:r>
            <a:rPr lang="en-GB" sz="1600" dirty="0" err="1"/>
            <a:t>открытое</a:t>
          </a:r>
          <a:r>
            <a:rPr lang="en-GB" sz="1600" dirty="0"/>
            <a:t> </a:t>
          </a:r>
          <a:r>
            <a:rPr lang="en-GB" sz="1600" dirty="0" err="1"/>
            <a:t>Виль</a:t>
          </a:r>
          <a:r>
            <a:rPr lang="ru-RU" sz="1600" dirty="0"/>
            <a:t>г</a:t>
          </a:r>
          <a:r>
            <a:rPr lang="en-GB" sz="1600" dirty="0"/>
            <a:t>е</a:t>
          </a:r>
          <a:r>
            <a:rPr lang="ru-RU" sz="1600" dirty="0"/>
            <a:t>ль</a:t>
          </a:r>
          <a:r>
            <a:rPr lang="en-GB" sz="1600" dirty="0" err="1"/>
            <a:t>мом</a:t>
          </a:r>
          <a:r>
            <a:rPr lang="en-GB" sz="1600" dirty="0"/>
            <a:t> </a:t>
          </a:r>
          <a:r>
            <a:rPr lang="en-GB" sz="1600" dirty="0" err="1"/>
            <a:t>Рентгеном</a:t>
          </a:r>
          <a:endParaRPr lang="en-GB" sz="1600" dirty="0"/>
        </a:p>
      </dgm:t>
    </dgm:pt>
    <dgm:pt modelId="{44A146EB-0DCB-4080-8289-ADC32AB8D4AA}" type="parTrans" cxnId="{1151368E-A04A-479E-9CFE-0AA9E9EDB867}">
      <dgm:prSet/>
      <dgm:spPr/>
      <dgm:t>
        <a:bodyPr/>
        <a:lstStyle/>
        <a:p>
          <a:endParaRPr lang="en-GB"/>
        </a:p>
      </dgm:t>
    </dgm:pt>
    <dgm:pt modelId="{DBDC5B12-7603-40B2-8C36-78FEC055DE50}" type="sibTrans" cxnId="{1151368E-A04A-479E-9CFE-0AA9E9EDB867}">
      <dgm:prSet/>
      <dgm:spPr/>
      <dgm:t>
        <a:bodyPr/>
        <a:lstStyle/>
        <a:p>
          <a:endParaRPr lang="en-GB"/>
        </a:p>
      </dgm:t>
    </dgm:pt>
    <dgm:pt modelId="{31C21461-0F2B-456F-934D-086C4071DA4D}">
      <dgm:prSet phldrT="[Text]" phldr="0" custT="1"/>
      <dgm:spPr/>
      <dgm:t>
        <a:bodyPr/>
        <a:lstStyle/>
        <a:p>
          <a:r>
            <a:rPr lang="ru-RU" sz="1600" b="1" u="sng" dirty="0"/>
            <a:t>1896</a:t>
          </a:r>
        </a:p>
        <a:p>
          <a:r>
            <a:rPr lang="ru-RU" sz="1600" dirty="0"/>
            <a:t>Первое использование для лечения раковых больных</a:t>
          </a:r>
          <a:r>
            <a:rPr lang="en-GB" sz="1600" dirty="0"/>
            <a:t> </a:t>
          </a:r>
        </a:p>
      </dgm:t>
    </dgm:pt>
    <dgm:pt modelId="{147D2A12-7C4D-4A6B-9B38-2C45244AFF04}" type="parTrans" cxnId="{0D43F50F-94CF-4601-A2B6-32539C9B19CC}">
      <dgm:prSet/>
      <dgm:spPr/>
      <dgm:t>
        <a:bodyPr/>
        <a:lstStyle/>
        <a:p>
          <a:endParaRPr lang="en-GB"/>
        </a:p>
      </dgm:t>
    </dgm:pt>
    <dgm:pt modelId="{520F2267-B609-40C7-B9BD-99DA0D088F12}" type="sibTrans" cxnId="{0D43F50F-94CF-4601-A2B6-32539C9B19CC}">
      <dgm:prSet/>
      <dgm:spPr/>
      <dgm:t>
        <a:bodyPr/>
        <a:lstStyle/>
        <a:p>
          <a:endParaRPr lang="en-GB"/>
        </a:p>
      </dgm:t>
    </dgm:pt>
    <dgm:pt modelId="{956ACF51-6DA4-4331-8F02-A4A09EB3133A}">
      <dgm:prSet phldrT="[Text]" phldr="0" custT="1"/>
      <dgm:spPr/>
      <dgm:t>
        <a:bodyPr/>
        <a:lstStyle/>
        <a:p>
          <a:r>
            <a:rPr lang="ru-RU" sz="1600" b="1" u="sng" dirty="0"/>
            <a:t>1953</a:t>
          </a:r>
          <a:endParaRPr lang="en-GB" sz="1600" b="1" u="sng" dirty="0"/>
        </a:p>
      </dgm:t>
    </dgm:pt>
    <dgm:pt modelId="{7B223527-3342-4B11-B476-78EBDD26A96E}" type="parTrans" cxnId="{AFF74FBE-8D50-4FAD-AB87-07156DA181CF}">
      <dgm:prSet/>
      <dgm:spPr/>
      <dgm:t>
        <a:bodyPr/>
        <a:lstStyle/>
        <a:p>
          <a:endParaRPr lang="en-GB"/>
        </a:p>
      </dgm:t>
    </dgm:pt>
    <dgm:pt modelId="{CF7D0DEF-B5D9-49F7-B0E3-13E6376206FF}" type="sibTrans" cxnId="{AFF74FBE-8D50-4FAD-AB87-07156DA181CF}">
      <dgm:prSet/>
      <dgm:spPr/>
      <dgm:t>
        <a:bodyPr/>
        <a:lstStyle/>
        <a:p>
          <a:endParaRPr lang="en-GB"/>
        </a:p>
      </dgm:t>
    </dgm:pt>
    <dgm:pt modelId="{E67E21F4-344D-4BC7-88D5-D7C81CB89A22}">
      <dgm:prSet phldrT="[Text]" phldr="0" custT="1"/>
      <dgm:spPr/>
      <dgm:t>
        <a:bodyPr/>
        <a:lstStyle/>
        <a:p>
          <a:r>
            <a:rPr lang="ru-RU" sz="1600" dirty="0"/>
            <a:t>1928</a:t>
          </a:r>
          <a:endParaRPr lang="en-GB" sz="1600" dirty="0"/>
        </a:p>
      </dgm:t>
    </dgm:pt>
    <dgm:pt modelId="{CC6598D5-8AB7-41BE-AF60-34D6D1D7F059}" type="parTrans" cxnId="{DAB964CF-73B2-470C-8268-D7D9946DF973}">
      <dgm:prSet/>
      <dgm:spPr/>
      <dgm:t>
        <a:bodyPr/>
        <a:lstStyle/>
        <a:p>
          <a:endParaRPr lang="en-GB"/>
        </a:p>
      </dgm:t>
    </dgm:pt>
    <dgm:pt modelId="{B72C8746-E08A-4F93-AC17-449323F0D498}" type="sibTrans" cxnId="{DAB964CF-73B2-470C-8268-D7D9946DF973}">
      <dgm:prSet/>
      <dgm:spPr/>
      <dgm:t>
        <a:bodyPr/>
        <a:lstStyle/>
        <a:p>
          <a:endParaRPr lang="en-GB"/>
        </a:p>
      </dgm:t>
    </dgm:pt>
    <dgm:pt modelId="{D9B38869-969E-4F9D-836E-E97310D6A2CB}">
      <dgm:prSet phldrT="[Text]" phldr="0" custT="1"/>
      <dgm:spPr/>
      <dgm:t>
        <a:bodyPr/>
        <a:lstStyle/>
        <a:p>
          <a:r>
            <a:rPr lang="ru-RU" sz="1600"/>
            <a:t>Первый линейный ускоритель</a:t>
          </a:r>
          <a:endParaRPr lang="en-GB" sz="1600" dirty="0"/>
        </a:p>
      </dgm:t>
    </dgm:pt>
    <dgm:pt modelId="{EC97139E-D678-4E1A-B36F-A54794A41443}" type="parTrans" cxnId="{00C088C4-87AC-4BEA-8725-B7409029F423}">
      <dgm:prSet/>
      <dgm:spPr/>
      <dgm:t>
        <a:bodyPr/>
        <a:lstStyle/>
        <a:p>
          <a:endParaRPr lang="en-GB"/>
        </a:p>
      </dgm:t>
    </dgm:pt>
    <dgm:pt modelId="{ADB6F46D-08F0-4B10-B31F-CD8520639FA7}" type="sibTrans" cxnId="{00C088C4-87AC-4BEA-8725-B7409029F423}">
      <dgm:prSet/>
      <dgm:spPr/>
      <dgm:t>
        <a:bodyPr/>
        <a:lstStyle/>
        <a:p>
          <a:endParaRPr lang="en-GB"/>
        </a:p>
      </dgm:t>
    </dgm:pt>
    <dgm:pt modelId="{51E27893-4046-4721-AC02-277CF1CEDB7F}">
      <dgm:prSet phldrT="[Text]" phldr="0" custT="1"/>
      <dgm:spPr/>
      <dgm:t>
        <a:bodyPr/>
        <a:lstStyle/>
        <a:p>
          <a:r>
            <a:rPr lang="ru-RU" sz="1600" b="1" u="sng" dirty="0"/>
            <a:t>1932</a:t>
          </a:r>
          <a:endParaRPr lang="en-GB" sz="1600" b="1" u="sng" dirty="0"/>
        </a:p>
      </dgm:t>
    </dgm:pt>
    <dgm:pt modelId="{A3A099A6-E060-4346-A1EE-CF2569D2341F}" type="parTrans" cxnId="{02244302-0D30-41A6-8030-9CEFEA7E21CE}">
      <dgm:prSet/>
      <dgm:spPr/>
      <dgm:t>
        <a:bodyPr/>
        <a:lstStyle/>
        <a:p>
          <a:endParaRPr lang="en-GB"/>
        </a:p>
      </dgm:t>
    </dgm:pt>
    <dgm:pt modelId="{3515C7F1-4668-465C-9586-DBD0F6A6C6CE}" type="sibTrans" cxnId="{02244302-0D30-41A6-8030-9CEFEA7E21CE}">
      <dgm:prSet/>
      <dgm:spPr/>
      <dgm:t>
        <a:bodyPr/>
        <a:lstStyle/>
        <a:p>
          <a:endParaRPr lang="en-GB"/>
        </a:p>
      </dgm:t>
    </dgm:pt>
    <dgm:pt modelId="{59CA633F-50B3-4E38-AA81-80883E31FE60}">
      <dgm:prSet phldrT="[Text]" phldr="0" custT="1"/>
      <dgm:spPr/>
      <dgm:t>
        <a:bodyPr/>
        <a:lstStyle/>
        <a:p>
          <a:r>
            <a:rPr lang="ru-RU" sz="1600" b="0" u="none"/>
            <a:t>Первый линейный ускоритель для лечения</a:t>
          </a:r>
          <a:endParaRPr lang="en-GB" sz="1600" b="0" u="none" dirty="0"/>
        </a:p>
      </dgm:t>
    </dgm:pt>
    <dgm:pt modelId="{62CDE1DF-E7E6-4498-BBBD-0D69F6836498}" type="parTrans" cxnId="{95587138-7A10-43FF-AF4C-C116B94672C0}">
      <dgm:prSet/>
      <dgm:spPr/>
      <dgm:t>
        <a:bodyPr/>
        <a:lstStyle/>
        <a:p>
          <a:endParaRPr lang="en-GB"/>
        </a:p>
      </dgm:t>
    </dgm:pt>
    <dgm:pt modelId="{5040B827-4637-4FE0-88BA-5DFE851A0FEC}" type="sibTrans" cxnId="{95587138-7A10-43FF-AF4C-C116B94672C0}">
      <dgm:prSet/>
      <dgm:spPr/>
      <dgm:t>
        <a:bodyPr/>
        <a:lstStyle/>
        <a:p>
          <a:endParaRPr lang="en-GB"/>
        </a:p>
      </dgm:t>
    </dgm:pt>
    <dgm:pt modelId="{3EFF70B0-EF7C-44C3-9DA7-FCB292C6A070}">
      <dgm:prSet phldrT="[Text]" phldr="0" custT="1"/>
      <dgm:spPr/>
      <dgm:t>
        <a:bodyPr/>
        <a:lstStyle/>
        <a:p>
          <a:r>
            <a:rPr lang="ru-RU" sz="1600" b="0" u="none" dirty="0"/>
            <a:t>Разработка первого циклотрона</a:t>
          </a:r>
          <a:endParaRPr lang="en-GB" sz="1600" b="0" u="none" dirty="0"/>
        </a:p>
      </dgm:t>
    </dgm:pt>
    <dgm:pt modelId="{DB1B8DF8-7D43-42BF-856E-0801A214A61F}" type="parTrans" cxnId="{36AF9740-9948-49EB-AA86-91CB2F9D3EE3}">
      <dgm:prSet/>
      <dgm:spPr/>
      <dgm:t>
        <a:bodyPr/>
        <a:lstStyle/>
        <a:p>
          <a:endParaRPr lang="en-GB"/>
        </a:p>
      </dgm:t>
    </dgm:pt>
    <dgm:pt modelId="{F99ECAD6-8FEE-4A68-9F35-CA1E12519EE3}" type="sibTrans" cxnId="{36AF9740-9948-49EB-AA86-91CB2F9D3EE3}">
      <dgm:prSet/>
      <dgm:spPr/>
      <dgm:t>
        <a:bodyPr/>
        <a:lstStyle/>
        <a:p>
          <a:endParaRPr lang="en-GB"/>
        </a:p>
      </dgm:t>
    </dgm:pt>
    <dgm:pt modelId="{03D6C41E-60F4-4897-832A-02E3A27E9816}">
      <dgm:prSet phldrT="[Text]" phldr="0" custT="1"/>
      <dgm:spPr/>
      <dgm:t>
        <a:bodyPr/>
        <a:lstStyle/>
        <a:p>
          <a:r>
            <a:rPr lang="ru-RU" sz="1600" b="0" u="none" dirty="0"/>
            <a:t>Лоренс</a:t>
          </a:r>
          <a:endParaRPr lang="en-GB" sz="1600" b="0" u="none" dirty="0"/>
        </a:p>
      </dgm:t>
    </dgm:pt>
    <dgm:pt modelId="{FDA42F92-CA1B-4809-B11F-18A3A36C532B}" type="parTrans" cxnId="{3A9B54E0-0785-49D8-9730-C37244E99100}">
      <dgm:prSet/>
      <dgm:spPr/>
      <dgm:t>
        <a:bodyPr/>
        <a:lstStyle/>
        <a:p>
          <a:endParaRPr lang="en-GB"/>
        </a:p>
      </dgm:t>
    </dgm:pt>
    <dgm:pt modelId="{DA8D2C14-9A08-422A-9066-6EC819C97847}" type="sibTrans" cxnId="{3A9B54E0-0785-49D8-9730-C37244E99100}">
      <dgm:prSet/>
      <dgm:spPr/>
      <dgm:t>
        <a:bodyPr/>
        <a:lstStyle/>
        <a:p>
          <a:endParaRPr lang="en-GB"/>
        </a:p>
      </dgm:t>
    </dgm:pt>
    <dgm:pt modelId="{708348D7-07A0-49DC-83A8-4206E786FB0B}" type="pres">
      <dgm:prSet presAssocID="{C4698CA2-BB48-4A0F-A739-17F5A96A58FC}" presName="arrowDiagram" presStyleCnt="0">
        <dgm:presLayoutVars>
          <dgm:chMax val="5"/>
          <dgm:dir/>
          <dgm:resizeHandles val="exact"/>
        </dgm:presLayoutVars>
      </dgm:prSet>
      <dgm:spPr/>
    </dgm:pt>
    <dgm:pt modelId="{1B483BCB-F69E-4C83-9A27-2F691B805048}" type="pres">
      <dgm:prSet presAssocID="{C4698CA2-BB48-4A0F-A739-17F5A96A58FC}" presName="arrow" presStyleLbl="bgShp" presStyleIdx="0" presStyleCnt="1"/>
      <dgm:spPr/>
    </dgm:pt>
    <dgm:pt modelId="{92235959-6C01-4586-91F9-1D445B918AAC}" type="pres">
      <dgm:prSet presAssocID="{C4698CA2-BB48-4A0F-A739-17F5A96A58FC}" presName="arrowDiagram5" presStyleCnt="0"/>
      <dgm:spPr/>
    </dgm:pt>
    <dgm:pt modelId="{1EC90322-D932-4AE5-A8B8-0790BFD8D18F}" type="pres">
      <dgm:prSet presAssocID="{ED606D3E-E35C-4FDC-80B9-F9183F9CDA4F}" presName="bullet5a" presStyleLbl="node1" presStyleIdx="0" presStyleCnt="5"/>
      <dgm:spPr/>
    </dgm:pt>
    <dgm:pt modelId="{6E35C3B4-7BD6-4314-B440-E568AA63CE81}" type="pres">
      <dgm:prSet presAssocID="{ED606D3E-E35C-4FDC-80B9-F9183F9CDA4F}" presName="textBox5a" presStyleLbl="revTx" presStyleIdx="0" presStyleCnt="5" custScaleX="183608" custLinFactNeighborX="-24600" custLinFactNeighborY="12802">
        <dgm:presLayoutVars>
          <dgm:bulletEnabled val="1"/>
        </dgm:presLayoutVars>
      </dgm:prSet>
      <dgm:spPr/>
    </dgm:pt>
    <dgm:pt modelId="{C90F643E-2884-46CF-B552-3FA366BBB7A9}" type="pres">
      <dgm:prSet presAssocID="{31C21461-0F2B-456F-934D-086C4071DA4D}" presName="bullet5b" presStyleLbl="node1" presStyleIdx="1" presStyleCnt="5"/>
      <dgm:spPr/>
    </dgm:pt>
    <dgm:pt modelId="{9CA570C5-5937-4686-AE8D-0F32CD8EBF69}" type="pres">
      <dgm:prSet presAssocID="{31C21461-0F2B-456F-934D-086C4071DA4D}" presName="textBox5b" presStyleLbl="revTx" presStyleIdx="1" presStyleCnt="5">
        <dgm:presLayoutVars>
          <dgm:bulletEnabled val="1"/>
        </dgm:presLayoutVars>
      </dgm:prSet>
      <dgm:spPr/>
    </dgm:pt>
    <dgm:pt modelId="{8F84729E-0CA8-41F3-BE9E-B8B779E0B6AB}" type="pres">
      <dgm:prSet presAssocID="{E67E21F4-344D-4BC7-88D5-D7C81CB89A22}" presName="bullet5c" presStyleLbl="node1" presStyleIdx="2" presStyleCnt="5"/>
      <dgm:spPr/>
    </dgm:pt>
    <dgm:pt modelId="{ECC9AAB1-961C-4852-AD01-0C40AF6023E9}" type="pres">
      <dgm:prSet presAssocID="{E67E21F4-344D-4BC7-88D5-D7C81CB89A22}" presName="textBox5c" presStyleLbl="revTx" presStyleIdx="2" presStyleCnt="5">
        <dgm:presLayoutVars>
          <dgm:bulletEnabled val="1"/>
        </dgm:presLayoutVars>
      </dgm:prSet>
      <dgm:spPr/>
    </dgm:pt>
    <dgm:pt modelId="{0B5F32F8-1BF7-4443-8F24-9902ADB55337}" type="pres">
      <dgm:prSet presAssocID="{956ACF51-6DA4-4331-8F02-A4A09EB3133A}" presName="bullet5d" presStyleLbl="node1" presStyleIdx="3" presStyleCnt="5"/>
      <dgm:spPr/>
    </dgm:pt>
    <dgm:pt modelId="{29B974BB-FA05-415B-B152-D6CECC7A421A}" type="pres">
      <dgm:prSet presAssocID="{956ACF51-6DA4-4331-8F02-A4A09EB3133A}" presName="textBox5d" presStyleLbl="revTx" presStyleIdx="3" presStyleCnt="5">
        <dgm:presLayoutVars>
          <dgm:bulletEnabled val="1"/>
        </dgm:presLayoutVars>
      </dgm:prSet>
      <dgm:spPr/>
    </dgm:pt>
    <dgm:pt modelId="{6AED829B-819A-422B-AD6E-8216E35FDC83}" type="pres">
      <dgm:prSet presAssocID="{51E27893-4046-4721-AC02-277CF1CEDB7F}" presName="bullet5e" presStyleLbl="node1" presStyleIdx="4" presStyleCnt="5"/>
      <dgm:spPr/>
    </dgm:pt>
    <dgm:pt modelId="{DD91E03F-3003-4A20-BF0B-2F03DA560EEB}" type="pres">
      <dgm:prSet presAssocID="{51E27893-4046-4721-AC02-277CF1CEDB7F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02244302-0D30-41A6-8030-9CEFEA7E21CE}" srcId="{C4698CA2-BB48-4A0F-A739-17F5A96A58FC}" destId="{51E27893-4046-4721-AC02-277CF1CEDB7F}" srcOrd="4" destOrd="0" parTransId="{A3A099A6-E060-4346-A1EE-CF2569D2341F}" sibTransId="{3515C7F1-4668-465C-9586-DBD0F6A6C6CE}"/>
    <dgm:cxn modelId="{EA440105-5147-4D89-80E4-AC51D1EDD87A}" type="presOf" srcId="{59CA633F-50B3-4E38-AA81-80883E31FE60}" destId="{29B974BB-FA05-415B-B152-D6CECC7A421A}" srcOrd="0" destOrd="1" presId="urn:microsoft.com/office/officeart/2005/8/layout/arrow2"/>
    <dgm:cxn modelId="{8C859B07-6087-4105-9676-0BAB40C0453D}" type="presOf" srcId="{C4698CA2-BB48-4A0F-A739-17F5A96A58FC}" destId="{708348D7-07A0-49DC-83A8-4206E786FB0B}" srcOrd="0" destOrd="0" presId="urn:microsoft.com/office/officeart/2005/8/layout/arrow2"/>
    <dgm:cxn modelId="{0D43F50F-94CF-4601-A2B6-32539C9B19CC}" srcId="{C4698CA2-BB48-4A0F-A739-17F5A96A58FC}" destId="{31C21461-0F2B-456F-934D-086C4071DA4D}" srcOrd="1" destOrd="0" parTransId="{147D2A12-7C4D-4A6B-9B38-2C45244AFF04}" sibTransId="{520F2267-B609-40C7-B9BD-99DA0D088F12}"/>
    <dgm:cxn modelId="{6AB1CD17-603B-4E8E-ADAF-D289EBDA2251}" type="presOf" srcId="{31C21461-0F2B-456F-934D-086C4071DA4D}" destId="{9CA570C5-5937-4686-AE8D-0F32CD8EBF69}" srcOrd="0" destOrd="0" presId="urn:microsoft.com/office/officeart/2005/8/layout/arrow2"/>
    <dgm:cxn modelId="{A4949C24-25BC-4727-828C-E5BA422853A8}" type="presOf" srcId="{956ACF51-6DA4-4331-8F02-A4A09EB3133A}" destId="{29B974BB-FA05-415B-B152-D6CECC7A421A}" srcOrd="0" destOrd="0" presId="urn:microsoft.com/office/officeart/2005/8/layout/arrow2"/>
    <dgm:cxn modelId="{95587138-7A10-43FF-AF4C-C116B94672C0}" srcId="{956ACF51-6DA4-4331-8F02-A4A09EB3133A}" destId="{59CA633F-50B3-4E38-AA81-80883E31FE60}" srcOrd="0" destOrd="0" parTransId="{62CDE1DF-E7E6-4498-BBBD-0D69F6836498}" sibTransId="{5040B827-4637-4FE0-88BA-5DFE851A0FEC}"/>
    <dgm:cxn modelId="{36AF9740-9948-49EB-AA86-91CB2F9D3EE3}" srcId="{51E27893-4046-4721-AC02-277CF1CEDB7F}" destId="{3EFF70B0-EF7C-44C3-9DA7-FCB292C6A070}" srcOrd="0" destOrd="0" parTransId="{DB1B8DF8-7D43-42BF-856E-0801A214A61F}" sibTransId="{F99ECAD6-8FEE-4A68-9F35-CA1E12519EE3}"/>
    <dgm:cxn modelId="{05DF7E6C-4E04-4212-A420-345E7FC32843}" type="presOf" srcId="{03D6C41E-60F4-4897-832A-02E3A27E9816}" destId="{DD91E03F-3003-4A20-BF0B-2F03DA560EEB}" srcOrd="0" destOrd="2" presId="urn:microsoft.com/office/officeart/2005/8/layout/arrow2"/>
    <dgm:cxn modelId="{8B290653-92C1-41D5-9467-C5DF64DFBF28}" type="presOf" srcId="{51E27893-4046-4721-AC02-277CF1CEDB7F}" destId="{DD91E03F-3003-4A20-BF0B-2F03DA560EEB}" srcOrd="0" destOrd="0" presId="urn:microsoft.com/office/officeart/2005/8/layout/arrow2"/>
    <dgm:cxn modelId="{F361E48C-9E29-420E-9F3B-A5D035F8F44C}" type="presOf" srcId="{E67E21F4-344D-4BC7-88D5-D7C81CB89A22}" destId="{ECC9AAB1-961C-4852-AD01-0C40AF6023E9}" srcOrd="0" destOrd="0" presId="urn:microsoft.com/office/officeart/2005/8/layout/arrow2"/>
    <dgm:cxn modelId="{1151368E-A04A-479E-9CFE-0AA9E9EDB867}" srcId="{C4698CA2-BB48-4A0F-A739-17F5A96A58FC}" destId="{ED606D3E-E35C-4FDC-80B9-F9183F9CDA4F}" srcOrd="0" destOrd="0" parTransId="{44A146EB-0DCB-4080-8289-ADC32AB8D4AA}" sibTransId="{DBDC5B12-7603-40B2-8C36-78FEC055DE50}"/>
    <dgm:cxn modelId="{20B2549A-94A0-4BD2-A266-E5BC6B21BA1D}" type="presOf" srcId="{3EFF70B0-EF7C-44C3-9DA7-FCB292C6A070}" destId="{DD91E03F-3003-4A20-BF0B-2F03DA560EEB}" srcOrd="0" destOrd="1" presId="urn:microsoft.com/office/officeart/2005/8/layout/arrow2"/>
    <dgm:cxn modelId="{AFF74FBE-8D50-4FAD-AB87-07156DA181CF}" srcId="{C4698CA2-BB48-4A0F-A739-17F5A96A58FC}" destId="{956ACF51-6DA4-4331-8F02-A4A09EB3133A}" srcOrd="3" destOrd="0" parTransId="{7B223527-3342-4B11-B476-78EBDD26A96E}" sibTransId="{CF7D0DEF-B5D9-49F7-B0E3-13E6376206FF}"/>
    <dgm:cxn modelId="{00C088C4-87AC-4BEA-8725-B7409029F423}" srcId="{E67E21F4-344D-4BC7-88D5-D7C81CB89A22}" destId="{D9B38869-969E-4F9D-836E-E97310D6A2CB}" srcOrd="0" destOrd="0" parTransId="{EC97139E-D678-4E1A-B36F-A54794A41443}" sibTransId="{ADB6F46D-08F0-4B10-B31F-CD8520639FA7}"/>
    <dgm:cxn modelId="{109849C8-2398-492E-8496-FF6F2D6606A3}" type="presOf" srcId="{ED606D3E-E35C-4FDC-80B9-F9183F9CDA4F}" destId="{6E35C3B4-7BD6-4314-B440-E568AA63CE81}" srcOrd="0" destOrd="0" presId="urn:microsoft.com/office/officeart/2005/8/layout/arrow2"/>
    <dgm:cxn modelId="{DAB964CF-73B2-470C-8268-D7D9946DF973}" srcId="{C4698CA2-BB48-4A0F-A739-17F5A96A58FC}" destId="{E67E21F4-344D-4BC7-88D5-D7C81CB89A22}" srcOrd="2" destOrd="0" parTransId="{CC6598D5-8AB7-41BE-AF60-34D6D1D7F059}" sibTransId="{B72C8746-E08A-4F93-AC17-449323F0D498}"/>
    <dgm:cxn modelId="{3A9B54E0-0785-49D8-9730-C37244E99100}" srcId="{51E27893-4046-4721-AC02-277CF1CEDB7F}" destId="{03D6C41E-60F4-4897-832A-02E3A27E9816}" srcOrd="1" destOrd="0" parTransId="{FDA42F92-CA1B-4809-B11F-18A3A36C532B}" sibTransId="{DA8D2C14-9A08-422A-9066-6EC819C97847}"/>
    <dgm:cxn modelId="{33E828F6-2AEE-4FF9-BB7C-22154BAE690A}" type="presOf" srcId="{D9B38869-969E-4F9D-836E-E97310D6A2CB}" destId="{ECC9AAB1-961C-4852-AD01-0C40AF6023E9}" srcOrd="0" destOrd="1" presId="urn:microsoft.com/office/officeart/2005/8/layout/arrow2"/>
    <dgm:cxn modelId="{88F1D3E3-37E9-40A6-A303-64780AE938A6}" type="presParOf" srcId="{708348D7-07A0-49DC-83A8-4206E786FB0B}" destId="{1B483BCB-F69E-4C83-9A27-2F691B805048}" srcOrd="0" destOrd="0" presId="urn:microsoft.com/office/officeart/2005/8/layout/arrow2"/>
    <dgm:cxn modelId="{05B94E67-D73B-4B6C-8219-B6F21D0439D5}" type="presParOf" srcId="{708348D7-07A0-49DC-83A8-4206E786FB0B}" destId="{92235959-6C01-4586-91F9-1D445B918AAC}" srcOrd="1" destOrd="0" presId="urn:microsoft.com/office/officeart/2005/8/layout/arrow2"/>
    <dgm:cxn modelId="{C336FDF3-68EA-4043-9EE4-59A7DDCF4425}" type="presParOf" srcId="{92235959-6C01-4586-91F9-1D445B918AAC}" destId="{1EC90322-D932-4AE5-A8B8-0790BFD8D18F}" srcOrd="0" destOrd="0" presId="urn:microsoft.com/office/officeart/2005/8/layout/arrow2"/>
    <dgm:cxn modelId="{B4C862A5-9715-4062-AD95-EB56A07490BF}" type="presParOf" srcId="{92235959-6C01-4586-91F9-1D445B918AAC}" destId="{6E35C3B4-7BD6-4314-B440-E568AA63CE81}" srcOrd="1" destOrd="0" presId="urn:microsoft.com/office/officeart/2005/8/layout/arrow2"/>
    <dgm:cxn modelId="{ED1EBB40-E419-4F8E-80A0-28D4B1AB0E3E}" type="presParOf" srcId="{92235959-6C01-4586-91F9-1D445B918AAC}" destId="{C90F643E-2884-46CF-B552-3FA366BBB7A9}" srcOrd="2" destOrd="0" presId="urn:microsoft.com/office/officeart/2005/8/layout/arrow2"/>
    <dgm:cxn modelId="{F9753116-893B-4980-A2F6-BDE546FE3F6E}" type="presParOf" srcId="{92235959-6C01-4586-91F9-1D445B918AAC}" destId="{9CA570C5-5937-4686-AE8D-0F32CD8EBF69}" srcOrd="3" destOrd="0" presId="urn:microsoft.com/office/officeart/2005/8/layout/arrow2"/>
    <dgm:cxn modelId="{8E4B9B39-1F82-4281-9C74-57F8CEC69DAD}" type="presParOf" srcId="{92235959-6C01-4586-91F9-1D445B918AAC}" destId="{8F84729E-0CA8-41F3-BE9E-B8B779E0B6AB}" srcOrd="4" destOrd="0" presId="urn:microsoft.com/office/officeart/2005/8/layout/arrow2"/>
    <dgm:cxn modelId="{EAD73A8B-EF11-4337-B948-6E3E0137EE53}" type="presParOf" srcId="{92235959-6C01-4586-91F9-1D445B918AAC}" destId="{ECC9AAB1-961C-4852-AD01-0C40AF6023E9}" srcOrd="5" destOrd="0" presId="urn:microsoft.com/office/officeart/2005/8/layout/arrow2"/>
    <dgm:cxn modelId="{BE0328A4-19E5-4D17-BB4F-F580F236098C}" type="presParOf" srcId="{92235959-6C01-4586-91F9-1D445B918AAC}" destId="{0B5F32F8-1BF7-4443-8F24-9902ADB55337}" srcOrd="6" destOrd="0" presId="urn:microsoft.com/office/officeart/2005/8/layout/arrow2"/>
    <dgm:cxn modelId="{FB541A65-9876-4057-B075-91E24F87EA4D}" type="presParOf" srcId="{92235959-6C01-4586-91F9-1D445B918AAC}" destId="{29B974BB-FA05-415B-B152-D6CECC7A421A}" srcOrd="7" destOrd="0" presId="urn:microsoft.com/office/officeart/2005/8/layout/arrow2"/>
    <dgm:cxn modelId="{2826E460-CFF5-48A0-94FB-F5468E99EC08}" type="presParOf" srcId="{92235959-6C01-4586-91F9-1D445B918AAC}" destId="{6AED829B-819A-422B-AD6E-8216E35FDC83}" srcOrd="8" destOrd="0" presId="urn:microsoft.com/office/officeart/2005/8/layout/arrow2"/>
    <dgm:cxn modelId="{D88FBD2B-1F3B-466A-AD69-0CBF4CF3A6B9}" type="presParOf" srcId="{92235959-6C01-4586-91F9-1D445B918AAC}" destId="{DD91E03F-3003-4A20-BF0B-2F03DA560EEB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FDAB5A4-F980-4F70-A40B-17CD4B3BDA1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99CD409-E37A-45A5-9072-3B2B14F148FC}">
      <dgm:prSet phldrT="[Text]" phldr="0"/>
      <dgm:spPr/>
      <dgm:t>
        <a:bodyPr/>
        <a:lstStyle/>
        <a:p>
          <a:r>
            <a:rPr lang="ru-RU" dirty="0"/>
            <a:t>Метода ЛТ</a:t>
          </a:r>
          <a:endParaRPr lang="en-GB" dirty="0"/>
        </a:p>
      </dgm:t>
    </dgm:pt>
    <dgm:pt modelId="{77389678-59D6-4B31-8706-758749D65621}" type="parTrans" cxnId="{CBD565C4-98DA-4A76-935C-A5B72EBEF6E5}">
      <dgm:prSet/>
      <dgm:spPr/>
      <dgm:t>
        <a:bodyPr/>
        <a:lstStyle/>
        <a:p>
          <a:endParaRPr lang="en-GB"/>
        </a:p>
      </dgm:t>
    </dgm:pt>
    <dgm:pt modelId="{FC7AAA46-9F92-44AE-9CED-EF7133B64FD6}" type="sibTrans" cxnId="{CBD565C4-98DA-4A76-935C-A5B72EBEF6E5}">
      <dgm:prSet/>
      <dgm:spPr/>
      <dgm:t>
        <a:bodyPr/>
        <a:lstStyle/>
        <a:p>
          <a:endParaRPr lang="en-GB"/>
        </a:p>
      </dgm:t>
    </dgm:pt>
    <dgm:pt modelId="{F8BF3FDC-991B-4AB3-9411-A4DCCE9D02A0}">
      <dgm:prSet phldrT="[Text]" phldr="0"/>
      <dgm:spPr/>
      <dgm:t>
        <a:bodyPr/>
        <a:lstStyle/>
        <a:p>
          <a:r>
            <a:rPr lang="ru-RU" dirty="0"/>
            <a:t>Дистанционная</a:t>
          </a:r>
          <a:endParaRPr lang="en-GB" dirty="0"/>
        </a:p>
      </dgm:t>
    </dgm:pt>
    <dgm:pt modelId="{C4336AF9-19F6-4475-8ECF-6BADF393E521}" type="parTrans" cxnId="{B1EFD8A7-943C-4A18-86DB-7D3CFEADE206}">
      <dgm:prSet/>
      <dgm:spPr/>
      <dgm:t>
        <a:bodyPr/>
        <a:lstStyle/>
        <a:p>
          <a:endParaRPr lang="en-GB"/>
        </a:p>
      </dgm:t>
    </dgm:pt>
    <dgm:pt modelId="{C18F0635-0342-4175-9512-0CB4BF2790B5}" type="sibTrans" cxnId="{B1EFD8A7-943C-4A18-86DB-7D3CFEADE206}">
      <dgm:prSet/>
      <dgm:spPr/>
      <dgm:t>
        <a:bodyPr/>
        <a:lstStyle/>
        <a:p>
          <a:endParaRPr lang="en-GB"/>
        </a:p>
      </dgm:t>
    </dgm:pt>
    <dgm:pt modelId="{583C129A-7BEC-4973-B0A3-E029CA568D2D}">
      <dgm:prSet phldrT="[Text]" phldr="0"/>
      <dgm:spPr/>
      <dgm:t>
        <a:bodyPr/>
        <a:lstStyle/>
        <a:p>
          <a:r>
            <a:rPr lang="ru-RU" dirty="0"/>
            <a:t>Корпускулярное</a:t>
          </a:r>
          <a:endParaRPr lang="en-GB" dirty="0"/>
        </a:p>
      </dgm:t>
    </dgm:pt>
    <dgm:pt modelId="{96C1F310-82EB-4ADC-83D0-2360CD2221F4}" type="parTrans" cxnId="{99710635-5E69-4EE2-8633-37E3125F8479}">
      <dgm:prSet/>
      <dgm:spPr/>
      <dgm:t>
        <a:bodyPr/>
        <a:lstStyle/>
        <a:p>
          <a:endParaRPr lang="en-GB"/>
        </a:p>
      </dgm:t>
    </dgm:pt>
    <dgm:pt modelId="{51800B63-4A9A-47A9-8487-6A8E0970E84A}" type="sibTrans" cxnId="{99710635-5E69-4EE2-8633-37E3125F8479}">
      <dgm:prSet/>
      <dgm:spPr/>
      <dgm:t>
        <a:bodyPr/>
        <a:lstStyle/>
        <a:p>
          <a:endParaRPr lang="en-GB"/>
        </a:p>
      </dgm:t>
    </dgm:pt>
    <dgm:pt modelId="{8F402263-9D3E-4048-B402-9FB788B557B7}">
      <dgm:prSet phldrT="[Text]" phldr="0"/>
      <dgm:spPr/>
      <dgm:t>
        <a:bodyPr/>
        <a:lstStyle/>
        <a:p>
          <a:r>
            <a:rPr lang="ru-RU" dirty="0"/>
            <a:t>Рентгеновское</a:t>
          </a:r>
          <a:endParaRPr lang="en-GB" dirty="0"/>
        </a:p>
      </dgm:t>
    </dgm:pt>
    <dgm:pt modelId="{0E970441-7FAF-432C-B5ED-2A454266662E}" type="parTrans" cxnId="{19D422D3-2B60-4119-917C-99BA113AE73E}">
      <dgm:prSet/>
      <dgm:spPr/>
      <dgm:t>
        <a:bodyPr/>
        <a:lstStyle/>
        <a:p>
          <a:endParaRPr lang="en-GB"/>
        </a:p>
      </dgm:t>
    </dgm:pt>
    <dgm:pt modelId="{AC0A6590-CA0B-4BD7-80F6-62CBF05D6D5F}" type="sibTrans" cxnId="{19D422D3-2B60-4119-917C-99BA113AE73E}">
      <dgm:prSet/>
      <dgm:spPr/>
      <dgm:t>
        <a:bodyPr/>
        <a:lstStyle/>
        <a:p>
          <a:endParaRPr lang="en-GB"/>
        </a:p>
      </dgm:t>
    </dgm:pt>
    <dgm:pt modelId="{58A7D1EB-7D57-43A2-817D-27275FC44057}">
      <dgm:prSet phldrT="[Text]" phldr="0"/>
      <dgm:spPr/>
      <dgm:t>
        <a:bodyPr/>
        <a:lstStyle/>
        <a:p>
          <a:r>
            <a:rPr lang="ru-RU" dirty="0"/>
            <a:t>Контактная (брахитерапия)</a:t>
          </a:r>
          <a:endParaRPr lang="en-GB" dirty="0"/>
        </a:p>
      </dgm:t>
    </dgm:pt>
    <dgm:pt modelId="{4BF12753-B3B9-4191-BBB9-C6BF27332A68}" type="parTrans" cxnId="{0D63B392-398F-46E8-B591-D3A3AA9A8D99}">
      <dgm:prSet/>
      <dgm:spPr/>
      <dgm:t>
        <a:bodyPr/>
        <a:lstStyle/>
        <a:p>
          <a:endParaRPr lang="en-GB"/>
        </a:p>
      </dgm:t>
    </dgm:pt>
    <dgm:pt modelId="{41558774-2111-4098-B168-47CC05C32AA1}" type="sibTrans" cxnId="{0D63B392-398F-46E8-B591-D3A3AA9A8D99}">
      <dgm:prSet/>
      <dgm:spPr/>
      <dgm:t>
        <a:bodyPr/>
        <a:lstStyle/>
        <a:p>
          <a:endParaRPr lang="en-GB"/>
        </a:p>
      </dgm:t>
    </dgm:pt>
    <dgm:pt modelId="{A4C96A1C-E74C-4EB6-BB15-7B568F20F641}">
      <dgm:prSet phldrT="[Text]" phldr="0"/>
      <dgm:spPr/>
      <dgm:t>
        <a:bodyPr/>
        <a:lstStyle/>
        <a:p>
          <a:r>
            <a:rPr lang="ru-RU" dirty="0"/>
            <a:t>Внутреннее облучение</a:t>
          </a:r>
          <a:endParaRPr lang="en-GB" dirty="0"/>
        </a:p>
      </dgm:t>
    </dgm:pt>
    <dgm:pt modelId="{E9FDFAEE-D4BB-4EE4-AC0A-4C68B2FD78DB}" type="parTrans" cxnId="{4CFF22D3-FB9B-4453-BA60-BFB7D4F2D544}">
      <dgm:prSet/>
      <dgm:spPr/>
      <dgm:t>
        <a:bodyPr/>
        <a:lstStyle/>
        <a:p>
          <a:endParaRPr lang="en-GB"/>
        </a:p>
      </dgm:t>
    </dgm:pt>
    <dgm:pt modelId="{8F5557C8-7540-4688-BFDD-24856103C61E}" type="sibTrans" cxnId="{4CFF22D3-FB9B-4453-BA60-BFB7D4F2D544}">
      <dgm:prSet/>
      <dgm:spPr/>
      <dgm:t>
        <a:bodyPr/>
        <a:lstStyle/>
        <a:p>
          <a:endParaRPr lang="en-GB"/>
        </a:p>
      </dgm:t>
    </dgm:pt>
    <dgm:pt modelId="{ECBCAF42-6CFA-45DE-B751-CBC70B495BDC}">
      <dgm:prSet phldrT="[Text]" phldr="0"/>
      <dgm:spPr/>
      <dgm:t>
        <a:bodyPr/>
        <a:lstStyle/>
        <a:p>
          <a:r>
            <a:rPr lang="ru-RU" dirty="0"/>
            <a:t>Радиохирургическое</a:t>
          </a:r>
          <a:endParaRPr lang="en-GB" dirty="0"/>
        </a:p>
      </dgm:t>
    </dgm:pt>
    <dgm:pt modelId="{A88FDB8A-FC03-4F0F-ADB6-D3F0EDC37F08}" type="parTrans" cxnId="{B2EB5530-BCB8-42B3-9A90-1D0A50E17307}">
      <dgm:prSet/>
      <dgm:spPr/>
      <dgm:t>
        <a:bodyPr/>
        <a:lstStyle/>
        <a:p>
          <a:endParaRPr lang="en-GB"/>
        </a:p>
      </dgm:t>
    </dgm:pt>
    <dgm:pt modelId="{EF1BCF08-A015-4072-9D60-8F190D29ED85}" type="sibTrans" cxnId="{B2EB5530-BCB8-42B3-9A90-1D0A50E17307}">
      <dgm:prSet/>
      <dgm:spPr/>
      <dgm:t>
        <a:bodyPr/>
        <a:lstStyle/>
        <a:p>
          <a:endParaRPr lang="en-GB"/>
        </a:p>
      </dgm:t>
    </dgm:pt>
    <dgm:pt modelId="{70104030-A572-446F-80AF-35B9596FC264}" type="pres">
      <dgm:prSet presAssocID="{CFDAB5A4-F980-4F70-A40B-17CD4B3BDA1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C7B9A86-9500-4B98-9BEF-4F367386327B}" type="pres">
      <dgm:prSet presAssocID="{299CD409-E37A-45A5-9072-3B2B14F148FC}" presName="hierRoot1" presStyleCnt="0"/>
      <dgm:spPr/>
    </dgm:pt>
    <dgm:pt modelId="{B85EF82E-77C9-4240-93A2-9DFBBFA24C83}" type="pres">
      <dgm:prSet presAssocID="{299CD409-E37A-45A5-9072-3B2B14F148FC}" presName="composite" presStyleCnt="0"/>
      <dgm:spPr/>
    </dgm:pt>
    <dgm:pt modelId="{E01AE0FC-8505-4941-97EB-39D9F80B6EBE}" type="pres">
      <dgm:prSet presAssocID="{299CD409-E37A-45A5-9072-3B2B14F148FC}" presName="background" presStyleLbl="node0" presStyleIdx="0" presStyleCnt="1"/>
      <dgm:spPr/>
    </dgm:pt>
    <dgm:pt modelId="{F97A7D47-BAAA-413A-827B-2CBDD07A42A9}" type="pres">
      <dgm:prSet presAssocID="{299CD409-E37A-45A5-9072-3B2B14F148FC}" presName="text" presStyleLbl="fgAcc0" presStyleIdx="0" presStyleCnt="1">
        <dgm:presLayoutVars>
          <dgm:chPref val="3"/>
        </dgm:presLayoutVars>
      </dgm:prSet>
      <dgm:spPr/>
    </dgm:pt>
    <dgm:pt modelId="{42C5EEB8-D32E-462A-A13A-6D900373DC94}" type="pres">
      <dgm:prSet presAssocID="{299CD409-E37A-45A5-9072-3B2B14F148FC}" presName="hierChild2" presStyleCnt="0"/>
      <dgm:spPr/>
    </dgm:pt>
    <dgm:pt modelId="{C2FB9C74-66AF-4036-8C0B-C3F3A1840BD2}" type="pres">
      <dgm:prSet presAssocID="{C4336AF9-19F6-4475-8ECF-6BADF393E521}" presName="Name10" presStyleLbl="parChTrans1D2" presStyleIdx="0" presStyleCnt="2"/>
      <dgm:spPr/>
    </dgm:pt>
    <dgm:pt modelId="{3AF5738D-6D40-4DA0-81C3-DF716EBAB175}" type="pres">
      <dgm:prSet presAssocID="{F8BF3FDC-991B-4AB3-9411-A4DCCE9D02A0}" presName="hierRoot2" presStyleCnt="0"/>
      <dgm:spPr/>
    </dgm:pt>
    <dgm:pt modelId="{DD9165E1-F74D-43F8-B513-D29D3FA21240}" type="pres">
      <dgm:prSet presAssocID="{F8BF3FDC-991B-4AB3-9411-A4DCCE9D02A0}" presName="composite2" presStyleCnt="0"/>
      <dgm:spPr/>
    </dgm:pt>
    <dgm:pt modelId="{103DD52F-F758-454D-8F60-E88A0A92E1D1}" type="pres">
      <dgm:prSet presAssocID="{F8BF3FDC-991B-4AB3-9411-A4DCCE9D02A0}" presName="background2" presStyleLbl="node2" presStyleIdx="0" presStyleCnt="2"/>
      <dgm:spPr/>
    </dgm:pt>
    <dgm:pt modelId="{11AE982B-078A-44AA-9B43-787114DB0CA9}" type="pres">
      <dgm:prSet presAssocID="{F8BF3FDC-991B-4AB3-9411-A4DCCE9D02A0}" presName="text2" presStyleLbl="fgAcc2" presStyleIdx="0" presStyleCnt="2">
        <dgm:presLayoutVars>
          <dgm:chPref val="3"/>
        </dgm:presLayoutVars>
      </dgm:prSet>
      <dgm:spPr/>
    </dgm:pt>
    <dgm:pt modelId="{5629FE61-BB9C-46D3-A8EA-5A977FB87C11}" type="pres">
      <dgm:prSet presAssocID="{F8BF3FDC-991B-4AB3-9411-A4DCCE9D02A0}" presName="hierChild3" presStyleCnt="0"/>
      <dgm:spPr/>
    </dgm:pt>
    <dgm:pt modelId="{2BEC1B6E-A4C2-408A-B31C-F4762F273256}" type="pres">
      <dgm:prSet presAssocID="{96C1F310-82EB-4ADC-83D0-2360CD2221F4}" presName="Name17" presStyleLbl="parChTrans1D3" presStyleIdx="0" presStyleCnt="4"/>
      <dgm:spPr/>
    </dgm:pt>
    <dgm:pt modelId="{F41B4EFB-8309-4D49-8856-5AE79D1D4C28}" type="pres">
      <dgm:prSet presAssocID="{583C129A-7BEC-4973-B0A3-E029CA568D2D}" presName="hierRoot3" presStyleCnt="0"/>
      <dgm:spPr/>
    </dgm:pt>
    <dgm:pt modelId="{A3B1A788-5AAE-4F89-B029-675277FEDD71}" type="pres">
      <dgm:prSet presAssocID="{583C129A-7BEC-4973-B0A3-E029CA568D2D}" presName="composite3" presStyleCnt="0"/>
      <dgm:spPr/>
    </dgm:pt>
    <dgm:pt modelId="{8F4967AA-3CEE-4EA4-9EC2-761762932AF2}" type="pres">
      <dgm:prSet presAssocID="{583C129A-7BEC-4973-B0A3-E029CA568D2D}" presName="background3" presStyleLbl="node3" presStyleIdx="0" presStyleCnt="4"/>
      <dgm:spPr/>
    </dgm:pt>
    <dgm:pt modelId="{82F7264B-845D-4B1E-A509-86CF1916620E}" type="pres">
      <dgm:prSet presAssocID="{583C129A-7BEC-4973-B0A3-E029CA568D2D}" presName="text3" presStyleLbl="fgAcc3" presStyleIdx="0" presStyleCnt="4">
        <dgm:presLayoutVars>
          <dgm:chPref val="3"/>
        </dgm:presLayoutVars>
      </dgm:prSet>
      <dgm:spPr/>
    </dgm:pt>
    <dgm:pt modelId="{65283A2A-C8B6-4764-97B3-8C6B5248C4EF}" type="pres">
      <dgm:prSet presAssocID="{583C129A-7BEC-4973-B0A3-E029CA568D2D}" presName="hierChild4" presStyleCnt="0"/>
      <dgm:spPr/>
    </dgm:pt>
    <dgm:pt modelId="{DCB9EA64-0E67-43ED-A75B-4DD5A67AD416}" type="pres">
      <dgm:prSet presAssocID="{0E970441-7FAF-432C-B5ED-2A454266662E}" presName="Name17" presStyleLbl="parChTrans1D3" presStyleIdx="1" presStyleCnt="4"/>
      <dgm:spPr/>
    </dgm:pt>
    <dgm:pt modelId="{7F3287B4-DFBC-4117-9A29-A0C56B5B01A1}" type="pres">
      <dgm:prSet presAssocID="{8F402263-9D3E-4048-B402-9FB788B557B7}" presName="hierRoot3" presStyleCnt="0"/>
      <dgm:spPr/>
    </dgm:pt>
    <dgm:pt modelId="{E04D787D-F81C-4938-B542-7B98F9408AFF}" type="pres">
      <dgm:prSet presAssocID="{8F402263-9D3E-4048-B402-9FB788B557B7}" presName="composite3" presStyleCnt="0"/>
      <dgm:spPr/>
    </dgm:pt>
    <dgm:pt modelId="{E2E87AC1-BE67-4E67-9380-D615A4A9FD40}" type="pres">
      <dgm:prSet presAssocID="{8F402263-9D3E-4048-B402-9FB788B557B7}" presName="background3" presStyleLbl="node3" presStyleIdx="1" presStyleCnt="4"/>
      <dgm:spPr/>
    </dgm:pt>
    <dgm:pt modelId="{248DE3A0-BE1B-4F41-A49F-2F8E09E748E1}" type="pres">
      <dgm:prSet presAssocID="{8F402263-9D3E-4048-B402-9FB788B557B7}" presName="text3" presStyleLbl="fgAcc3" presStyleIdx="1" presStyleCnt="4">
        <dgm:presLayoutVars>
          <dgm:chPref val="3"/>
        </dgm:presLayoutVars>
      </dgm:prSet>
      <dgm:spPr/>
    </dgm:pt>
    <dgm:pt modelId="{0C381A37-DDB7-40BB-8B1D-C7C9A1B84C20}" type="pres">
      <dgm:prSet presAssocID="{8F402263-9D3E-4048-B402-9FB788B557B7}" presName="hierChild4" presStyleCnt="0"/>
      <dgm:spPr/>
    </dgm:pt>
    <dgm:pt modelId="{6504B03C-3979-4F7C-9852-A6604F257A27}" type="pres">
      <dgm:prSet presAssocID="{4BF12753-B3B9-4191-BBB9-C6BF27332A68}" presName="Name10" presStyleLbl="parChTrans1D2" presStyleIdx="1" presStyleCnt="2"/>
      <dgm:spPr/>
    </dgm:pt>
    <dgm:pt modelId="{B1FA2071-BB11-4794-9B9F-C6AD6C216D78}" type="pres">
      <dgm:prSet presAssocID="{58A7D1EB-7D57-43A2-817D-27275FC44057}" presName="hierRoot2" presStyleCnt="0"/>
      <dgm:spPr/>
    </dgm:pt>
    <dgm:pt modelId="{BBD7B00C-FFBF-4C94-8C53-10C8A69BD06F}" type="pres">
      <dgm:prSet presAssocID="{58A7D1EB-7D57-43A2-817D-27275FC44057}" presName="composite2" presStyleCnt="0"/>
      <dgm:spPr/>
    </dgm:pt>
    <dgm:pt modelId="{869FD694-8E39-45B0-8C24-9BD8D080BB3D}" type="pres">
      <dgm:prSet presAssocID="{58A7D1EB-7D57-43A2-817D-27275FC44057}" presName="background2" presStyleLbl="node2" presStyleIdx="1" presStyleCnt="2"/>
      <dgm:spPr/>
    </dgm:pt>
    <dgm:pt modelId="{3D6DE6E7-0A84-4156-AFD4-C9B6967CC9F4}" type="pres">
      <dgm:prSet presAssocID="{58A7D1EB-7D57-43A2-817D-27275FC44057}" presName="text2" presStyleLbl="fgAcc2" presStyleIdx="1" presStyleCnt="2">
        <dgm:presLayoutVars>
          <dgm:chPref val="3"/>
        </dgm:presLayoutVars>
      </dgm:prSet>
      <dgm:spPr/>
    </dgm:pt>
    <dgm:pt modelId="{10AC54D6-4449-44A8-B094-BC1E30CA7259}" type="pres">
      <dgm:prSet presAssocID="{58A7D1EB-7D57-43A2-817D-27275FC44057}" presName="hierChild3" presStyleCnt="0"/>
      <dgm:spPr/>
    </dgm:pt>
    <dgm:pt modelId="{CC429670-84BC-411F-A526-DA8BBBA86094}" type="pres">
      <dgm:prSet presAssocID="{E9FDFAEE-D4BB-4EE4-AC0A-4C68B2FD78DB}" presName="Name17" presStyleLbl="parChTrans1D3" presStyleIdx="2" presStyleCnt="4"/>
      <dgm:spPr/>
    </dgm:pt>
    <dgm:pt modelId="{C2B39F04-DC81-45A2-B347-4AE4BAD6F72E}" type="pres">
      <dgm:prSet presAssocID="{A4C96A1C-E74C-4EB6-BB15-7B568F20F641}" presName="hierRoot3" presStyleCnt="0"/>
      <dgm:spPr/>
    </dgm:pt>
    <dgm:pt modelId="{8D46FCB8-57A5-42BB-8F5A-0E495BAA59BB}" type="pres">
      <dgm:prSet presAssocID="{A4C96A1C-E74C-4EB6-BB15-7B568F20F641}" presName="composite3" presStyleCnt="0"/>
      <dgm:spPr/>
    </dgm:pt>
    <dgm:pt modelId="{1FDA78B3-1910-4B3C-B3B5-E2F65E4563A0}" type="pres">
      <dgm:prSet presAssocID="{A4C96A1C-E74C-4EB6-BB15-7B568F20F641}" presName="background3" presStyleLbl="node3" presStyleIdx="2" presStyleCnt="4"/>
      <dgm:spPr/>
    </dgm:pt>
    <dgm:pt modelId="{9C464CA4-1112-47FC-BA29-15F6AEE29398}" type="pres">
      <dgm:prSet presAssocID="{A4C96A1C-E74C-4EB6-BB15-7B568F20F641}" presName="text3" presStyleLbl="fgAcc3" presStyleIdx="2" presStyleCnt="4">
        <dgm:presLayoutVars>
          <dgm:chPref val="3"/>
        </dgm:presLayoutVars>
      </dgm:prSet>
      <dgm:spPr/>
    </dgm:pt>
    <dgm:pt modelId="{0C51F450-0CD1-4BF8-8AAB-C4ADAA6889A5}" type="pres">
      <dgm:prSet presAssocID="{A4C96A1C-E74C-4EB6-BB15-7B568F20F641}" presName="hierChild4" presStyleCnt="0"/>
      <dgm:spPr/>
    </dgm:pt>
    <dgm:pt modelId="{7C79D25E-8CA4-47FC-BC9A-1D111E97402D}" type="pres">
      <dgm:prSet presAssocID="{A88FDB8A-FC03-4F0F-ADB6-D3F0EDC37F08}" presName="Name17" presStyleLbl="parChTrans1D3" presStyleIdx="3" presStyleCnt="4"/>
      <dgm:spPr/>
    </dgm:pt>
    <dgm:pt modelId="{07AA2DB6-551A-4C07-A499-A8E99FFF4E45}" type="pres">
      <dgm:prSet presAssocID="{ECBCAF42-6CFA-45DE-B751-CBC70B495BDC}" presName="hierRoot3" presStyleCnt="0"/>
      <dgm:spPr/>
    </dgm:pt>
    <dgm:pt modelId="{828D7AB7-2A3D-4663-8E57-960B3766E70C}" type="pres">
      <dgm:prSet presAssocID="{ECBCAF42-6CFA-45DE-B751-CBC70B495BDC}" presName="composite3" presStyleCnt="0"/>
      <dgm:spPr/>
    </dgm:pt>
    <dgm:pt modelId="{D42B14FC-E93F-4DE5-A08A-90B1A64E082C}" type="pres">
      <dgm:prSet presAssocID="{ECBCAF42-6CFA-45DE-B751-CBC70B495BDC}" presName="background3" presStyleLbl="node3" presStyleIdx="3" presStyleCnt="4"/>
      <dgm:spPr/>
    </dgm:pt>
    <dgm:pt modelId="{931EA144-D8F8-4107-9C75-0BCD235D3CBE}" type="pres">
      <dgm:prSet presAssocID="{ECBCAF42-6CFA-45DE-B751-CBC70B495BDC}" presName="text3" presStyleLbl="fgAcc3" presStyleIdx="3" presStyleCnt="4">
        <dgm:presLayoutVars>
          <dgm:chPref val="3"/>
        </dgm:presLayoutVars>
      </dgm:prSet>
      <dgm:spPr/>
    </dgm:pt>
    <dgm:pt modelId="{4F32128E-C2AE-44ED-8A4B-218C20C3DB12}" type="pres">
      <dgm:prSet presAssocID="{ECBCAF42-6CFA-45DE-B751-CBC70B495BDC}" presName="hierChild4" presStyleCnt="0"/>
      <dgm:spPr/>
    </dgm:pt>
  </dgm:ptLst>
  <dgm:cxnLst>
    <dgm:cxn modelId="{6735EA08-A0A1-4D89-A2EB-B2E4EA3D1E7A}" type="presOf" srcId="{583C129A-7BEC-4973-B0A3-E029CA568D2D}" destId="{82F7264B-845D-4B1E-A509-86CF1916620E}" srcOrd="0" destOrd="0" presId="urn:microsoft.com/office/officeart/2005/8/layout/hierarchy1"/>
    <dgm:cxn modelId="{19FFD110-E6F4-4CEC-BF53-5C066C337F98}" type="presOf" srcId="{A88FDB8A-FC03-4F0F-ADB6-D3F0EDC37F08}" destId="{7C79D25E-8CA4-47FC-BC9A-1D111E97402D}" srcOrd="0" destOrd="0" presId="urn:microsoft.com/office/officeart/2005/8/layout/hierarchy1"/>
    <dgm:cxn modelId="{6ECF6417-E9A1-4FC5-9F1E-AD92F94AF08F}" type="presOf" srcId="{F8BF3FDC-991B-4AB3-9411-A4DCCE9D02A0}" destId="{11AE982B-078A-44AA-9B43-787114DB0CA9}" srcOrd="0" destOrd="0" presId="urn:microsoft.com/office/officeart/2005/8/layout/hierarchy1"/>
    <dgm:cxn modelId="{B2EB5530-BCB8-42B3-9A90-1D0A50E17307}" srcId="{58A7D1EB-7D57-43A2-817D-27275FC44057}" destId="{ECBCAF42-6CFA-45DE-B751-CBC70B495BDC}" srcOrd="1" destOrd="0" parTransId="{A88FDB8A-FC03-4F0F-ADB6-D3F0EDC37F08}" sibTransId="{EF1BCF08-A015-4072-9D60-8F190D29ED85}"/>
    <dgm:cxn modelId="{99710635-5E69-4EE2-8633-37E3125F8479}" srcId="{F8BF3FDC-991B-4AB3-9411-A4DCCE9D02A0}" destId="{583C129A-7BEC-4973-B0A3-E029CA568D2D}" srcOrd="0" destOrd="0" parTransId="{96C1F310-82EB-4ADC-83D0-2360CD2221F4}" sibTransId="{51800B63-4A9A-47A9-8487-6A8E0970E84A}"/>
    <dgm:cxn modelId="{9EFE783C-D351-41CE-A46E-B7BB825052AF}" type="presOf" srcId="{8F402263-9D3E-4048-B402-9FB788B557B7}" destId="{248DE3A0-BE1B-4F41-A49F-2F8E09E748E1}" srcOrd="0" destOrd="0" presId="urn:microsoft.com/office/officeart/2005/8/layout/hierarchy1"/>
    <dgm:cxn modelId="{69493C4F-28B1-498A-A2F5-6402A3E8D974}" type="presOf" srcId="{58A7D1EB-7D57-43A2-817D-27275FC44057}" destId="{3D6DE6E7-0A84-4156-AFD4-C9B6967CC9F4}" srcOrd="0" destOrd="0" presId="urn:microsoft.com/office/officeart/2005/8/layout/hierarchy1"/>
    <dgm:cxn modelId="{ECF85F8C-1CB7-4D6A-BEDA-D8FBCB94D124}" type="presOf" srcId="{C4336AF9-19F6-4475-8ECF-6BADF393E521}" destId="{C2FB9C74-66AF-4036-8C0B-C3F3A1840BD2}" srcOrd="0" destOrd="0" presId="urn:microsoft.com/office/officeart/2005/8/layout/hierarchy1"/>
    <dgm:cxn modelId="{0D63B392-398F-46E8-B591-D3A3AA9A8D99}" srcId="{299CD409-E37A-45A5-9072-3B2B14F148FC}" destId="{58A7D1EB-7D57-43A2-817D-27275FC44057}" srcOrd="1" destOrd="0" parTransId="{4BF12753-B3B9-4191-BBB9-C6BF27332A68}" sibTransId="{41558774-2111-4098-B168-47CC05C32AA1}"/>
    <dgm:cxn modelId="{C014BA99-44C3-4ECC-884B-A66180436D5C}" type="presOf" srcId="{299CD409-E37A-45A5-9072-3B2B14F148FC}" destId="{F97A7D47-BAAA-413A-827B-2CBDD07A42A9}" srcOrd="0" destOrd="0" presId="urn:microsoft.com/office/officeart/2005/8/layout/hierarchy1"/>
    <dgm:cxn modelId="{B620549D-5D4B-484C-9B03-7424DC962D3F}" type="presOf" srcId="{A4C96A1C-E74C-4EB6-BB15-7B568F20F641}" destId="{9C464CA4-1112-47FC-BA29-15F6AEE29398}" srcOrd="0" destOrd="0" presId="urn:microsoft.com/office/officeart/2005/8/layout/hierarchy1"/>
    <dgm:cxn modelId="{6836A5A3-22D3-4CA9-93E3-2E27B64F2661}" type="presOf" srcId="{CFDAB5A4-F980-4F70-A40B-17CD4B3BDA17}" destId="{70104030-A572-446F-80AF-35B9596FC264}" srcOrd="0" destOrd="0" presId="urn:microsoft.com/office/officeart/2005/8/layout/hierarchy1"/>
    <dgm:cxn modelId="{B1EFD8A7-943C-4A18-86DB-7D3CFEADE206}" srcId="{299CD409-E37A-45A5-9072-3B2B14F148FC}" destId="{F8BF3FDC-991B-4AB3-9411-A4DCCE9D02A0}" srcOrd="0" destOrd="0" parTransId="{C4336AF9-19F6-4475-8ECF-6BADF393E521}" sibTransId="{C18F0635-0342-4175-9512-0CB4BF2790B5}"/>
    <dgm:cxn modelId="{81E698B4-FDED-499A-B0BD-DDD0C733792C}" type="presOf" srcId="{E9FDFAEE-D4BB-4EE4-AC0A-4C68B2FD78DB}" destId="{CC429670-84BC-411F-A526-DA8BBBA86094}" srcOrd="0" destOrd="0" presId="urn:microsoft.com/office/officeart/2005/8/layout/hierarchy1"/>
    <dgm:cxn modelId="{CBD565C4-98DA-4A76-935C-A5B72EBEF6E5}" srcId="{CFDAB5A4-F980-4F70-A40B-17CD4B3BDA17}" destId="{299CD409-E37A-45A5-9072-3B2B14F148FC}" srcOrd="0" destOrd="0" parTransId="{77389678-59D6-4B31-8706-758749D65621}" sibTransId="{FC7AAA46-9F92-44AE-9CED-EF7133B64FD6}"/>
    <dgm:cxn modelId="{19D422D3-2B60-4119-917C-99BA113AE73E}" srcId="{F8BF3FDC-991B-4AB3-9411-A4DCCE9D02A0}" destId="{8F402263-9D3E-4048-B402-9FB788B557B7}" srcOrd="1" destOrd="0" parTransId="{0E970441-7FAF-432C-B5ED-2A454266662E}" sibTransId="{AC0A6590-CA0B-4BD7-80F6-62CBF05D6D5F}"/>
    <dgm:cxn modelId="{4CFF22D3-FB9B-4453-BA60-BFB7D4F2D544}" srcId="{58A7D1EB-7D57-43A2-817D-27275FC44057}" destId="{A4C96A1C-E74C-4EB6-BB15-7B568F20F641}" srcOrd="0" destOrd="0" parTransId="{E9FDFAEE-D4BB-4EE4-AC0A-4C68B2FD78DB}" sibTransId="{8F5557C8-7540-4688-BFDD-24856103C61E}"/>
    <dgm:cxn modelId="{95BF39D8-613F-43C4-B5E9-8051ADD27679}" type="presOf" srcId="{0E970441-7FAF-432C-B5ED-2A454266662E}" destId="{DCB9EA64-0E67-43ED-A75B-4DD5A67AD416}" srcOrd="0" destOrd="0" presId="urn:microsoft.com/office/officeart/2005/8/layout/hierarchy1"/>
    <dgm:cxn modelId="{1CC816EA-92F3-4F84-A886-048E2E201783}" type="presOf" srcId="{96C1F310-82EB-4ADC-83D0-2360CD2221F4}" destId="{2BEC1B6E-A4C2-408A-B31C-F4762F273256}" srcOrd="0" destOrd="0" presId="urn:microsoft.com/office/officeart/2005/8/layout/hierarchy1"/>
    <dgm:cxn modelId="{500186EC-88A3-4141-9671-B15BAC0EA728}" type="presOf" srcId="{ECBCAF42-6CFA-45DE-B751-CBC70B495BDC}" destId="{931EA144-D8F8-4107-9C75-0BCD235D3CBE}" srcOrd="0" destOrd="0" presId="urn:microsoft.com/office/officeart/2005/8/layout/hierarchy1"/>
    <dgm:cxn modelId="{33F148F4-1E86-4ECD-8689-646275469C39}" type="presOf" srcId="{4BF12753-B3B9-4191-BBB9-C6BF27332A68}" destId="{6504B03C-3979-4F7C-9852-A6604F257A27}" srcOrd="0" destOrd="0" presId="urn:microsoft.com/office/officeart/2005/8/layout/hierarchy1"/>
    <dgm:cxn modelId="{BBFBFCEF-5336-48C9-9CFF-DF6F4694B8F3}" type="presParOf" srcId="{70104030-A572-446F-80AF-35B9596FC264}" destId="{6C7B9A86-9500-4B98-9BEF-4F367386327B}" srcOrd="0" destOrd="0" presId="urn:microsoft.com/office/officeart/2005/8/layout/hierarchy1"/>
    <dgm:cxn modelId="{2DAEEF7E-437C-4764-8304-DDF79846D968}" type="presParOf" srcId="{6C7B9A86-9500-4B98-9BEF-4F367386327B}" destId="{B85EF82E-77C9-4240-93A2-9DFBBFA24C83}" srcOrd="0" destOrd="0" presId="urn:microsoft.com/office/officeart/2005/8/layout/hierarchy1"/>
    <dgm:cxn modelId="{1169940C-205E-4C5E-AEC7-0A6313922DB4}" type="presParOf" srcId="{B85EF82E-77C9-4240-93A2-9DFBBFA24C83}" destId="{E01AE0FC-8505-4941-97EB-39D9F80B6EBE}" srcOrd="0" destOrd="0" presId="urn:microsoft.com/office/officeart/2005/8/layout/hierarchy1"/>
    <dgm:cxn modelId="{D0623F27-6B4E-4C83-B789-E5F2E9D10FE0}" type="presParOf" srcId="{B85EF82E-77C9-4240-93A2-9DFBBFA24C83}" destId="{F97A7D47-BAAA-413A-827B-2CBDD07A42A9}" srcOrd="1" destOrd="0" presId="urn:microsoft.com/office/officeart/2005/8/layout/hierarchy1"/>
    <dgm:cxn modelId="{F305470A-4DF0-4D8E-B18D-4F691AA125AD}" type="presParOf" srcId="{6C7B9A86-9500-4B98-9BEF-4F367386327B}" destId="{42C5EEB8-D32E-462A-A13A-6D900373DC94}" srcOrd="1" destOrd="0" presId="urn:microsoft.com/office/officeart/2005/8/layout/hierarchy1"/>
    <dgm:cxn modelId="{F7BC040D-96D0-4DDB-BB7B-A53B1319A604}" type="presParOf" srcId="{42C5EEB8-D32E-462A-A13A-6D900373DC94}" destId="{C2FB9C74-66AF-4036-8C0B-C3F3A1840BD2}" srcOrd="0" destOrd="0" presId="urn:microsoft.com/office/officeart/2005/8/layout/hierarchy1"/>
    <dgm:cxn modelId="{7CC94B72-2A7D-485C-BAA3-999875888310}" type="presParOf" srcId="{42C5EEB8-D32E-462A-A13A-6D900373DC94}" destId="{3AF5738D-6D40-4DA0-81C3-DF716EBAB175}" srcOrd="1" destOrd="0" presId="urn:microsoft.com/office/officeart/2005/8/layout/hierarchy1"/>
    <dgm:cxn modelId="{BAE14E68-E4A1-4DC0-8BB9-A30E350E0977}" type="presParOf" srcId="{3AF5738D-6D40-4DA0-81C3-DF716EBAB175}" destId="{DD9165E1-F74D-43F8-B513-D29D3FA21240}" srcOrd="0" destOrd="0" presId="urn:microsoft.com/office/officeart/2005/8/layout/hierarchy1"/>
    <dgm:cxn modelId="{86920AEA-DE5F-4B64-A900-66D4D2C2D1D1}" type="presParOf" srcId="{DD9165E1-F74D-43F8-B513-D29D3FA21240}" destId="{103DD52F-F758-454D-8F60-E88A0A92E1D1}" srcOrd="0" destOrd="0" presId="urn:microsoft.com/office/officeart/2005/8/layout/hierarchy1"/>
    <dgm:cxn modelId="{08A5D26D-8D13-4A7B-A5E5-A9DD3208C926}" type="presParOf" srcId="{DD9165E1-F74D-43F8-B513-D29D3FA21240}" destId="{11AE982B-078A-44AA-9B43-787114DB0CA9}" srcOrd="1" destOrd="0" presId="urn:microsoft.com/office/officeart/2005/8/layout/hierarchy1"/>
    <dgm:cxn modelId="{CB831F1F-C53C-4D11-9C60-C645C41F0C02}" type="presParOf" srcId="{3AF5738D-6D40-4DA0-81C3-DF716EBAB175}" destId="{5629FE61-BB9C-46D3-A8EA-5A977FB87C11}" srcOrd="1" destOrd="0" presId="urn:microsoft.com/office/officeart/2005/8/layout/hierarchy1"/>
    <dgm:cxn modelId="{B99B6766-4D7E-4AB2-8C9C-EF368399AC66}" type="presParOf" srcId="{5629FE61-BB9C-46D3-A8EA-5A977FB87C11}" destId="{2BEC1B6E-A4C2-408A-B31C-F4762F273256}" srcOrd="0" destOrd="0" presId="urn:microsoft.com/office/officeart/2005/8/layout/hierarchy1"/>
    <dgm:cxn modelId="{5476D89B-9B05-4F6C-88F1-346709147892}" type="presParOf" srcId="{5629FE61-BB9C-46D3-A8EA-5A977FB87C11}" destId="{F41B4EFB-8309-4D49-8856-5AE79D1D4C28}" srcOrd="1" destOrd="0" presId="urn:microsoft.com/office/officeart/2005/8/layout/hierarchy1"/>
    <dgm:cxn modelId="{553ED9E7-473E-4058-99FB-48768E887918}" type="presParOf" srcId="{F41B4EFB-8309-4D49-8856-5AE79D1D4C28}" destId="{A3B1A788-5AAE-4F89-B029-675277FEDD71}" srcOrd="0" destOrd="0" presId="urn:microsoft.com/office/officeart/2005/8/layout/hierarchy1"/>
    <dgm:cxn modelId="{6900DAC4-7E74-440F-B8DE-455D8C3E650F}" type="presParOf" srcId="{A3B1A788-5AAE-4F89-B029-675277FEDD71}" destId="{8F4967AA-3CEE-4EA4-9EC2-761762932AF2}" srcOrd="0" destOrd="0" presId="urn:microsoft.com/office/officeart/2005/8/layout/hierarchy1"/>
    <dgm:cxn modelId="{788C7D0C-C206-4679-88E3-C42F7DB2DCD0}" type="presParOf" srcId="{A3B1A788-5AAE-4F89-B029-675277FEDD71}" destId="{82F7264B-845D-4B1E-A509-86CF1916620E}" srcOrd="1" destOrd="0" presId="urn:microsoft.com/office/officeart/2005/8/layout/hierarchy1"/>
    <dgm:cxn modelId="{A3AA1023-CB1F-4C3F-8EA9-6F94AFAF7843}" type="presParOf" srcId="{F41B4EFB-8309-4D49-8856-5AE79D1D4C28}" destId="{65283A2A-C8B6-4764-97B3-8C6B5248C4EF}" srcOrd="1" destOrd="0" presId="urn:microsoft.com/office/officeart/2005/8/layout/hierarchy1"/>
    <dgm:cxn modelId="{2089387F-8A5D-4AE7-BF0E-FE2DB6C98531}" type="presParOf" srcId="{5629FE61-BB9C-46D3-A8EA-5A977FB87C11}" destId="{DCB9EA64-0E67-43ED-A75B-4DD5A67AD416}" srcOrd="2" destOrd="0" presId="urn:microsoft.com/office/officeart/2005/8/layout/hierarchy1"/>
    <dgm:cxn modelId="{A5C0599B-3879-4340-AA7D-92937518A30F}" type="presParOf" srcId="{5629FE61-BB9C-46D3-A8EA-5A977FB87C11}" destId="{7F3287B4-DFBC-4117-9A29-A0C56B5B01A1}" srcOrd="3" destOrd="0" presId="urn:microsoft.com/office/officeart/2005/8/layout/hierarchy1"/>
    <dgm:cxn modelId="{EBC7D1DC-7767-44FB-8DCF-951F66E3C35C}" type="presParOf" srcId="{7F3287B4-DFBC-4117-9A29-A0C56B5B01A1}" destId="{E04D787D-F81C-4938-B542-7B98F9408AFF}" srcOrd="0" destOrd="0" presId="urn:microsoft.com/office/officeart/2005/8/layout/hierarchy1"/>
    <dgm:cxn modelId="{850737C3-AE0F-4161-BF81-AC42EAFB9D42}" type="presParOf" srcId="{E04D787D-F81C-4938-B542-7B98F9408AFF}" destId="{E2E87AC1-BE67-4E67-9380-D615A4A9FD40}" srcOrd="0" destOrd="0" presId="urn:microsoft.com/office/officeart/2005/8/layout/hierarchy1"/>
    <dgm:cxn modelId="{F308469A-AB83-41A4-AA06-66C86F2F317A}" type="presParOf" srcId="{E04D787D-F81C-4938-B542-7B98F9408AFF}" destId="{248DE3A0-BE1B-4F41-A49F-2F8E09E748E1}" srcOrd="1" destOrd="0" presId="urn:microsoft.com/office/officeart/2005/8/layout/hierarchy1"/>
    <dgm:cxn modelId="{5E4AE495-09A2-4FAE-935B-3CF04192674D}" type="presParOf" srcId="{7F3287B4-DFBC-4117-9A29-A0C56B5B01A1}" destId="{0C381A37-DDB7-40BB-8B1D-C7C9A1B84C20}" srcOrd="1" destOrd="0" presId="urn:microsoft.com/office/officeart/2005/8/layout/hierarchy1"/>
    <dgm:cxn modelId="{5C69C282-47D7-4DB1-9B9E-DDCE2964DC92}" type="presParOf" srcId="{42C5EEB8-D32E-462A-A13A-6D900373DC94}" destId="{6504B03C-3979-4F7C-9852-A6604F257A27}" srcOrd="2" destOrd="0" presId="urn:microsoft.com/office/officeart/2005/8/layout/hierarchy1"/>
    <dgm:cxn modelId="{A4A6D49F-C2A6-4A9F-9EAB-C6272CCA9CD8}" type="presParOf" srcId="{42C5EEB8-D32E-462A-A13A-6D900373DC94}" destId="{B1FA2071-BB11-4794-9B9F-C6AD6C216D78}" srcOrd="3" destOrd="0" presId="urn:microsoft.com/office/officeart/2005/8/layout/hierarchy1"/>
    <dgm:cxn modelId="{768203CB-2065-4B37-9A5E-31F8203A4669}" type="presParOf" srcId="{B1FA2071-BB11-4794-9B9F-C6AD6C216D78}" destId="{BBD7B00C-FFBF-4C94-8C53-10C8A69BD06F}" srcOrd="0" destOrd="0" presId="urn:microsoft.com/office/officeart/2005/8/layout/hierarchy1"/>
    <dgm:cxn modelId="{99ADF734-5A02-4E82-A24D-79ED83D8D0B7}" type="presParOf" srcId="{BBD7B00C-FFBF-4C94-8C53-10C8A69BD06F}" destId="{869FD694-8E39-45B0-8C24-9BD8D080BB3D}" srcOrd="0" destOrd="0" presId="urn:microsoft.com/office/officeart/2005/8/layout/hierarchy1"/>
    <dgm:cxn modelId="{588A81F1-7846-4882-80D3-5B65D70A809B}" type="presParOf" srcId="{BBD7B00C-FFBF-4C94-8C53-10C8A69BD06F}" destId="{3D6DE6E7-0A84-4156-AFD4-C9B6967CC9F4}" srcOrd="1" destOrd="0" presId="urn:microsoft.com/office/officeart/2005/8/layout/hierarchy1"/>
    <dgm:cxn modelId="{22A9C4D9-82B6-4D75-81D6-0F95FC4A518B}" type="presParOf" srcId="{B1FA2071-BB11-4794-9B9F-C6AD6C216D78}" destId="{10AC54D6-4449-44A8-B094-BC1E30CA7259}" srcOrd="1" destOrd="0" presId="urn:microsoft.com/office/officeart/2005/8/layout/hierarchy1"/>
    <dgm:cxn modelId="{15E4207D-7183-4814-A66E-DDA91670D922}" type="presParOf" srcId="{10AC54D6-4449-44A8-B094-BC1E30CA7259}" destId="{CC429670-84BC-411F-A526-DA8BBBA86094}" srcOrd="0" destOrd="0" presId="urn:microsoft.com/office/officeart/2005/8/layout/hierarchy1"/>
    <dgm:cxn modelId="{DC45D096-2E8D-4590-9805-B649FD63A7AB}" type="presParOf" srcId="{10AC54D6-4449-44A8-B094-BC1E30CA7259}" destId="{C2B39F04-DC81-45A2-B347-4AE4BAD6F72E}" srcOrd="1" destOrd="0" presId="urn:microsoft.com/office/officeart/2005/8/layout/hierarchy1"/>
    <dgm:cxn modelId="{61FA6A4E-D9E5-4BD1-928C-0DE1E70BBF84}" type="presParOf" srcId="{C2B39F04-DC81-45A2-B347-4AE4BAD6F72E}" destId="{8D46FCB8-57A5-42BB-8F5A-0E495BAA59BB}" srcOrd="0" destOrd="0" presId="urn:microsoft.com/office/officeart/2005/8/layout/hierarchy1"/>
    <dgm:cxn modelId="{871100B9-21EB-4782-B49C-8E1A1DADAF2A}" type="presParOf" srcId="{8D46FCB8-57A5-42BB-8F5A-0E495BAA59BB}" destId="{1FDA78B3-1910-4B3C-B3B5-E2F65E4563A0}" srcOrd="0" destOrd="0" presId="urn:microsoft.com/office/officeart/2005/8/layout/hierarchy1"/>
    <dgm:cxn modelId="{FF1B70B6-EF51-4EFB-8002-1B2F76CAFC86}" type="presParOf" srcId="{8D46FCB8-57A5-42BB-8F5A-0E495BAA59BB}" destId="{9C464CA4-1112-47FC-BA29-15F6AEE29398}" srcOrd="1" destOrd="0" presId="urn:microsoft.com/office/officeart/2005/8/layout/hierarchy1"/>
    <dgm:cxn modelId="{0CBB5F49-1702-4164-8669-2DCA0538F68D}" type="presParOf" srcId="{C2B39F04-DC81-45A2-B347-4AE4BAD6F72E}" destId="{0C51F450-0CD1-4BF8-8AAB-C4ADAA6889A5}" srcOrd="1" destOrd="0" presId="urn:microsoft.com/office/officeart/2005/8/layout/hierarchy1"/>
    <dgm:cxn modelId="{6B458DC5-3167-4E1C-9D62-FB3C6C06F33E}" type="presParOf" srcId="{10AC54D6-4449-44A8-B094-BC1E30CA7259}" destId="{7C79D25E-8CA4-47FC-BC9A-1D111E97402D}" srcOrd="2" destOrd="0" presId="urn:microsoft.com/office/officeart/2005/8/layout/hierarchy1"/>
    <dgm:cxn modelId="{946D1520-9357-4844-A917-566E3565277C}" type="presParOf" srcId="{10AC54D6-4449-44A8-B094-BC1E30CA7259}" destId="{07AA2DB6-551A-4C07-A499-A8E99FFF4E45}" srcOrd="3" destOrd="0" presId="urn:microsoft.com/office/officeart/2005/8/layout/hierarchy1"/>
    <dgm:cxn modelId="{D5DCAB1D-320C-46C4-B7AF-60D84A8BCEB6}" type="presParOf" srcId="{07AA2DB6-551A-4C07-A499-A8E99FFF4E45}" destId="{828D7AB7-2A3D-4663-8E57-960B3766E70C}" srcOrd="0" destOrd="0" presId="urn:microsoft.com/office/officeart/2005/8/layout/hierarchy1"/>
    <dgm:cxn modelId="{46076027-A746-4D8C-B212-1ED211491312}" type="presParOf" srcId="{828D7AB7-2A3D-4663-8E57-960B3766E70C}" destId="{D42B14FC-E93F-4DE5-A08A-90B1A64E082C}" srcOrd="0" destOrd="0" presId="urn:microsoft.com/office/officeart/2005/8/layout/hierarchy1"/>
    <dgm:cxn modelId="{86A7556C-C123-4BFE-97CB-2C70FF0FE975}" type="presParOf" srcId="{828D7AB7-2A3D-4663-8E57-960B3766E70C}" destId="{931EA144-D8F8-4107-9C75-0BCD235D3CBE}" srcOrd="1" destOrd="0" presId="urn:microsoft.com/office/officeart/2005/8/layout/hierarchy1"/>
    <dgm:cxn modelId="{E0A591FF-19C4-4058-ACFB-E39E09871733}" type="presParOf" srcId="{07AA2DB6-551A-4C07-A499-A8E99FFF4E45}" destId="{4F32128E-C2AE-44ED-8A4B-218C20C3DB1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A8A5CF-9F9F-4E8F-A083-880C47128CB5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BB9F173-376F-4858-83A2-AB1B9BC841CD}">
      <dgm:prSet/>
      <dgm:spPr/>
      <dgm:t>
        <a:bodyPr/>
        <a:lstStyle/>
        <a:p>
          <a:r>
            <a:rPr lang="ru-RU" dirty="0"/>
            <a:t>Время доставки дозы</a:t>
          </a:r>
          <a:endParaRPr lang="en-GB" dirty="0"/>
        </a:p>
      </dgm:t>
    </dgm:pt>
    <dgm:pt modelId="{5878867B-CB19-4DF5-9B6B-A58C8E3F6AB2}" type="parTrans" cxnId="{B049B464-8D98-447B-913C-59711FA5E834}">
      <dgm:prSet/>
      <dgm:spPr/>
      <dgm:t>
        <a:bodyPr/>
        <a:lstStyle/>
        <a:p>
          <a:endParaRPr lang="en-GB"/>
        </a:p>
      </dgm:t>
    </dgm:pt>
    <dgm:pt modelId="{3A5BA946-CBBC-49B3-B564-6E7D36DF42A3}" type="sibTrans" cxnId="{B049B464-8D98-447B-913C-59711FA5E834}">
      <dgm:prSet/>
      <dgm:spPr/>
      <dgm:t>
        <a:bodyPr/>
        <a:lstStyle/>
        <a:p>
          <a:endParaRPr lang="en-GB"/>
        </a:p>
      </dgm:t>
    </dgm:pt>
    <dgm:pt modelId="{2F5CF071-9867-41A8-9546-E0702A322437}">
      <dgm:prSet/>
      <dgm:spPr/>
      <dgm:t>
        <a:bodyPr/>
        <a:lstStyle/>
        <a:p>
          <a:r>
            <a:rPr lang="ru-RU" dirty="0"/>
            <a:t>Ограничения по увелечению дозы</a:t>
          </a:r>
          <a:endParaRPr lang="en-GB" dirty="0"/>
        </a:p>
      </dgm:t>
    </dgm:pt>
    <dgm:pt modelId="{2EC5EA86-5425-4363-BDAB-AA81D7C30C9D}" type="parTrans" cxnId="{74D0A5F8-CE03-4D00-8D7E-A85B0ADA6B52}">
      <dgm:prSet/>
      <dgm:spPr/>
      <dgm:t>
        <a:bodyPr/>
        <a:lstStyle/>
        <a:p>
          <a:endParaRPr lang="en-GB"/>
        </a:p>
      </dgm:t>
    </dgm:pt>
    <dgm:pt modelId="{5B5481F2-1F2D-4E89-886F-BD3A8BCD5A99}" type="sibTrans" cxnId="{74D0A5F8-CE03-4D00-8D7E-A85B0ADA6B52}">
      <dgm:prSet/>
      <dgm:spPr/>
      <dgm:t>
        <a:bodyPr/>
        <a:lstStyle/>
        <a:p>
          <a:endParaRPr lang="en-GB"/>
        </a:p>
      </dgm:t>
    </dgm:pt>
    <dgm:pt modelId="{BCF7EDB8-09DB-4BC1-818C-0B569EEFECBB}">
      <dgm:prSet/>
      <dgm:spPr/>
      <dgm:t>
        <a:bodyPr/>
        <a:lstStyle/>
        <a:p>
          <a:r>
            <a:rPr lang="ru-RU"/>
            <a:t>Уменьшает эффективность терапии и соответственно процент выживаемости</a:t>
          </a:r>
          <a:endParaRPr lang="en-GB"/>
        </a:p>
      </dgm:t>
    </dgm:pt>
    <dgm:pt modelId="{3604397C-7FF4-4312-9116-C9B4C922EF5F}" type="parTrans" cxnId="{7A6B3F73-3F80-48F5-8339-B5FAAF40741E}">
      <dgm:prSet/>
      <dgm:spPr/>
      <dgm:t>
        <a:bodyPr/>
        <a:lstStyle/>
        <a:p>
          <a:endParaRPr lang="en-GB"/>
        </a:p>
      </dgm:t>
    </dgm:pt>
    <dgm:pt modelId="{1B593ADB-6978-4574-8D7A-ACCBF1A1EE32}" type="sibTrans" cxnId="{7A6B3F73-3F80-48F5-8339-B5FAAF40741E}">
      <dgm:prSet/>
      <dgm:spPr/>
      <dgm:t>
        <a:bodyPr/>
        <a:lstStyle/>
        <a:p>
          <a:endParaRPr lang="en-GB"/>
        </a:p>
      </dgm:t>
    </dgm:pt>
    <dgm:pt modelId="{42CDAD46-1810-4D1C-A420-2B229B5EE86B}">
      <dgm:prSet/>
      <dgm:spPr/>
      <dgm:t>
        <a:bodyPr/>
        <a:lstStyle/>
        <a:p>
          <a:r>
            <a:rPr lang="ru-RU" dirty="0"/>
            <a:t>Радиорезистентность (30-40% пациентов)</a:t>
          </a:r>
          <a:endParaRPr lang="en-GB" dirty="0"/>
        </a:p>
      </dgm:t>
    </dgm:pt>
    <dgm:pt modelId="{7202592D-03DF-4DED-8EC5-81C9E2C67C1A}" type="parTrans" cxnId="{B8E3D312-BE10-4301-AAB1-08B11C9180E5}">
      <dgm:prSet/>
      <dgm:spPr/>
      <dgm:t>
        <a:bodyPr/>
        <a:lstStyle/>
        <a:p>
          <a:endParaRPr lang="en-GB"/>
        </a:p>
      </dgm:t>
    </dgm:pt>
    <dgm:pt modelId="{E5CCFF86-E143-4372-B90C-0025DF94999B}" type="sibTrans" cxnId="{B8E3D312-BE10-4301-AAB1-08B11C9180E5}">
      <dgm:prSet/>
      <dgm:spPr/>
      <dgm:t>
        <a:bodyPr/>
        <a:lstStyle/>
        <a:p>
          <a:endParaRPr lang="en-GB"/>
        </a:p>
      </dgm:t>
    </dgm:pt>
    <dgm:pt modelId="{B4A7DBB8-0218-4F9E-9151-BB5DC37AC54B}">
      <dgm:prSet/>
      <dgm:spPr/>
      <dgm:t>
        <a:bodyPr/>
        <a:lstStyle/>
        <a:p>
          <a:r>
            <a:rPr lang="ru-RU"/>
            <a:t>Излучение уничтожает раковые клетки но и здоровые</a:t>
          </a:r>
          <a:endParaRPr lang="en-GB" dirty="0"/>
        </a:p>
      </dgm:t>
    </dgm:pt>
    <dgm:pt modelId="{F0C6C48F-DE12-4E6A-BD92-2716601625F5}" type="parTrans" cxnId="{FB84E314-39F0-4BC4-9E73-1BE697C6DED9}">
      <dgm:prSet/>
      <dgm:spPr/>
      <dgm:t>
        <a:bodyPr/>
        <a:lstStyle/>
        <a:p>
          <a:endParaRPr lang="en-GB"/>
        </a:p>
      </dgm:t>
    </dgm:pt>
    <dgm:pt modelId="{BA6E4475-22A3-4E87-BAF7-B3359BD96233}" type="sibTrans" cxnId="{FB84E314-39F0-4BC4-9E73-1BE697C6DED9}">
      <dgm:prSet/>
      <dgm:spPr/>
      <dgm:t>
        <a:bodyPr/>
        <a:lstStyle/>
        <a:p>
          <a:endParaRPr lang="en-GB"/>
        </a:p>
      </dgm:t>
    </dgm:pt>
    <dgm:pt modelId="{ED4FB4F7-2658-4E28-A85F-D7EFE2618E16}" type="pres">
      <dgm:prSet presAssocID="{C8A8A5CF-9F9F-4E8F-A083-880C47128CB5}" presName="outerComposite" presStyleCnt="0">
        <dgm:presLayoutVars>
          <dgm:chMax val="5"/>
          <dgm:dir/>
          <dgm:resizeHandles val="exact"/>
        </dgm:presLayoutVars>
      </dgm:prSet>
      <dgm:spPr/>
    </dgm:pt>
    <dgm:pt modelId="{2DD56B5B-35DE-4963-82A1-FE0C4BE011DE}" type="pres">
      <dgm:prSet presAssocID="{C8A8A5CF-9F9F-4E8F-A083-880C47128CB5}" presName="dummyMaxCanvas" presStyleCnt="0">
        <dgm:presLayoutVars/>
      </dgm:prSet>
      <dgm:spPr/>
    </dgm:pt>
    <dgm:pt modelId="{F2B3BF98-E214-4E71-98F6-82CB76CC89B2}" type="pres">
      <dgm:prSet presAssocID="{C8A8A5CF-9F9F-4E8F-A083-880C47128CB5}" presName="FourNodes_1" presStyleLbl="node1" presStyleIdx="0" presStyleCnt="4">
        <dgm:presLayoutVars>
          <dgm:bulletEnabled val="1"/>
        </dgm:presLayoutVars>
      </dgm:prSet>
      <dgm:spPr/>
    </dgm:pt>
    <dgm:pt modelId="{F242836E-0B22-40D2-BF3D-FBC61830C466}" type="pres">
      <dgm:prSet presAssocID="{C8A8A5CF-9F9F-4E8F-A083-880C47128CB5}" presName="FourNodes_2" presStyleLbl="node1" presStyleIdx="1" presStyleCnt="4">
        <dgm:presLayoutVars>
          <dgm:bulletEnabled val="1"/>
        </dgm:presLayoutVars>
      </dgm:prSet>
      <dgm:spPr/>
    </dgm:pt>
    <dgm:pt modelId="{ED7C7898-8A79-4618-95D7-85C2AEAD2A44}" type="pres">
      <dgm:prSet presAssocID="{C8A8A5CF-9F9F-4E8F-A083-880C47128CB5}" presName="FourNodes_3" presStyleLbl="node1" presStyleIdx="2" presStyleCnt="4">
        <dgm:presLayoutVars>
          <dgm:bulletEnabled val="1"/>
        </dgm:presLayoutVars>
      </dgm:prSet>
      <dgm:spPr/>
    </dgm:pt>
    <dgm:pt modelId="{8E913338-4BAD-450D-83DA-472D1F093E91}" type="pres">
      <dgm:prSet presAssocID="{C8A8A5CF-9F9F-4E8F-A083-880C47128CB5}" presName="FourNodes_4" presStyleLbl="node1" presStyleIdx="3" presStyleCnt="4">
        <dgm:presLayoutVars>
          <dgm:bulletEnabled val="1"/>
        </dgm:presLayoutVars>
      </dgm:prSet>
      <dgm:spPr/>
    </dgm:pt>
    <dgm:pt modelId="{27EBF602-CB28-4A32-B307-2F7EE35DDEED}" type="pres">
      <dgm:prSet presAssocID="{C8A8A5CF-9F9F-4E8F-A083-880C47128CB5}" presName="FourConn_1-2" presStyleLbl="fgAccFollowNode1" presStyleIdx="0" presStyleCnt="3">
        <dgm:presLayoutVars>
          <dgm:bulletEnabled val="1"/>
        </dgm:presLayoutVars>
      </dgm:prSet>
      <dgm:spPr/>
    </dgm:pt>
    <dgm:pt modelId="{DA1FB459-E76E-441A-A25F-6C8D836EECE2}" type="pres">
      <dgm:prSet presAssocID="{C8A8A5CF-9F9F-4E8F-A083-880C47128CB5}" presName="FourConn_2-3" presStyleLbl="fgAccFollowNode1" presStyleIdx="1" presStyleCnt="3">
        <dgm:presLayoutVars>
          <dgm:bulletEnabled val="1"/>
        </dgm:presLayoutVars>
      </dgm:prSet>
      <dgm:spPr/>
    </dgm:pt>
    <dgm:pt modelId="{F91E6141-8353-46A5-9169-097889128AEC}" type="pres">
      <dgm:prSet presAssocID="{C8A8A5CF-9F9F-4E8F-A083-880C47128CB5}" presName="FourConn_3-4" presStyleLbl="fgAccFollowNode1" presStyleIdx="2" presStyleCnt="3">
        <dgm:presLayoutVars>
          <dgm:bulletEnabled val="1"/>
        </dgm:presLayoutVars>
      </dgm:prSet>
      <dgm:spPr/>
    </dgm:pt>
    <dgm:pt modelId="{1F81CE03-EAB2-4E87-ADF7-6511E7F751EC}" type="pres">
      <dgm:prSet presAssocID="{C8A8A5CF-9F9F-4E8F-A083-880C47128CB5}" presName="FourNodes_1_text" presStyleLbl="node1" presStyleIdx="3" presStyleCnt="4">
        <dgm:presLayoutVars>
          <dgm:bulletEnabled val="1"/>
        </dgm:presLayoutVars>
      </dgm:prSet>
      <dgm:spPr/>
    </dgm:pt>
    <dgm:pt modelId="{E91FDDFD-CCEB-4956-8CB4-B5132EF97305}" type="pres">
      <dgm:prSet presAssocID="{C8A8A5CF-9F9F-4E8F-A083-880C47128CB5}" presName="FourNodes_2_text" presStyleLbl="node1" presStyleIdx="3" presStyleCnt="4">
        <dgm:presLayoutVars>
          <dgm:bulletEnabled val="1"/>
        </dgm:presLayoutVars>
      </dgm:prSet>
      <dgm:spPr/>
    </dgm:pt>
    <dgm:pt modelId="{347F0632-E34C-4D7B-BC2A-C40FE0384D0D}" type="pres">
      <dgm:prSet presAssocID="{C8A8A5CF-9F9F-4E8F-A083-880C47128CB5}" presName="FourNodes_3_text" presStyleLbl="node1" presStyleIdx="3" presStyleCnt="4">
        <dgm:presLayoutVars>
          <dgm:bulletEnabled val="1"/>
        </dgm:presLayoutVars>
      </dgm:prSet>
      <dgm:spPr/>
    </dgm:pt>
    <dgm:pt modelId="{F4990CBA-ED78-4E24-AE88-1E51963C5942}" type="pres">
      <dgm:prSet presAssocID="{C8A8A5CF-9F9F-4E8F-A083-880C47128CB5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B8E3D312-BE10-4301-AAB1-08B11C9180E5}" srcId="{2F5CF071-9867-41A8-9546-E0702A322437}" destId="{42CDAD46-1810-4D1C-A420-2B229B5EE86B}" srcOrd="0" destOrd="0" parTransId="{7202592D-03DF-4DED-8EC5-81C9E2C67C1A}" sibTransId="{E5CCFF86-E143-4372-B90C-0025DF94999B}"/>
    <dgm:cxn modelId="{FB84E314-39F0-4BC4-9E73-1BE697C6DED9}" srcId="{C8A8A5CF-9F9F-4E8F-A083-880C47128CB5}" destId="{B4A7DBB8-0218-4F9E-9151-BB5DC37AC54B}" srcOrd="1" destOrd="0" parTransId="{F0C6C48F-DE12-4E6A-BD92-2716601625F5}" sibTransId="{BA6E4475-22A3-4E87-BAF7-B3359BD96233}"/>
    <dgm:cxn modelId="{10A1C03E-C608-4217-A5D0-1118CBA48660}" type="presOf" srcId="{BCF7EDB8-09DB-4BC1-818C-0B569EEFECBB}" destId="{8E913338-4BAD-450D-83DA-472D1F093E91}" srcOrd="0" destOrd="0" presId="urn:microsoft.com/office/officeart/2005/8/layout/vProcess5"/>
    <dgm:cxn modelId="{B1ABDF5D-A24E-4CBF-9E3D-7285637A492F}" type="presOf" srcId="{3A5BA946-CBBC-49B3-B564-6E7D36DF42A3}" destId="{27EBF602-CB28-4A32-B307-2F7EE35DDEED}" srcOrd="0" destOrd="0" presId="urn:microsoft.com/office/officeart/2005/8/layout/vProcess5"/>
    <dgm:cxn modelId="{86FBFE42-2C16-4E79-99AF-BAA477B46C2F}" type="presOf" srcId="{BA6E4475-22A3-4E87-BAF7-B3359BD96233}" destId="{DA1FB459-E76E-441A-A25F-6C8D836EECE2}" srcOrd="0" destOrd="0" presId="urn:microsoft.com/office/officeart/2005/8/layout/vProcess5"/>
    <dgm:cxn modelId="{B049B464-8D98-447B-913C-59711FA5E834}" srcId="{C8A8A5CF-9F9F-4E8F-A083-880C47128CB5}" destId="{0BB9F173-376F-4858-83A2-AB1B9BC841CD}" srcOrd="0" destOrd="0" parTransId="{5878867B-CB19-4DF5-9B6B-A58C8E3F6AB2}" sibTransId="{3A5BA946-CBBC-49B3-B564-6E7D36DF42A3}"/>
    <dgm:cxn modelId="{55A35669-179E-4441-8D63-1962510F5170}" type="presOf" srcId="{C8A8A5CF-9F9F-4E8F-A083-880C47128CB5}" destId="{ED4FB4F7-2658-4E28-A85F-D7EFE2618E16}" srcOrd="0" destOrd="0" presId="urn:microsoft.com/office/officeart/2005/8/layout/vProcess5"/>
    <dgm:cxn modelId="{E22C7D4B-DA88-406A-8E9E-BDC8D63F9D8C}" type="presOf" srcId="{5B5481F2-1F2D-4E89-886F-BD3A8BCD5A99}" destId="{F91E6141-8353-46A5-9169-097889128AEC}" srcOrd="0" destOrd="0" presId="urn:microsoft.com/office/officeart/2005/8/layout/vProcess5"/>
    <dgm:cxn modelId="{5986486F-320E-4BD7-A34A-96D0B475983C}" type="presOf" srcId="{42CDAD46-1810-4D1C-A420-2B229B5EE86B}" destId="{347F0632-E34C-4D7B-BC2A-C40FE0384D0D}" srcOrd="1" destOrd="1" presId="urn:microsoft.com/office/officeart/2005/8/layout/vProcess5"/>
    <dgm:cxn modelId="{7A6B3F73-3F80-48F5-8339-B5FAAF40741E}" srcId="{C8A8A5CF-9F9F-4E8F-A083-880C47128CB5}" destId="{BCF7EDB8-09DB-4BC1-818C-0B569EEFECBB}" srcOrd="3" destOrd="0" parTransId="{3604397C-7FF4-4312-9116-C9B4C922EF5F}" sibTransId="{1B593ADB-6978-4574-8D7A-ACCBF1A1EE32}"/>
    <dgm:cxn modelId="{C78A7E8B-2BA9-4132-B21E-2BB3B9C5C7FD}" type="presOf" srcId="{B4A7DBB8-0218-4F9E-9151-BB5DC37AC54B}" destId="{E91FDDFD-CCEB-4956-8CB4-B5132EF97305}" srcOrd="1" destOrd="0" presId="urn:microsoft.com/office/officeart/2005/8/layout/vProcess5"/>
    <dgm:cxn modelId="{BC148B94-CB46-42E6-9D2A-45BDDE326001}" type="presOf" srcId="{2F5CF071-9867-41A8-9546-E0702A322437}" destId="{ED7C7898-8A79-4618-95D7-85C2AEAD2A44}" srcOrd="0" destOrd="0" presId="urn:microsoft.com/office/officeart/2005/8/layout/vProcess5"/>
    <dgm:cxn modelId="{E3E0F3AB-4822-4ED4-9F71-56B4B72352E3}" type="presOf" srcId="{0BB9F173-376F-4858-83A2-AB1B9BC841CD}" destId="{1F81CE03-EAB2-4E87-ADF7-6511E7F751EC}" srcOrd="1" destOrd="0" presId="urn:microsoft.com/office/officeart/2005/8/layout/vProcess5"/>
    <dgm:cxn modelId="{11301EC2-8339-4F9D-8CC3-E33D49BDC4FB}" type="presOf" srcId="{BCF7EDB8-09DB-4BC1-818C-0B569EEFECBB}" destId="{F4990CBA-ED78-4E24-AE88-1E51963C5942}" srcOrd="1" destOrd="0" presId="urn:microsoft.com/office/officeart/2005/8/layout/vProcess5"/>
    <dgm:cxn modelId="{717A5BD6-07C7-4472-970C-4D126690FF5E}" type="presOf" srcId="{42CDAD46-1810-4D1C-A420-2B229B5EE86B}" destId="{ED7C7898-8A79-4618-95D7-85C2AEAD2A44}" srcOrd="0" destOrd="1" presId="urn:microsoft.com/office/officeart/2005/8/layout/vProcess5"/>
    <dgm:cxn modelId="{3E0F72DD-BACC-41B6-8760-46DBAB85A53F}" type="presOf" srcId="{0BB9F173-376F-4858-83A2-AB1B9BC841CD}" destId="{F2B3BF98-E214-4E71-98F6-82CB76CC89B2}" srcOrd="0" destOrd="0" presId="urn:microsoft.com/office/officeart/2005/8/layout/vProcess5"/>
    <dgm:cxn modelId="{7BA61EF3-1A57-4C87-AE2F-9C24493DEC3E}" type="presOf" srcId="{2F5CF071-9867-41A8-9546-E0702A322437}" destId="{347F0632-E34C-4D7B-BC2A-C40FE0384D0D}" srcOrd="1" destOrd="0" presId="urn:microsoft.com/office/officeart/2005/8/layout/vProcess5"/>
    <dgm:cxn modelId="{74D0A5F8-CE03-4D00-8D7E-A85B0ADA6B52}" srcId="{C8A8A5CF-9F9F-4E8F-A083-880C47128CB5}" destId="{2F5CF071-9867-41A8-9546-E0702A322437}" srcOrd="2" destOrd="0" parTransId="{2EC5EA86-5425-4363-BDAB-AA81D7C30C9D}" sibTransId="{5B5481F2-1F2D-4E89-886F-BD3A8BCD5A99}"/>
    <dgm:cxn modelId="{0C7D2DFA-B5CB-496D-B202-393C77A3CD64}" type="presOf" srcId="{B4A7DBB8-0218-4F9E-9151-BB5DC37AC54B}" destId="{F242836E-0B22-40D2-BF3D-FBC61830C466}" srcOrd="0" destOrd="0" presId="urn:microsoft.com/office/officeart/2005/8/layout/vProcess5"/>
    <dgm:cxn modelId="{B50870C0-5DC3-45DF-8128-16D95D5A04E0}" type="presParOf" srcId="{ED4FB4F7-2658-4E28-A85F-D7EFE2618E16}" destId="{2DD56B5B-35DE-4963-82A1-FE0C4BE011DE}" srcOrd="0" destOrd="0" presId="urn:microsoft.com/office/officeart/2005/8/layout/vProcess5"/>
    <dgm:cxn modelId="{BC4E67D5-89D9-4BBD-BC24-4DD0DCC51A44}" type="presParOf" srcId="{ED4FB4F7-2658-4E28-A85F-D7EFE2618E16}" destId="{F2B3BF98-E214-4E71-98F6-82CB76CC89B2}" srcOrd="1" destOrd="0" presId="urn:microsoft.com/office/officeart/2005/8/layout/vProcess5"/>
    <dgm:cxn modelId="{FC871754-7CDE-4A88-8797-900BD8BA5308}" type="presParOf" srcId="{ED4FB4F7-2658-4E28-A85F-D7EFE2618E16}" destId="{F242836E-0B22-40D2-BF3D-FBC61830C466}" srcOrd="2" destOrd="0" presId="urn:microsoft.com/office/officeart/2005/8/layout/vProcess5"/>
    <dgm:cxn modelId="{097DD02B-D2A7-453F-B4EA-D4A171306880}" type="presParOf" srcId="{ED4FB4F7-2658-4E28-A85F-D7EFE2618E16}" destId="{ED7C7898-8A79-4618-95D7-85C2AEAD2A44}" srcOrd="3" destOrd="0" presId="urn:microsoft.com/office/officeart/2005/8/layout/vProcess5"/>
    <dgm:cxn modelId="{10B64F23-FA0A-43F4-9ADB-D3615AD289D3}" type="presParOf" srcId="{ED4FB4F7-2658-4E28-A85F-D7EFE2618E16}" destId="{8E913338-4BAD-450D-83DA-472D1F093E91}" srcOrd="4" destOrd="0" presId="urn:microsoft.com/office/officeart/2005/8/layout/vProcess5"/>
    <dgm:cxn modelId="{72C20183-7DAC-43C0-95BF-440AFC2A5D6D}" type="presParOf" srcId="{ED4FB4F7-2658-4E28-A85F-D7EFE2618E16}" destId="{27EBF602-CB28-4A32-B307-2F7EE35DDEED}" srcOrd="5" destOrd="0" presId="urn:microsoft.com/office/officeart/2005/8/layout/vProcess5"/>
    <dgm:cxn modelId="{3AC3C33F-E8A3-425F-8F5F-987C11438F09}" type="presParOf" srcId="{ED4FB4F7-2658-4E28-A85F-D7EFE2618E16}" destId="{DA1FB459-E76E-441A-A25F-6C8D836EECE2}" srcOrd="6" destOrd="0" presId="urn:microsoft.com/office/officeart/2005/8/layout/vProcess5"/>
    <dgm:cxn modelId="{96217712-07EC-42F6-AFEB-632B76939F25}" type="presParOf" srcId="{ED4FB4F7-2658-4E28-A85F-D7EFE2618E16}" destId="{F91E6141-8353-46A5-9169-097889128AEC}" srcOrd="7" destOrd="0" presId="urn:microsoft.com/office/officeart/2005/8/layout/vProcess5"/>
    <dgm:cxn modelId="{EFF0B71C-0D04-4981-85A6-E53CE4E08D90}" type="presParOf" srcId="{ED4FB4F7-2658-4E28-A85F-D7EFE2618E16}" destId="{1F81CE03-EAB2-4E87-ADF7-6511E7F751EC}" srcOrd="8" destOrd="0" presId="urn:microsoft.com/office/officeart/2005/8/layout/vProcess5"/>
    <dgm:cxn modelId="{E896FFBD-3D0A-4410-8BAF-EB04C0DA1F7D}" type="presParOf" srcId="{ED4FB4F7-2658-4E28-A85F-D7EFE2618E16}" destId="{E91FDDFD-CCEB-4956-8CB4-B5132EF97305}" srcOrd="9" destOrd="0" presId="urn:microsoft.com/office/officeart/2005/8/layout/vProcess5"/>
    <dgm:cxn modelId="{7DC81160-B897-46EC-AAEE-FB59D08C0EF2}" type="presParOf" srcId="{ED4FB4F7-2658-4E28-A85F-D7EFE2618E16}" destId="{347F0632-E34C-4D7B-BC2A-C40FE0384D0D}" srcOrd="10" destOrd="0" presId="urn:microsoft.com/office/officeart/2005/8/layout/vProcess5"/>
    <dgm:cxn modelId="{C81B2646-1567-4443-9D2D-D5DA080868C1}" type="presParOf" srcId="{ED4FB4F7-2658-4E28-A85F-D7EFE2618E16}" destId="{F4990CBA-ED78-4E24-AE88-1E51963C594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415401-03EB-4D81-9776-D1C7F0D39323}" type="doc">
      <dgm:prSet loTypeId="urn:microsoft.com/office/officeart/2005/8/layout/radial5" loCatId="cycle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254BD7DB-84AD-4EAA-845F-D3DB9A6DEA17}">
      <dgm:prSet phldrT="[Text]" phldr="0"/>
      <dgm:spPr/>
      <dgm:t>
        <a:bodyPr/>
        <a:lstStyle/>
        <a:p>
          <a:r>
            <a:rPr lang="ru-RU" dirty="0"/>
            <a:t>Лучевая терапия</a:t>
          </a:r>
          <a:endParaRPr lang="en-GB" dirty="0"/>
        </a:p>
      </dgm:t>
    </dgm:pt>
    <dgm:pt modelId="{9C0CD4B5-5EF0-4A0C-B113-A1A9F167337B}" type="parTrans" cxnId="{B00547EF-3A9E-4D32-A079-B9771F56BA0E}">
      <dgm:prSet/>
      <dgm:spPr/>
      <dgm:t>
        <a:bodyPr/>
        <a:lstStyle/>
        <a:p>
          <a:endParaRPr lang="en-GB"/>
        </a:p>
      </dgm:t>
    </dgm:pt>
    <dgm:pt modelId="{79CA0F0D-1B74-458E-9739-010323F1FD60}" type="sibTrans" cxnId="{B00547EF-3A9E-4D32-A079-B9771F56BA0E}">
      <dgm:prSet/>
      <dgm:spPr/>
      <dgm:t>
        <a:bodyPr/>
        <a:lstStyle/>
        <a:p>
          <a:endParaRPr lang="en-GB"/>
        </a:p>
      </dgm:t>
    </dgm:pt>
    <dgm:pt modelId="{02C4D838-D5E4-4ECF-8DA2-28A34F7165F6}">
      <dgm:prSet phldrT="[Text]" phldr="0"/>
      <dgm:spPr/>
      <dgm:t>
        <a:bodyPr/>
        <a:lstStyle/>
        <a:p>
          <a:r>
            <a:rPr lang="ru-RU" dirty="0"/>
            <a:t>Медики</a:t>
          </a:r>
          <a:endParaRPr lang="en-GB" dirty="0"/>
        </a:p>
      </dgm:t>
    </dgm:pt>
    <dgm:pt modelId="{BC1C0904-7A43-4BD6-B894-3F2C9D418F97}" type="parTrans" cxnId="{1DE6EF41-DDBE-4E11-A832-082B4D7F2D6C}">
      <dgm:prSet/>
      <dgm:spPr/>
      <dgm:t>
        <a:bodyPr/>
        <a:lstStyle/>
        <a:p>
          <a:endParaRPr lang="en-GB"/>
        </a:p>
      </dgm:t>
    </dgm:pt>
    <dgm:pt modelId="{740CCFD4-7471-4E82-967C-DEACF6CBC8E0}" type="sibTrans" cxnId="{1DE6EF41-DDBE-4E11-A832-082B4D7F2D6C}">
      <dgm:prSet/>
      <dgm:spPr/>
      <dgm:t>
        <a:bodyPr/>
        <a:lstStyle/>
        <a:p>
          <a:endParaRPr lang="en-GB"/>
        </a:p>
      </dgm:t>
    </dgm:pt>
    <dgm:pt modelId="{739A93F4-5914-4438-9790-2D75C13E0706}">
      <dgm:prSet phldrT="[Text]" phldr="0"/>
      <dgm:spPr/>
      <dgm:t>
        <a:bodyPr/>
        <a:lstStyle/>
        <a:p>
          <a:r>
            <a:rPr lang="ru-RU" dirty="0"/>
            <a:t>Физики</a:t>
          </a:r>
          <a:endParaRPr lang="en-GB" dirty="0"/>
        </a:p>
      </dgm:t>
    </dgm:pt>
    <dgm:pt modelId="{1694694D-9E04-4D91-950C-76C072A55E5F}" type="parTrans" cxnId="{F5A8830F-C6B9-493A-9A47-1F1890903CCB}">
      <dgm:prSet/>
      <dgm:spPr/>
      <dgm:t>
        <a:bodyPr/>
        <a:lstStyle/>
        <a:p>
          <a:endParaRPr lang="en-GB"/>
        </a:p>
      </dgm:t>
    </dgm:pt>
    <dgm:pt modelId="{3BB96C1F-10EE-44C6-B590-645045F6EB0A}" type="sibTrans" cxnId="{F5A8830F-C6B9-493A-9A47-1F1890903CCB}">
      <dgm:prSet/>
      <dgm:spPr/>
      <dgm:t>
        <a:bodyPr/>
        <a:lstStyle/>
        <a:p>
          <a:endParaRPr lang="en-GB"/>
        </a:p>
      </dgm:t>
    </dgm:pt>
    <dgm:pt modelId="{3809C1B0-E667-493F-82C7-C4C6E6F95629}">
      <dgm:prSet phldrT="[Text]" phldr="0"/>
      <dgm:spPr/>
      <dgm:t>
        <a:bodyPr/>
        <a:lstStyle/>
        <a:p>
          <a:r>
            <a:rPr lang="ru-RU" dirty="0"/>
            <a:t>Биологи</a:t>
          </a:r>
          <a:endParaRPr lang="en-GB" dirty="0"/>
        </a:p>
      </dgm:t>
    </dgm:pt>
    <dgm:pt modelId="{F4EA1FC0-661B-4102-9CAA-B500556AD36B}" type="parTrans" cxnId="{A75F920A-3106-49EC-B3AB-31A950C0C3E0}">
      <dgm:prSet/>
      <dgm:spPr/>
      <dgm:t>
        <a:bodyPr/>
        <a:lstStyle/>
        <a:p>
          <a:endParaRPr lang="en-GB"/>
        </a:p>
      </dgm:t>
    </dgm:pt>
    <dgm:pt modelId="{2F7BBAEE-E8B6-49BD-B30D-8907BDA3E12E}" type="sibTrans" cxnId="{A75F920A-3106-49EC-B3AB-31A950C0C3E0}">
      <dgm:prSet/>
      <dgm:spPr/>
      <dgm:t>
        <a:bodyPr/>
        <a:lstStyle/>
        <a:p>
          <a:endParaRPr lang="en-GB"/>
        </a:p>
      </dgm:t>
    </dgm:pt>
    <dgm:pt modelId="{FE5DD778-B540-4BFD-8714-18C92B5DB251}">
      <dgm:prSet phldrT="[Text]" phldr="0"/>
      <dgm:spPr/>
      <dgm:t>
        <a:bodyPr/>
        <a:lstStyle/>
        <a:p>
          <a:r>
            <a:rPr lang="ru-RU" dirty="0"/>
            <a:t>Инженеры</a:t>
          </a:r>
          <a:endParaRPr lang="en-GB" dirty="0"/>
        </a:p>
      </dgm:t>
    </dgm:pt>
    <dgm:pt modelId="{99B2EEB7-CDC0-40CC-9267-0E9C81D5AB6B}" type="parTrans" cxnId="{DF7FE3FF-489C-4A8A-81D1-8C45859D50EB}">
      <dgm:prSet/>
      <dgm:spPr/>
      <dgm:t>
        <a:bodyPr/>
        <a:lstStyle/>
        <a:p>
          <a:endParaRPr lang="en-GB"/>
        </a:p>
      </dgm:t>
    </dgm:pt>
    <dgm:pt modelId="{BDD30C8E-D7AD-43EC-932B-AF42422CAE16}" type="sibTrans" cxnId="{DF7FE3FF-489C-4A8A-81D1-8C45859D50EB}">
      <dgm:prSet/>
      <dgm:spPr/>
      <dgm:t>
        <a:bodyPr/>
        <a:lstStyle/>
        <a:p>
          <a:endParaRPr lang="en-GB"/>
        </a:p>
      </dgm:t>
    </dgm:pt>
    <dgm:pt modelId="{7EC7BBFF-4ADC-4C4A-BF56-6AF0F2B20DB1}" type="pres">
      <dgm:prSet presAssocID="{7E415401-03EB-4D81-9776-D1C7F0D3932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F7607D9-C93D-4D35-95E2-F61AACA83F91}" type="pres">
      <dgm:prSet presAssocID="{254BD7DB-84AD-4EAA-845F-D3DB9A6DEA17}" presName="centerShape" presStyleLbl="node0" presStyleIdx="0" presStyleCnt="1"/>
      <dgm:spPr/>
    </dgm:pt>
    <dgm:pt modelId="{5B88512B-E9E3-488F-A170-442D1F007AD4}" type="pres">
      <dgm:prSet presAssocID="{BC1C0904-7A43-4BD6-B894-3F2C9D418F97}" presName="parTrans" presStyleLbl="sibTrans2D1" presStyleIdx="0" presStyleCnt="4"/>
      <dgm:spPr/>
    </dgm:pt>
    <dgm:pt modelId="{429A96CD-27B3-4759-993F-7E3974A76F8C}" type="pres">
      <dgm:prSet presAssocID="{BC1C0904-7A43-4BD6-B894-3F2C9D418F97}" presName="connectorText" presStyleLbl="sibTrans2D1" presStyleIdx="0" presStyleCnt="4"/>
      <dgm:spPr/>
    </dgm:pt>
    <dgm:pt modelId="{2304EFCE-AB6B-4B7C-A0D0-3D7D75C75B84}" type="pres">
      <dgm:prSet presAssocID="{02C4D838-D5E4-4ECF-8DA2-28A34F7165F6}" presName="node" presStyleLbl="node1" presStyleIdx="0" presStyleCnt="4">
        <dgm:presLayoutVars>
          <dgm:bulletEnabled val="1"/>
        </dgm:presLayoutVars>
      </dgm:prSet>
      <dgm:spPr/>
    </dgm:pt>
    <dgm:pt modelId="{58BAB5EE-093A-47CD-95B3-38FE75D88D34}" type="pres">
      <dgm:prSet presAssocID="{1694694D-9E04-4D91-950C-76C072A55E5F}" presName="parTrans" presStyleLbl="sibTrans2D1" presStyleIdx="1" presStyleCnt="4"/>
      <dgm:spPr/>
    </dgm:pt>
    <dgm:pt modelId="{CD10E126-5497-4774-B6DC-98B5F325DA61}" type="pres">
      <dgm:prSet presAssocID="{1694694D-9E04-4D91-950C-76C072A55E5F}" presName="connectorText" presStyleLbl="sibTrans2D1" presStyleIdx="1" presStyleCnt="4"/>
      <dgm:spPr/>
    </dgm:pt>
    <dgm:pt modelId="{2F8787A9-B233-4437-84FE-4EC53D8FB604}" type="pres">
      <dgm:prSet presAssocID="{739A93F4-5914-4438-9790-2D75C13E0706}" presName="node" presStyleLbl="node1" presStyleIdx="1" presStyleCnt="4">
        <dgm:presLayoutVars>
          <dgm:bulletEnabled val="1"/>
        </dgm:presLayoutVars>
      </dgm:prSet>
      <dgm:spPr/>
    </dgm:pt>
    <dgm:pt modelId="{38474865-C936-4EDB-8C40-07B51715C663}" type="pres">
      <dgm:prSet presAssocID="{F4EA1FC0-661B-4102-9CAA-B500556AD36B}" presName="parTrans" presStyleLbl="sibTrans2D1" presStyleIdx="2" presStyleCnt="4"/>
      <dgm:spPr/>
    </dgm:pt>
    <dgm:pt modelId="{80EC52FD-7025-4ACC-9BEE-E474FE549332}" type="pres">
      <dgm:prSet presAssocID="{F4EA1FC0-661B-4102-9CAA-B500556AD36B}" presName="connectorText" presStyleLbl="sibTrans2D1" presStyleIdx="2" presStyleCnt="4"/>
      <dgm:spPr/>
    </dgm:pt>
    <dgm:pt modelId="{BCD851E0-6746-40DB-9477-A96E0AC1A89A}" type="pres">
      <dgm:prSet presAssocID="{3809C1B0-E667-493F-82C7-C4C6E6F95629}" presName="node" presStyleLbl="node1" presStyleIdx="2" presStyleCnt="4">
        <dgm:presLayoutVars>
          <dgm:bulletEnabled val="1"/>
        </dgm:presLayoutVars>
      </dgm:prSet>
      <dgm:spPr/>
    </dgm:pt>
    <dgm:pt modelId="{4A5D7016-F23F-4518-A2A9-F44AB9870F27}" type="pres">
      <dgm:prSet presAssocID="{99B2EEB7-CDC0-40CC-9267-0E9C81D5AB6B}" presName="parTrans" presStyleLbl="sibTrans2D1" presStyleIdx="3" presStyleCnt="4"/>
      <dgm:spPr/>
    </dgm:pt>
    <dgm:pt modelId="{7EAF3F0D-EF97-4858-BC7B-D15F50900A6F}" type="pres">
      <dgm:prSet presAssocID="{99B2EEB7-CDC0-40CC-9267-0E9C81D5AB6B}" presName="connectorText" presStyleLbl="sibTrans2D1" presStyleIdx="3" presStyleCnt="4"/>
      <dgm:spPr/>
    </dgm:pt>
    <dgm:pt modelId="{B8D91227-C8B3-47DF-82B8-DF8B5FEA6614}" type="pres">
      <dgm:prSet presAssocID="{FE5DD778-B540-4BFD-8714-18C92B5DB251}" presName="node" presStyleLbl="node1" presStyleIdx="3" presStyleCnt="4">
        <dgm:presLayoutVars>
          <dgm:bulletEnabled val="1"/>
        </dgm:presLayoutVars>
      </dgm:prSet>
      <dgm:spPr/>
    </dgm:pt>
  </dgm:ptLst>
  <dgm:cxnLst>
    <dgm:cxn modelId="{A75F920A-3106-49EC-B3AB-31A950C0C3E0}" srcId="{254BD7DB-84AD-4EAA-845F-D3DB9A6DEA17}" destId="{3809C1B0-E667-493F-82C7-C4C6E6F95629}" srcOrd="2" destOrd="0" parTransId="{F4EA1FC0-661B-4102-9CAA-B500556AD36B}" sibTransId="{2F7BBAEE-E8B6-49BD-B30D-8907BDA3E12E}"/>
    <dgm:cxn modelId="{9CA5480E-A315-4A36-880D-48AADDF8FD15}" type="presOf" srcId="{02C4D838-D5E4-4ECF-8DA2-28A34F7165F6}" destId="{2304EFCE-AB6B-4B7C-A0D0-3D7D75C75B84}" srcOrd="0" destOrd="0" presId="urn:microsoft.com/office/officeart/2005/8/layout/radial5"/>
    <dgm:cxn modelId="{F5A8830F-C6B9-493A-9A47-1F1890903CCB}" srcId="{254BD7DB-84AD-4EAA-845F-D3DB9A6DEA17}" destId="{739A93F4-5914-4438-9790-2D75C13E0706}" srcOrd="1" destOrd="0" parTransId="{1694694D-9E04-4D91-950C-76C072A55E5F}" sibTransId="{3BB96C1F-10EE-44C6-B590-645045F6EB0A}"/>
    <dgm:cxn modelId="{F2E61813-7546-4CBD-9E23-B8535DC09E6D}" type="presOf" srcId="{BC1C0904-7A43-4BD6-B894-3F2C9D418F97}" destId="{429A96CD-27B3-4759-993F-7E3974A76F8C}" srcOrd="1" destOrd="0" presId="urn:microsoft.com/office/officeart/2005/8/layout/radial5"/>
    <dgm:cxn modelId="{8765F01A-9CE1-4B12-99FB-A1009AB399FA}" type="presOf" srcId="{99B2EEB7-CDC0-40CC-9267-0E9C81D5AB6B}" destId="{7EAF3F0D-EF97-4858-BC7B-D15F50900A6F}" srcOrd="1" destOrd="0" presId="urn:microsoft.com/office/officeart/2005/8/layout/radial5"/>
    <dgm:cxn modelId="{1DE6EF41-DDBE-4E11-A832-082B4D7F2D6C}" srcId="{254BD7DB-84AD-4EAA-845F-D3DB9A6DEA17}" destId="{02C4D838-D5E4-4ECF-8DA2-28A34F7165F6}" srcOrd="0" destOrd="0" parTransId="{BC1C0904-7A43-4BD6-B894-3F2C9D418F97}" sibTransId="{740CCFD4-7471-4E82-967C-DEACF6CBC8E0}"/>
    <dgm:cxn modelId="{49D90866-A314-41D4-9A73-6C949813BD0B}" type="presOf" srcId="{F4EA1FC0-661B-4102-9CAA-B500556AD36B}" destId="{80EC52FD-7025-4ACC-9BEE-E474FE549332}" srcOrd="1" destOrd="0" presId="urn:microsoft.com/office/officeart/2005/8/layout/radial5"/>
    <dgm:cxn modelId="{478D3C47-16A3-4B6C-AED6-6A44D18B4240}" type="presOf" srcId="{1694694D-9E04-4D91-950C-76C072A55E5F}" destId="{58BAB5EE-093A-47CD-95B3-38FE75D88D34}" srcOrd="0" destOrd="0" presId="urn:microsoft.com/office/officeart/2005/8/layout/radial5"/>
    <dgm:cxn modelId="{A2FB864B-7249-49E0-AFD1-DB6E3B17EA17}" type="presOf" srcId="{BC1C0904-7A43-4BD6-B894-3F2C9D418F97}" destId="{5B88512B-E9E3-488F-A170-442D1F007AD4}" srcOrd="0" destOrd="0" presId="urn:microsoft.com/office/officeart/2005/8/layout/radial5"/>
    <dgm:cxn modelId="{45738E6F-5760-4A25-8875-46AE9C256937}" type="presOf" srcId="{FE5DD778-B540-4BFD-8714-18C92B5DB251}" destId="{B8D91227-C8B3-47DF-82B8-DF8B5FEA6614}" srcOrd="0" destOrd="0" presId="urn:microsoft.com/office/officeart/2005/8/layout/radial5"/>
    <dgm:cxn modelId="{F64F1F54-7D08-4FD3-AD56-59D142B0E929}" type="presOf" srcId="{1694694D-9E04-4D91-950C-76C072A55E5F}" destId="{CD10E126-5497-4774-B6DC-98B5F325DA61}" srcOrd="1" destOrd="0" presId="urn:microsoft.com/office/officeart/2005/8/layout/radial5"/>
    <dgm:cxn modelId="{A8637B7E-B483-4B86-8D01-4592E8BD9CE7}" type="presOf" srcId="{99B2EEB7-CDC0-40CC-9267-0E9C81D5AB6B}" destId="{4A5D7016-F23F-4518-A2A9-F44AB9870F27}" srcOrd="0" destOrd="0" presId="urn:microsoft.com/office/officeart/2005/8/layout/radial5"/>
    <dgm:cxn modelId="{6DF73EE0-CC31-40DD-AE74-AD50617CF2F5}" type="presOf" srcId="{739A93F4-5914-4438-9790-2D75C13E0706}" destId="{2F8787A9-B233-4437-84FE-4EC53D8FB604}" srcOrd="0" destOrd="0" presId="urn:microsoft.com/office/officeart/2005/8/layout/radial5"/>
    <dgm:cxn modelId="{78424BE3-78FD-4EDA-B3DB-EEA1E9A343F9}" type="presOf" srcId="{F4EA1FC0-661B-4102-9CAA-B500556AD36B}" destId="{38474865-C936-4EDB-8C40-07B51715C663}" srcOrd="0" destOrd="0" presId="urn:microsoft.com/office/officeart/2005/8/layout/radial5"/>
    <dgm:cxn modelId="{E5D2CEE5-4062-48C9-8E02-90192FE5F5A9}" type="presOf" srcId="{3809C1B0-E667-493F-82C7-C4C6E6F95629}" destId="{BCD851E0-6746-40DB-9477-A96E0AC1A89A}" srcOrd="0" destOrd="0" presId="urn:microsoft.com/office/officeart/2005/8/layout/radial5"/>
    <dgm:cxn modelId="{6E4F20E8-DE41-4FD0-9C86-73134D9B29C8}" type="presOf" srcId="{254BD7DB-84AD-4EAA-845F-D3DB9A6DEA17}" destId="{9F7607D9-C93D-4D35-95E2-F61AACA83F91}" srcOrd="0" destOrd="0" presId="urn:microsoft.com/office/officeart/2005/8/layout/radial5"/>
    <dgm:cxn modelId="{B00547EF-3A9E-4D32-A079-B9771F56BA0E}" srcId="{7E415401-03EB-4D81-9776-D1C7F0D39323}" destId="{254BD7DB-84AD-4EAA-845F-D3DB9A6DEA17}" srcOrd="0" destOrd="0" parTransId="{9C0CD4B5-5EF0-4A0C-B113-A1A9F167337B}" sibTransId="{79CA0F0D-1B74-458E-9739-010323F1FD60}"/>
    <dgm:cxn modelId="{82181CF0-16C1-4744-9396-D1B5DD641169}" type="presOf" srcId="{7E415401-03EB-4D81-9776-D1C7F0D39323}" destId="{7EC7BBFF-4ADC-4C4A-BF56-6AF0F2B20DB1}" srcOrd="0" destOrd="0" presId="urn:microsoft.com/office/officeart/2005/8/layout/radial5"/>
    <dgm:cxn modelId="{DF7FE3FF-489C-4A8A-81D1-8C45859D50EB}" srcId="{254BD7DB-84AD-4EAA-845F-D3DB9A6DEA17}" destId="{FE5DD778-B540-4BFD-8714-18C92B5DB251}" srcOrd="3" destOrd="0" parTransId="{99B2EEB7-CDC0-40CC-9267-0E9C81D5AB6B}" sibTransId="{BDD30C8E-D7AD-43EC-932B-AF42422CAE16}"/>
    <dgm:cxn modelId="{7C68AE68-B270-4931-B975-4B7DF81F98B7}" type="presParOf" srcId="{7EC7BBFF-4ADC-4C4A-BF56-6AF0F2B20DB1}" destId="{9F7607D9-C93D-4D35-95E2-F61AACA83F91}" srcOrd="0" destOrd="0" presId="urn:microsoft.com/office/officeart/2005/8/layout/radial5"/>
    <dgm:cxn modelId="{6361906D-DE4A-4E68-9780-C0E5E54E3128}" type="presParOf" srcId="{7EC7BBFF-4ADC-4C4A-BF56-6AF0F2B20DB1}" destId="{5B88512B-E9E3-488F-A170-442D1F007AD4}" srcOrd="1" destOrd="0" presId="urn:microsoft.com/office/officeart/2005/8/layout/radial5"/>
    <dgm:cxn modelId="{0C108B7F-3A36-4597-853D-D17307CE6193}" type="presParOf" srcId="{5B88512B-E9E3-488F-A170-442D1F007AD4}" destId="{429A96CD-27B3-4759-993F-7E3974A76F8C}" srcOrd="0" destOrd="0" presId="urn:microsoft.com/office/officeart/2005/8/layout/radial5"/>
    <dgm:cxn modelId="{D9096079-A9AD-496E-9C0B-B5DA9CA4DDD1}" type="presParOf" srcId="{7EC7BBFF-4ADC-4C4A-BF56-6AF0F2B20DB1}" destId="{2304EFCE-AB6B-4B7C-A0D0-3D7D75C75B84}" srcOrd="2" destOrd="0" presId="urn:microsoft.com/office/officeart/2005/8/layout/radial5"/>
    <dgm:cxn modelId="{5836A9BE-626B-4C7E-8887-8FD8E2344260}" type="presParOf" srcId="{7EC7BBFF-4ADC-4C4A-BF56-6AF0F2B20DB1}" destId="{58BAB5EE-093A-47CD-95B3-38FE75D88D34}" srcOrd="3" destOrd="0" presId="urn:microsoft.com/office/officeart/2005/8/layout/radial5"/>
    <dgm:cxn modelId="{8662D0AC-46AE-45C0-9650-512915D9666B}" type="presParOf" srcId="{58BAB5EE-093A-47CD-95B3-38FE75D88D34}" destId="{CD10E126-5497-4774-B6DC-98B5F325DA61}" srcOrd="0" destOrd="0" presId="urn:microsoft.com/office/officeart/2005/8/layout/radial5"/>
    <dgm:cxn modelId="{2DB7277D-5F2A-4847-8C91-5AF1E08625EE}" type="presParOf" srcId="{7EC7BBFF-4ADC-4C4A-BF56-6AF0F2B20DB1}" destId="{2F8787A9-B233-4437-84FE-4EC53D8FB604}" srcOrd="4" destOrd="0" presId="urn:microsoft.com/office/officeart/2005/8/layout/radial5"/>
    <dgm:cxn modelId="{DC25A430-EBEE-44F4-8597-6F7BE3C37EE5}" type="presParOf" srcId="{7EC7BBFF-4ADC-4C4A-BF56-6AF0F2B20DB1}" destId="{38474865-C936-4EDB-8C40-07B51715C663}" srcOrd="5" destOrd="0" presId="urn:microsoft.com/office/officeart/2005/8/layout/radial5"/>
    <dgm:cxn modelId="{6B457002-A453-46D9-8D95-547420885B0B}" type="presParOf" srcId="{38474865-C936-4EDB-8C40-07B51715C663}" destId="{80EC52FD-7025-4ACC-9BEE-E474FE549332}" srcOrd="0" destOrd="0" presId="urn:microsoft.com/office/officeart/2005/8/layout/radial5"/>
    <dgm:cxn modelId="{AA265902-073D-47D7-99B6-37CC47364555}" type="presParOf" srcId="{7EC7BBFF-4ADC-4C4A-BF56-6AF0F2B20DB1}" destId="{BCD851E0-6746-40DB-9477-A96E0AC1A89A}" srcOrd="6" destOrd="0" presId="urn:microsoft.com/office/officeart/2005/8/layout/radial5"/>
    <dgm:cxn modelId="{62CF8FC6-CF95-462B-8EB1-78C8714C6A4C}" type="presParOf" srcId="{7EC7BBFF-4ADC-4C4A-BF56-6AF0F2B20DB1}" destId="{4A5D7016-F23F-4518-A2A9-F44AB9870F27}" srcOrd="7" destOrd="0" presId="urn:microsoft.com/office/officeart/2005/8/layout/radial5"/>
    <dgm:cxn modelId="{820756C8-0A8A-44CE-8EE9-DBAFE3B6216D}" type="presParOf" srcId="{4A5D7016-F23F-4518-A2A9-F44AB9870F27}" destId="{7EAF3F0D-EF97-4858-BC7B-D15F50900A6F}" srcOrd="0" destOrd="0" presId="urn:microsoft.com/office/officeart/2005/8/layout/radial5"/>
    <dgm:cxn modelId="{87722BA3-FD6D-4822-9B0A-2EDC04AA900C}" type="presParOf" srcId="{7EC7BBFF-4ADC-4C4A-BF56-6AF0F2B20DB1}" destId="{B8D91227-C8B3-47DF-82B8-DF8B5FEA6614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4698CA2-BB48-4A0F-A739-17F5A96A58FC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D606D3E-E35C-4FDC-80B9-F9183F9CDA4F}">
      <dgm:prSet phldrT="[Text]" phldr="0"/>
      <dgm:spPr/>
      <dgm:t>
        <a:bodyPr/>
        <a:lstStyle/>
        <a:p>
          <a:r>
            <a:rPr lang="ru-RU" b="1" u="sng" dirty="0"/>
            <a:t>1960-70</a:t>
          </a:r>
        </a:p>
        <a:p>
          <a:r>
            <a:rPr lang="ru-RU" dirty="0"/>
            <a:t>Первое упоминание </a:t>
          </a:r>
          <a:r>
            <a:rPr lang="en-US" dirty="0"/>
            <a:t>FLASH </a:t>
          </a:r>
          <a:r>
            <a:rPr lang="ru-RU" dirty="0"/>
            <a:t>эффекта</a:t>
          </a:r>
          <a:endParaRPr lang="en-GB" dirty="0"/>
        </a:p>
      </dgm:t>
    </dgm:pt>
    <dgm:pt modelId="{44A146EB-0DCB-4080-8289-ADC32AB8D4AA}" type="parTrans" cxnId="{1151368E-A04A-479E-9CFE-0AA9E9EDB867}">
      <dgm:prSet/>
      <dgm:spPr/>
      <dgm:t>
        <a:bodyPr/>
        <a:lstStyle/>
        <a:p>
          <a:endParaRPr lang="en-GB"/>
        </a:p>
      </dgm:t>
    </dgm:pt>
    <dgm:pt modelId="{DBDC5B12-7603-40B2-8C36-78FEC055DE50}" type="sibTrans" cxnId="{1151368E-A04A-479E-9CFE-0AA9E9EDB867}">
      <dgm:prSet/>
      <dgm:spPr/>
      <dgm:t>
        <a:bodyPr/>
        <a:lstStyle/>
        <a:p>
          <a:endParaRPr lang="en-GB"/>
        </a:p>
      </dgm:t>
    </dgm:pt>
    <dgm:pt modelId="{31C21461-0F2B-456F-934D-086C4071DA4D}">
      <dgm:prSet phldrT="[Text]" phldr="0"/>
      <dgm:spPr/>
      <dgm:t>
        <a:bodyPr/>
        <a:lstStyle/>
        <a:p>
          <a:r>
            <a:rPr lang="ru-RU" b="1" u="sng" dirty="0"/>
            <a:t>2014</a:t>
          </a:r>
        </a:p>
        <a:p>
          <a:r>
            <a:rPr lang="ru-RU" dirty="0"/>
            <a:t>Первые преклинические испытания</a:t>
          </a:r>
        </a:p>
        <a:p>
          <a:r>
            <a:rPr lang="ru-RU" dirty="0"/>
            <a:t>Институт Кюри</a:t>
          </a:r>
        </a:p>
        <a:p>
          <a:r>
            <a:rPr lang="en-GB" dirty="0"/>
            <a:t>V. </a:t>
          </a:r>
          <a:r>
            <a:rPr lang="en-GB" dirty="0" err="1"/>
            <a:t>Favaudon</a:t>
          </a:r>
          <a:r>
            <a:rPr lang="en-GB" dirty="0"/>
            <a:t> </a:t>
          </a:r>
        </a:p>
      </dgm:t>
    </dgm:pt>
    <dgm:pt modelId="{147D2A12-7C4D-4A6B-9B38-2C45244AFF04}" type="parTrans" cxnId="{0D43F50F-94CF-4601-A2B6-32539C9B19CC}">
      <dgm:prSet/>
      <dgm:spPr/>
      <dgm:t>
        <a:bodyPr/>
        <a:lstStyle/>
        <a:p>
          <a:endParaRPr lang="en-GB"/>
        </a:p>
      </dgm:t>
    </dgm:pt>
    <dgm:pt modelId="{520F2267-B609-40C7-B9BD-99DA0D088F12}" type="sibTrans" cxnId="{0D43F50F-94CF-4601-A2B6-32539C9B19CC}">
      <dgm:prSet/>
      <dgm:spPr/>
      <dgm:t>
        <a:bodyPr/>
        <a:lstStyle/>
        <a:p>
          <a:endParaRPr lang="en-GB"/>
        </a:p>
      </dgm:t>
    </dgm:pt>
    <dgm:pt modelId="{956ACF51-6DA4-4331-8F02-A4A09EB3133A}">
      <dgm:prSet phldrT="[Text]" phldr="0"/>
      <dgm:spPr/>
      <dgm:t>
        <a:bodyPr/>
        <a:lstStyle/>
        <a:p>
          <a:r>
            <a:rPr lang="en-US" b="1" u="sng" dirty="0"/>
            <a:t>2022</a:t>
          </a:r>
          <a:endParaRPr lang="en-GB" b="1" u="sng" dirty="0"/>
        </a:p>
      </dgm:t>
    </dgm:pt>
    <dgm:pt modelId="{7B223527-3342-4B11-B476-78EBDD26A96E}" type="parTrans" cxnId="{AFF74FBE-8D50-4FAD-AB87-07156DA181CF}">
      <dgm:prSet/>
      <dgm:spPr/>
      <dgm:t>
        <a:bodyPr/>
        <a:lstStyle/>
        <a:p>
          <a:endParaRPr lang="en-GB"/>
        </a:p>
      </dgm:t>
    </dgm:pt>
    <dgm:pt modelId="{CF7D0DEF-B5D9-49F7-B0E3-13E6376206FF}" type="sibTrans" cxnId="{AFF74FBE-8D50-4FAD-AB87-07156DA181CF}">
      <dgm:prSet/>
      <dgm:spPr/>
      <dgm:t>
        <a:bodyPr/>
        <a:lstStyle/>
        <a:p>
          <a:endParaRPr lang="en-GB"/>
        </a:p>
      </dgm:t>
    </dgm:pt>
    <dgm:pt modelId="{E67E21F4-344D-4BC7-88D5-D7C81CB89A22}">
      <dgm:prSet phldrT="[Text]" phldr="0"/>
      <dgm:spPr/>
      <dgm:t>
        <a:bodyPr/>
        <a:lstStyle/>
        <a:p>
          <a:r>
            <a:rPr lang="en-US"/>
            <a:t>2018</a:t>
          </a:r>
          <a:endParaRPr lang="en-GB" dirty="0"/>
        </a:p>
      </dgm:t>
    </dgm:pt>
    <dgm:pt modelId="{CC6598D5-8AB7-41BE-AF60-34D6D1D7F059}" type="parTrans" cxnId="{DAB964CF-73B2-470C-8268-D7D9946DF973}">
      <dgm:prSet/>
      <dgm:spPr/>
      <dgm:t>
        <a:bodyPr/>
        <a:lstStyle/>
        <a:p>
          <a:endParaRPr lang="en-GB"/>
        </a:p>
      </dgm:t>
    </dgm:pt>
    <dgm:pt modelId="{B72C8746-E08A-4F93-AC17-449323F0D498}" type="sibTrans" cxnId="{DAB964CF-73B2-470C-8268-D7D9946DF973}">
      <dgm:prSet/>
      <dgm:spPr/>
      <dgm:t>
        <a:bodyPr/>
        <a:lstStyle/>
        <a:p>
          <a:endParaRPr lang="en-GB"/>
        </a:p>
      </dgm:t>
    </dgm:pt>
    <dgm:pt modelId="{D9B38869-969E-4F9D-836E-E97310D6A2CB}">
      <dgm:prSet phldrT="[Text]" phldr="0"/>
      <dgm:spPr/>
      <dgm:t>
        <a:bodyPr/>
        <a:lstStyle/>
        <a:p>
          <a:r>
            <a:rPr lang="en-US" dirty="0"/>
            <a:t>e-FLASH</a:t>
          </a:r>
          <a:endParaRPr lang="en-GB" dirty="0"/>
        </a:p>
      </dgm:t>
    </dgm:pt>
    <dgm:pt modelId="{EC97139E-D678-4E1A-B36F-A54794A41443}" type="parTrans" cxnId="{00C088C4-87AC-4BEA-8725-B7409029F423}">
      <dgm:prSet/>
      <dgm:spPr/>
      <dgm:t>
        <a:bodyPr/>
        <a:lstStyle/>
        <a:p>
          <a:endParaRPr lang="en-GB"/>
        </a:p>
      </dgm:t>
    </dgm:pt>
    <dgm:pt modelId="{ADB6F46D-08F0-4B10-B31F-CD8520639FA7}" type="sibTrans" cxnId="{00C088C4-87AC-4BEA-8725-B7409029F423}">
      <dgm:prSet/>
      <dgm:spPr/>
      <dgm:t>
        <a:bodyPr/>
        <a:lstStyle/>
        <a:p>
          <a:endParaRPr lang="en-GB"/>
        </a:p>
      </dgm:t>
    </dgm:pt>
    <dgm:pt modelId="{51E27893-4046-4721-AC02-277CF1CEDB7F}">
      <dgm:prSet phldrT="[Text]" phldr="0"/>
      <dgm:spPr/>
      <dgm:t>
        <a:bodyPr/>
        <a:lstStyle/>
        <a:p>
          <a:r>
            <a:rPr lang="en-US" b="1" u="sng" dirty="0"/>
            <a:t>2025</a:t>
          </a:r>
          <a:endParaRPr lang="en-GB" b="1" u="sng" dirty="0"/>
        </a:p>
      </dgm:t>
    </dgm:pt>
    <dgm:pt modelId="{A3A099A6-E060-4346-A1EE-CF2569D2341F}" type="parTrans" cxnId="{02244302-0D30-41A6-8030-9CEFEA7E21CE}">
      <dgm:prSet/>
      <dgm:spPr/>
      <dgm:t>
        <a:bodyPr/>
        <a:lstStyle/>
        <a:p>
          <a:endParaRPr lang="en-GB"/>
        </a:p>
      </dgm:t>
    </dgm:pt>
    <dgm:pt modelId="{3515C7F1-4668-465C-9586-DBD0F6A6C6CE}" type="sibTrans" cxnId="{02244302-0D30-41A6-8030-9CEFEA7E21CE}">
      <dgm:prSet/>
      <dgm:spPr/>
      <dgm:t>
        <a:bodyPr/>
        <a:lstStyle/>
        <a:p>
          <a:endParaRPr lang="en-GB"/>
        </a:p>
      </dgm:t>
    </dgm:pt>
    <dgm:pt modelId="{59CA633F-50B3-4E38-AA81-80883E31FE60}">
      <dgm:prSet phldrT="[Text]" phldr="0"/>
      <dgm:spPr/>
      <dgm:t>
        <a:bodyPr/>
        <a:lstStyle/>
        <a:p>
          <a:r>
            <a:rPr lang="en-US" b="0" u="none" dirty="0"/>
            <a:t>Proton FLASH (FAST-01, FAST-02)</a:t>
          </a:r>
          <a:endParaRPr lang="en-GB" b="0" u="none" dirty="0"/>
        </a:p>
      </dgm:t>
    </dgm:pt>
    <dgm:pt modelId="{62CDE1DF-E7E6-4498-BBBD-0D69F6836498}" type="parTrans" cxnId="{95587138-7A10-43FF-AF4C-C116B94672C0}">
      <dgm:prSet/>
      <dgm:spPr/>
      <dgm:t>
        <a:bodyPr/>
        <a:lstStyle/>
        <a:p>
          <a:endParaRPr lang="en-GB"/>
        </a:p>
      </dgm:t>
    </dgm:pt>
    <dgm:pt modelId="{5040B827-4637-4FE0-88BA-5DFE851A0FEC}" type="sibTrans" cxnId="{95587138-7A10-43FF-AF4C-C116B94672C0}">
      <dgm:prSet/>
      <dgm:spPr/>
      <dgm:t>
        <a:bodyPr/>
        <a:lstStyle/>
        <a:p>
          <a:endParaRPr lang="en-GB"/>
        </a:p>
      </dgm:t>
    </dgm:pt>
    <dgm:pt modelId="{149C9C4A-EE54-4349-B9B4-1644DEB37477}">
      <dgm:prSet phldrT="[Text]" phldr="0"/>
      <dgm:spPr/>
      <dgm:t>
        <a:bodyPr/>
        <a:lstStyle/>
        <a:p>
          <a:r>
            <a:rPr lang="en-US" b="0" u="none" dirty="0"/>
            <a:t>Cincinnati Children’s/UC Health Proton Therapy Center</a:t>
          </a:r>
          <a:endParaRPr lang="en-GB" b="0" u="none" dirty="0"/>
        </a:p>
      </dgm:t>
    </dgm:pt>
    <dgm:pt modelId="{7C318F6A-4884-49E4-8033-BAB3D516C2A7}" type="parTrans" cxnId="{96B1B7FC-C926-4D5C-89D4-AB9A5ABE54D1}">
      <dgm:prSet/>
      <dgm:spPr/>
      <dgm:t>
        <a:bodyPr/>
        <a:lstStyle/>
        <a:p>
          <a:endParaRPr lang="en-GB"/>
        </a:p>
      </dgm:t>
    </dgm:pt>
    <dgm:pt modelId="{7AE36873-70C4-4DD0-A417-92CE2CB500B9}" type="sibTrans" cxnId="{96B1B7FC-C926-4D5C-89D4-AB9A5ABE54D1}">
      <dgm:prSet/>
      <dgm:spPr/>
      <dgm:t>
        <a:bodyPr/>
        <a:lstStyle/>
        <a:p>
          <a:endParaRPr lang="en-GB"/>
        </a:p>
      </dgm:t>
    </dgm:pt>
    <dgm:pt modelId="{8A897A67-ABA6-480A-B990-9FD95555030A}">
      <dgm:prSet phldrT="[Text]" phldr="0"/>
      <dgm:spPr/>
      <dgm:t>
        <a:bodyPr/>
        <a:lstStyle/>
        <a:p>
          <a:r>
            <a:rPr lang="en-US" dirty="0"/>
            <a:t>CHUV ( Lausanne University Hospital)</a:t>
          </a:r>
          <a:endParaRPr lang="en-GB" dirty="0"/>
        </a:p>
      </dgm:t>
    </dgm:pt>
    <dgm:pt modelId="{7338FD92-2430-4DD6-B759-662DBEC3FB4A}" type="parTrans" cxnId="{BB4F9473-A41F-4A18-BC83-4AA1BC75BC7A}">
      <dgm:prSet/>
      <dgm:spPr/>
      <dgm:t>
        <a:bodyPr/>
        <a:lstStyle/>
        <a:p>
          <a:endParaRPr lang="en-GB"/>
        </a:p>
      </dgm:t>
    </dgm:pt>
    <dgm:pt modelId="{9115B709-C38E-4CE0-8AC0-43E122FF53BC}" type="sibTrans" cxnId="{BB4F9473-A41F-4A18-BC83-4AA1BC75BC7A}">
      <dgm:prSet/>
      <dgm:spPr/>
      <dgm:t>
        <a:bodyPr/>
        <a:lstStyle/>
        <a:p>
          <a:endParaRPr lang="en-GB"/>
        </a:p>
      </dgm:t>
    </dgm:pt>
    <dgm:pt modelId="{3EFF70B0-EF7C-44C3-9DA7-FCB292C6A070}">
      <dgm:prSet phldrT="[Text]" phldr="0"/>
      <dgm:spPr/>
      <dgm:t>
        <a:bodyPr/>
        <a:lstStyle/>
        <a:p>
          <a:r>
            <a:rPr lang="en-US" b="0" u="none" dirty="0"/>
            <a:t>e-FLASH</a:t>
          </a:r>
          <a:endParaRPr lang="en-GB" b="0" u="none" dirty="0"/>
        </a:p>
      </dgm:t>
    </dgm:pt>
    <dgm:pt modelId="{DB1B8DF8-7D43-42BF-856E-0801A214A61F}" type="parTrans" cxnId="{36AF9740-9948-49EB-AA86-91CB2F9D3EE3}">
      <dgm:prSet/>
      <dgm:spPr/>
      <dgm:t>
        <a:bodyPr/>
        <a:lstStyle/>
        <a:p>
          <a:endParaRPr lang="en-GB"/>
        </a:p>
      </dgm:t>
    </dgm:pt>
    <dgm:pt modelId="{F99ECAD6-8FEE-4A68-9F35-CA1E12519EE3}" type="sibTrans" cxnId="{36AF9740-9948-49EB-AA86-91CB2F9D3EE3}">
      <dgm:prSet/>
      <dgm:spPr/>
      <dgm:t>
        <a:bodyPr/>
        <a:lstStyle/>
        <a:p>
          <a:endParaRPr lang="en-GB"/>
        </a:p>
      </dgm:t>
    </dgm:pt>
    <dgm:pt modelId="{98F1701A-2432-41CE-8D9B-63384BDD42A0}">
      <dgm:prSet phldrT="[Text]" phldr="0"/>
      <dgm:spPr/>
      <dgm:t>
        <a:bodyPr/>
        <a:lstStyle/>
        <a:p>
          <a:r>
            <a:rPr lang="en-US" b="0" u="none" dirty="0"/>
            <a:t>University Hospital Zurich</a:t>
          </a:r>
          <a:endParaRPr lang="en-GB" b="0" u="none" dirty="0"/>
        </a:p>
      </dgm:t>
    </dgm:pt>
    <dgm:pt modelId="{01EF61DC-3CE6-4008-812F-BF977F2AF56A}" type="parTrans" cxnId="{5E4DBFD6-7F27-4EFA-A0F8-4B0472DE9A48}">
      <dgm:prSet/>
      <dgm:spPr/>
      <dgm:t>
        <a:bodyPr/>
        <a:lstStyle/>
        <a:p>
          <a:endParaRPr lang="en-GB"/>
        </a:p>
      </dgm:t>
    </dgm:pt>
    <dgm:pt modelId="{F1F4843C-D6FF-4D44-B99C-7BC058EF1913}" type="sibTrans" cxnId="{5E4DBFD6-7F27-4EFA-A0F8-4B0472DE9A48}">
      <dgm:prSet/>
      <dgm:spPr/>
      <dgm:t>
        <a:bodyPr/>
        <a:lstStyle/>
        <a:p>
          <a:endParaRPr lang="en-GB"/>
        </a:p>
      </dgm:t>
    </dgm:pt>
    <dgm:pt modelId="{F4A3F994-6353-44A9-A461-A74B7C1D08C1}">
      <dgm:prSet phldrT="[Text]" phldr="0"/>
      <dgm:spPr/>
      <dgm:t>
        <a:bodyPr/>
        <a:lstStyle/>
        <a:p>
          <a:r>
            <a:rPr lang="en-US" b="0" u="none" dirty="0"/>
            <a:t>TrueBeam, Varian Medical System</a:t>
          </a:r>
          <a:endParaRPr lang="en-GB" b="0" u="none" dirty="0"/>
        </a:p>
      </dgm:t>
    </dgm:pt>
    <dgm:pt modelId="{2EE0D9F2-9786-435E-B5A9-ED624E85FE4B}" type="parTrans" cxnId="{DA04B027-37A9-439B-90C3-D1FF9115FE55}">
      <dgm:prSet/>
      <dgm:spPr/>
      <dgm:t>
        <a:bodyPr/>
        <a:lstStyle/>
        <a:p>
          <a:endParaRPr lang="en-GB"/>
        </a:p>
      </dgm:t>
    </dgm:pt>
    <dgm:pt modelId="{2D9D688F-AD0D-40E1-A961-1BFB55606BA2}" type="sibTrans" cxnId="{DA04B027-37A9-439B-90C3-D1FF9115FE55}">
      <dgm:prSet/>
      <dgm:spPr/>
      <dgm:t>
        <a:bodyPr/>
        <a:lstStyle/>
        <a:p>
          <a:endParaRPr lang="en-GB"/>
        </a:p>
      </dgm:t>
    </dgm:pt>
    <dgm:pt modelId="{737D0240-7ED6-4756-875C-447D21FCF06D}">
      <dgm:prSet phldrT="[Text]" phldr="0"/>
      <dgm:spPr/>
      <dgm:t>
        <a:bodyPr/>
        <a:lstStyle/>
        <a:p>
          <a:r>
            <a:rPr lang="en-US" b="0" u="none" dirty="0"/>
            <a:t>9 MeV</a:t>
          </a:r>
          <a:endParaRPr lang="en-GB" b="0" u="none" dirty="0"/>
        </a:p>
      </dgm:t>
    </dgm:pt>
    <dgm:pt modelId="{91CABC15-2E3C-4939-993C-0F83CDC0C448}" type="parTrans" cxnId="{FC063FD4-D6C3-4582-9094-F879A834A4C0}">
      <dgm:prSet/>
      <dgm:spPr/>
      <dgm:t>
        <a:bodyPr/>
        <a:lstStyle/>
        <a:p>
          <a:endParaRPr lang="en-GB"/>
        </a:p>
      </dgm:t>
    </dgm:pt>
    <dgm:pt modelId="{388B8730-7C04-4B27-96AB-41A2DCF47043}" type="sibTrans" cxnId="{FC063FD4-D6C3-4582-9094-F879A834A4C0}">
      <dgm:prSet/>
      <dgm:spPr/>
      <dgm:t>
        <a:bodyPr/>
        <a:lstStyle/>
        <a:p>
          <a:endParaRPr lang="en-GB"/>
        </a:p>
      </dgm:t>
    </dgm:pt>
    <dgm:pt modelId="{7746AF76-ABBB-48E7-B0C2-ED9655B884F8}">
      <dgm:prSet phldrT="[Text]" phldr="0"/>
      <dgm:spPr/>
      <dgm:t>
        <a:bodyPr/>
        <a:lstStyle/>
        <a:p>
          <a:r>
            <a:rPr lang="en-US"/>
            <a:t>15 Gy in 90 ms</a:t>
          </a:r>
          <a:endParaRPr lang="en-GB" dirty="0"/>
        </a:p>
      </dgm:t>
    </dgm:pt>
    <dgm:pt modelId="{BC9749A2-7A2A-409D-B758-F494D38DB784}" type="parTrans" cxnId="{CAD06910-1568-456B-A376-3C3A842BE6E7}">
      <dgm:prSet/>
      <dgm:spPr/>
      <dgm:t>
        <a:bodyPr/>
        <a:lstStyle/>
        <a:p>
          <a:endParaRPr lang="en-GB"/>
        </a:p>
      </dgm:t>
    </dgm:pt>
    <dgm:pt modelId="{2677C92D-F830-4E7F-9807-6C333AFBD3B3}" type="sibTrans" cxnId="{CAD06910-1568-456B-A376-3C3A842BE6E7}">
      <dgm:prSet/>
      <dgm:spPr/>
      <dgm:t>
        <a:bodyPr/>
        <a:lstStyle/>
        <a:p>
          <a:endParaRPr lang="en-GB"/>
        </a:p>
      </dgm:t>
    </dgm:pt>
    <dgm:pt modelId="{726CDC0C-E77A-4215-85F4-C110BCEFD155}">
      <dgm:prSet phldrT="[Text]" phldr="0"/>
      <dgm:spPr/>
      <dgm:t>
        <a:bodyPr/>
        <a:lstStyle/>
        <a:p>
          <a:r>
            <a:rPr lang="en-US" dirty="0"/>
            <a:t>5.4 MeV e-beam</a:t>
          </a:r>
          <a:endParaRPr lang="en-GB" dirty="0"/>
        </a:p>
      </dgm:t>
    </dgm:pt>
    <dgm:pt modelId="{1ECBF714-FFE1-451C-B8A4-0B84D3E1F96D}" type="parTrans" cxnId="{0E5FAB93-1592-4F47-A9D5-19217902F3AB}">
      <dgm:prSet/>
      <dgm:spPr/>
      <dgm:t>
        <a:bodyPr/>
        <a:lstStyle/>
        <a:p>
          <a:endParaRPr lang="en-GB"/>
        </a:p>
      </dgm:t>
    </dgm:pt>
    <dgm:pt modelId="{81B2E8C4-7CB6-4A56-A0F9-58D16E5A234F}" type="sibTrans" cxnId="{0E5FAB93-1592-4F47-A9D5-19217902F3AB}">
      <dgm:prSet/>
      <dgm:spPr/>
      <dgm:t>
        <a:bodyPr/>
        <a:lstStyle/>
        <a:p>
          <a:endParaRPr lang="en-GB"/>
        </a:p>
      </dgm:t>
    </dgm:pt>
    <dgm:pt modelId="{03D6C41E-60F4-4897-832A-02E3A27E9816}">
      <dgm:prSet phldrT="[Text]" phldr="0"/>
      <dgm:spPr/>
      <dgm:t>
        <a:bodyPr/>
        <a:lstStyle/>
        <a:p>
          <a:r>
            <a:rPr lang="en-US" b="0" u="none" dirty="0"/>
            <a:t>2 x 9 Gy</a:t>
          </a:r>
          <a:endParaRPr lang="en-GB" b="0" u="none" dirty="0"/>
        </a:p>
      </dgm:t>
    </dgm:pt>
    <dgm:pt modelId="{FDA42F92-CA1B-4809-B11F-18A3A36C532B}" type="parTrans" cxnId="{3A9B54E0-0785-49D8-9730-C37244E99100}">
      <dgm:prSet/>
      <dgm:spPr/>
      <dgm:t>
        <a:bodyPr/>
        <a:lstStyle/>
        <a:p>
          <a:endParaRPr lang="en-GB"/>
        </a:p>
      </dgm:t>
    </dgm:pt>
    <dgm:pt modelId="{DA8D2C14-9A08-422A-9066-6EC819C97847}" type="sibTrans" cxnId="{3A9B54E0-0785-49D8-9730-C37244E99100}">
      <dgm:prSet/>
      <dgm:spPr/>
      <dgm:t>
        <a:bodyPr/>
        <a:lstStyle/>
        <a:p>
          <a:endParaRPr lang="en-GB"/>
        </a:p>
      </dgm:t>
    </dgm:pt>
    <dgm:pt modelId="{0BB2E842-1096-4CB6-B270-D8F83726FD33}">
      <dgm:prSet phldrT="[Text]" phldr="0"/>
      <dgm:spPr/>
      <dgm:t>
        <a:bodyPr/>
        <a:lstStyle/>
        <a:p>
          <a:r>
            <a:rPr lang="en-US" b="0" u="none"/>
            <a:t>1 x 8 Gy</a:t>
          </a:r>
          <a:endParaRPr lang="en-GB" b="0" u="none" dirty="0"/>
        </a:p>
      </dgm:t>
    </dgm:pt>
    <dgm:pt modelId="{17562A01-AE6A-4C70-A830-1ACE9EA54A0C}" type="parTrans" cxnId="{E8F0E6F0-3D23-4C3C-9932-8EE9B51B4B3D}">
      <dgm:prSet/>
      <dgm:spPr/>
      <dgm:t>
        <a:bodyPr/>
        <a:lstStyle/>
        <a:p>
          <a:endParaRPr lang="en-GB"/>
        </a:p>
      </dgm:t>
    </dgm:pt>
    <dgm:pt modelId="{DBA2013E-1239-4464-A152-9FF9DED017CC}" type="sibTrans" cxnId="{E8F0E6F0-3D23-4C3C-9932-8EE9B51B4B3D}">
      <dgm:prSet/>
      <dgm:spPr/>
      <dgm:t>
        <a:bodyPr/>
        <a:lstStyle/>
        <a:p>
          <a:endParaRPr lang="en-GB"/>
        </a:p>
      </dgm:t>
    </dgm:pt>
    <dgm:pt modelId="{48C8175B-6FA0-42A3-9AFF-90B2E1C73D25}">
      <dgm:prSet phldrT="[Text]" phldr="0"/>
      <dgm:spPr/>
      <dgm:t>
        <a:bodyPr/>
        <a:lstStyle/>
        <a:p>
          <a:r>
            <a:rPr lang="fr-CH" b="0" u="none" dirty="0" err="1"/>
            <a:t>Varian</a:t>
          </a:r>
          <a:r>
            <a:rPr lang="fr-CH" b="0" u="none" dirty="0"/>
            <a:t> </a:t>
          </a:r>
          <a:r>
            <a:rPr lang="fr-CH" b="0" u="none" dirty="0" err="1"/>
            <a:t>ProBeam</a:t>
          </a:r>
          <a:endParaRPr lang="en-GB" b="0" u="none" dirty="0"/>
        </a:p>
      </dgm:t>
    </dgm:pt>
    <dgm:pt modelId="{73DBC4BF-510C-4962-8F12-C02A05D491CF}" type="parTrans" cxnId="{54DB8F6A-FD38-4D7F-9E24-1F5265CD747B}">
      <dgm:prSet/>
      <dgm:spPr/>
      <dgm:t>
        <a:bodyPr/>
        <a:lstStyle/>
        <a:p>
          <a:endParaRPr lang="en-GB"/>
        </a:p>
      </dgm:t>
    </dgm:pt>
    <dgm:pt modelId="{4D66E342-9E82-4CA5-888F-40767EB8D355}" type="sibTrans" cxnId="{54DB8F6A-FD38-4D7F-9E24-1F5265CD747B}">
      <dgm:prSet/>
      <dgm:spPr/>
      <dgm:t>
        <a:bodyPr/>
        <a:lstStyle/>
        <a:p>
          <a:endParaRPr lang="en-GB"/>
        </a:p>
      </dgm:t>
    </dgm:pt>
    <dgm:pt modelId="{321C9C50-3570-4AF4-ACCF-BE13141C86D1}">
      <dgm:prSet phldrT="[Text]" phldr="0"/>
      <dgm:spPr/>
      <dgm:t>
        <a:bodyPr/>
        <a:lstStyle/>
        <a:p>
          <a:r>
            <a:rPr lang="fr-CH" dirty="0" err="1"/>
            <a:t>Mobetron</a:t>
          </a:r>
          <a:endParaRPr lang="en-GB" dirty="0"/>
        </a:p>
      </dgm:t>
    </dgm:pt>
    <dgm:pt modelId="{BAFAD247-4C53-4045-844F-AC2F2E522FB4}" type="parTrans" cxnId="{79A5553C-F481-437A-8ED2-3EF2675579D9}">
      <dgm:prSet/>
      <dgm:spPr/>
      <dgm:t>
        <a:bodyPr/>
        <a:lstStyle/>
        <a:p>
          <a:endParaRPr lang="en-GB"/>
        </a:p>
      </dgm:t>
    </dgm:pt>
    <dgm:pt modelId="{297E8B4C-4542-462F-97CB-2A757D797982}" type="sibTrans" cxnId="{79A5553C-F481-437A-8ED2-3EF2675579D9}">
      <dgm:prSet/>
      <dgm:spPr/>
      <dgm:t>
        <a:bodyPr/>
        <a:lstStyle/>
        <a:p>
          <a:endParaRPr lang="en-GB"/>
        </a:p>
      </dgm:t>
    </dgm:pt>
    <dgm:pt modelId="{708348D7-07A0-49DC-83A8-4206E786FB0B}" type="pres">
      <dgm:prSet presAssocID="{C4698CA2-BB48-4A0F-A739-17F5A96A58FC}" presName="arrowDiagram" presStyleCnt="0">
        <dgm:presLayoutVars>
          <dgm:chMax val="5"/>
          <dgm:dir/>
          <dgm:resizeHandles val="exact"/>
        </dgm:presLayoutVars>
      </dgm:prSet>
      <dgm:spPr/>
    </dgm:pt>
    <dgm:pt modelId="{1B483BCB-F69E-4C83-9A27-2F691B805048}" type="pres">
      <dgm:prSet presAssocID="{C4698CA2-BB48-4A0F-A739-17F5A96A58FC}" presName="arrow" presStyleLbl="bgShp" presStyleIdx="0" presStyleCnt="1"/>
      <dgm:spPr/>
    </dgm:pt>
    <dgm:pt modelId="{92235959-6C01-4586-91F9-1D445B918AAC}" type="pres">
      <dgm:prSet presAssocID="{C4698CA2-BB48-4A0F-A739-17F5A96A58FC}" presName="arrowDiagram5" presStyleCnt="0"/>
      <dgm:spPr/>
    </dgm:pt>
    <dgm:pt modelId="{1EC90322-D932-4AE5-A8B8-0790BFD8D18F}" type="pres">
      <dgm:prSet presAssocID="{ED606D3E-E35C-4FDC-80B9-F9183F9CDA4F}" presName="bullet5a" presStyleLbl="node1" presStyleIdx="0" presStyleCnt="5"/>
      <dgm:spPr/>
    </dgm:pt>
    <dgm:pt modelId="{6E35C3B4-7BD6-4314-B440-E568AA63CE81}" type="pres">
      <dgm:prSet presAssocID="{ED606D3E-E35C-4FDC-80B9-F9183F9CDA4F}" presName="textBox5a" presStyleLbl="revTx" presStyleIdx="0" presStyleCnt="5">
        <dgm:presLayoutVars>
          <dgm:bulletEnabled val="1"/>
        </dgm:presLayoutVars>
      </dgm:prSet>
      <dgm:spPr/>
    </dgm:pt>
    <dgm:pt modelId="{C90F643E-2884-46CF-B552-3FA366BBB7A9}" type="pres">
      <dgm:prSet presAssocID="{31C21461-0F2B-456F-934D-086C4071DA4D}" presName="bullet5b" presStyleLbl="node1" presStyleIdx="1" presStyleCnt="5"/>
      <dgm:spPr/>
    </dgm:pt>
    <dgm:pt modelId="{9CA570C5-5937-4686-AE8D-0F32CD8EBF69}" type="pres">
      <dgm:prSet presAssocID="{31C21461-0F2B-456F-934D-086C4071DA4D}" presName="textBox5b" presStyleLbl="revTx" presStyleIdx="1" presStyleCnt="5">
        <dgm:presLayoutVars>
          <dgm:bulletEnabled val="1"/>
        </dgm:presLayoutVars>
      </dgm:prSet>
      <dgm:spPr/>
    </dgm:pt>
    <dgm:pt modelId="{8F84729E-0CA8-41F3-BE9E-B8B779E0B6AB}" type="pres">
      <dgm:prSet presAssocID="{E67E21F4-344D-4BC7-88D5-D7C81CB89A22}" presName="bullet5c" presStyleLbl="node1" presStyleIdx="2" presStyleCnt="5"/>
      <dgm:spPr/>
    </dgm:pt>
    <dgm:pt modelId="{ECC9AAB1-961C-4852-AD01-0C40AF6023E9}" type="pres">
      <dgm:prSet presAssocID="{E67E21F4-344D-4BC7-88D5-D7C81CB89A22}" presName="textBox5c" presStyleLbl="revTx" presStyleIdx="2" presStyleCnt="5">
        <dgm:presLayoutVars>
          <dgm:bulletEnabled val="1"/>
        </dgm:presLayoutVars>
      </dgm:prSet>
      <dgm:spPr/>
    </dgm:pt>
    <dgm:pt modelId="{0B5F32F8-1BF7-4443-8F24-9902ADB55337}" type="pres">
      <dgm:prSet presAssocID="{956ACF51-6DA4-4331-8F02-A4A09EB3133A}" presName="bullet5d" presStyleLbl="node1" presStyleIdx="3" presStyleCnt="5"/>
      <dgm:spPr/>
    </dgm:pt>
    <dgm:pt modelId="{29B974BB-FA05-415B-B152-D6CECC7A421A}" type="pres">
      <dgm:prSet presAssocID="{956ACF51-6DA4-4331-8F02-A4A09EB3133A}" presName="textBox5d" presStyleLbl="revTx" presStyleIdx="3" presStyleCnt="5">
        <dgm:presLayoutVars>
          <dgm:bulletEnabled val="1"/>
        </dgm:presLayoutVars>
      </dgm:prSet>
      <dgm:spPr/>
    </dgm:pt>
    <dgm:pt modelId="{6AED829B-819A-422B-AD6E-8216E35FDC83}" type="pres">
      <dgm:prSet presAssocID="{51E27893-4046-4721-AC02-277CF1CEDB7F}" presName="bullet5e" presStyleLbl="node1" presStyleIdx="4" presStyleCnt="5"/>
      <dgm:spPr/>
    </dgm:pt>
    <dgm:pt modelId="{DD91E03F-3003-4A20-BF0B-2F03DA560EEB}" type="pres">
      <dgm:prSet presAssocID="{51E27893-4046-4721-AC02-277CF1CEDB7F}" presName="textBox5e" presStyleLbl="revTx" presStyleIdx="4" presStyleCnt="5">
        <dgm:presLayoutVars>
          <dgm:bulletEnabled val="1"/>
        </dgm:presLayoutVars>
      </dgm:prSet>
      <dgm:spPr/>
    </dgm:pt>
  </dgm:ptLst>
  <dgm:cxnLst>
    <dgm:cxn modelId="{02244302-0D30-41A6-8030-9CEFEA7E21CE}" srcId="{C4698CA2-BB48-4A0F-A739-17F5A96A58FC}" destId="{51E27893-4046-4721-AC02-277CF1CEDB7F}" srcOrd="4" destOrd="0" parTransId="{A3A099A6-E060-4346-A1EE-CF2569D2341F}" sibTransId="{3515C7F1-4668-465C-9586-DBD0F6A6C6CE}"/>
    <dgm:cxn modelId="{EA440105-5147-4D89-80E4-AC51D1EDD87A}" type="presOf" srcId="{59CA633F-50B3-4E38-AA81-80883E31FE60}" destId="{29B974BB-FA05-415B-B152-D6CECC7A421A}" srcOrd="0" destOrd="1" presId="urn:microsoft.com/office/officeart/2005/8/layout/arrow2"/>
    <dgm:cxn modelId="{57D20A07-AC63-4C4C-9E9A-4345692F041E}" type="presOf" srcId="{7746AF76-ABBB-48E7-B0C2-ED9655B884F8}" destId="{ECC9AAB1-961C-4852-AD01-0C40AF6023E9}" srcOrd="0" destOrd="4" presId="urn:microsoft.com/office/officeart/2005/8/layout/arrow2"/>
    <dgm:cxn modelId="{8C859B07-6087-4105-9676-0BAB40C0453D}" type="presOf" srcId="{C4698CA2-BB48-4A0F-A739-17F5A96A58FC}" destId="{708348D7-07A0-49DC-83A8-4206E786FB0B}" srcOrd="0" destOrd="0" presId="urn:microsoft.com/office/officeart/2005/8/layout/arrow2"/>
    <dgm:cxn modelId="{0D43F50F-94CF-4601-A2B6-32539C9B19CC}" srcId="{C4698CA2-BB48-4A0F-A739-17F5A96A58FC}" destId="{31C21461-0F2B-456F-934D-086C4071DA4D}" srcOrd="1" destOrd="0" parTransId="{147D2A12-7C4D-4A6B-9B38-2C45244AFF04}" sibTransId="{520F2267-B609-40C7-B9BD-99DA0D088F12}"/>
    <dgm:cxn modelId="{CAD06910-1568-456B-A376-3C3A842BE6E7}" srcId="{E67E21F4-344D-4BC7-88D5-D7C81CB89A22}" destId="{7746AF76-ABBB-48E7-B0C2-ED9655B884F8}" srcOrd="3" destOrd="0" parTransId="{BC9749A2-7A2A-409D-B758-F494D38DB784}" sibTransId="{2677C92D-F830-4E7F-9807-6C333AFBD3B3}"/>
    <dgm:cxn modelId="{6AB1CD17-603B-4E8E-ADAF-D289EBDA2251}" type="presOf" srcId="{31C21461-0F2B-456F-934D-086C4071DA4D}" destId="{9CA570C5-5937-4686-AE8D-0F32CD8EBF69}" srcOrd="0" destOrd="0" presId="urn:microsoft.com/office/officeart/2005/8/layout/arrow2"/>
    <dgm:cxn modelId="{A4949C24-25BC-4727-828C-E5BA422853A8}" type="presOf" srcId="{956ACF51-6DA4-4331-8F02-A4A09EB3133A}" destId="{29B974BB-FA05-415B-B152-D6CECC7A421A}" srcOrd="0" destOrd="0" presId="urn:microsoft.com/office/officeart/2005/8/layout/arrow2"/>
    <dgm:cxn modelId="{78603D26-DD2E-4A17-9E49-EE4C8EED4C7B}" type="presOf" srcId="{726CDC0C-E77A-4215-85F4-C110BCEFD155}" destId="{ECC9AAB1-961C-4852-AD01-0C40AF6023E9}" srcOrd="0" destOrd="5" presId="urn:microsoft.com/office/officeart/2005/8/layout/arrow2"/>
    <dgm:cxn modelId="{DA04B027-37A9-439B-90C3-D1FF9115FE55}" srcId="{51E27893-4046-4721-AC02-277CF1CEDB7F}" destId="{F4A3F994-6353-44A9-A461-A74B7C1D08C1}" srcOrd="2" destOrd="0" parTransId="{2EE0D9F2-9786-435E-B5A9-ED624E85FE4B}" sibTransId="{2D9D688F-AD0D-40E1-A961-1BFB55606BA2}"/>
    <dgm:cxn modelId="{CB5ACD2F-D0D6-4886-901A-21337B4D90C6}" type="presOf" srcId="{48C8175B-6FA0-42A3-9AFF-90B2E1C73D25}" destId="{29B974BB-FA05-415B-B152-D6CECC7A421A}" srcOrd="0" destOrd="3" presId="urn:microsoft.com/office/officeart/2005/8/layout/arrow2"/>
    <dgm:cxn modelId="{95587138-7A10-43FF-AF4C-C116B94672C0}" srcId="{956ACF51-6DA4-4331-8F02-A4A09EB3133A}" destId="{59CA633F-50B3-4E38-AA81-80883E31FE60}" srcOrd="0" destOrd="0" parTransId="{62CDE1DF-E7E6-4498-BBBD-0D69F6836498}" sibTransId="{5040B827-4637-4FE0-88BA-5DFE851A0FEC}"/>
    <dgm:cxn modelId="{79A5553C-F481-437A-8ED2-3EF2675579D9}" srcId="{E67E21F4-344D-4BC7-88D5-D7C81CB89A22}" destId="{321C9C50-3570-4AF4-ACCF-BE13141C86D1}" srcOrd="2" destOrd="0" parTransId="{BAFAD247-4C53-4045-844F-AC2F2E522FB4}" sibTransId="{297E8B4C-4542-462F-97CB-2A757D797982}"/>
    <dgm:cxn modelId="{3C54743E-47CB-4DE1-8E15-25CC55F63B1C}" type="presOf" srcId="{321C9C50-3570-4AF4-ACCF-BE13141C86D1}" destId="{ECC9AAB1-961C-4852-AD01-0C40AF6023E9}" srcOrd="0" destOrd="3" presId="urn:microsoft.com/office/officeart/2005/8/layout/arrow2"/>
    <dgm:cxn modelId="{36AF9740-9948-49EB-AA86-91CB2F9D3EE3}" srcId="{51E27893-4046-4721-AC02-277CF1CEDB7F}" destId="{3EFF70B0-EF7C-44C3-9DA7-FCB292C6A070}" srcOrd="0" destOrd="0" parTransId="{DB1B8DF8-7D43-42BF-856E-0801A214A61F}" sibTransId="{F99ECAD6-8FEE-4A68-9F35-CA1E12519EE3}"/>
    <dgm:cxn modelId="{5F43C646-7D38-4B30-B0FE-FB4D1260B59A}" type="presOf" srcId="{0BB2E842-1096-4CB6-B270-D8F83726FD33}" destId="{29B974BB-FA05-415B-B152-D6CECC7A421A}" srcOrd="0" destOrd="4" presId="urn:microsoft.com/office/officeart/2005/8/layout/arrow2"/>
    <dgm:cxn modelId="{54DB8F6A-FD38-4D7F-9E24-1F5265CD747B}" srcId="{956ACF51-6DA4-4331-8F02-A4A09EB3133A}" destId="{48C8175B-6FA0-42A3-9AFF-90B2E1C73D25}" srcOrd="2" destOrd="0" parTransId="{73DBC4BF-510C-4962-8F12-C02A05D491CF}" sibTransId="{4D66E342-9E82-4CA5-888F-40767EB8D355}"/>
    <dgm:cxn modelId="{05DF7E6C-4E04-4212-A420-345E7FC32843}" type="presOf" srcId="{03D6C41E-60F4-4897-832A-02E3A27E9816}" destId="{DD91E03F-3003-4A20-BF0B-2F03DA560EEB}" srcOrd="0" destOrd="5" presId="urn:microsoft.com/office/officeart/2005/8/layout/arrow2"/>
    <dgm:cxn modelId="{CA004C4D-640C-4E2D-B09A-72E3A09BDE1A}" type="presOf" srcId="{F4A3F994-6353-44A9-A461-A74B7C1D08C1}" destId="{DD91E03F-3003-4A20-BF0B-2F03DA560EEB}" srcOrd="0" destOrd="3" presId="urn:microsoft.com/office/officeart/2005/8/layout/arrow2"/>
    <dgm:cxn modelId="{48B8346F-0B8F-4D38-9A49-7F942109C1B9}" type="presOf" srcId="{8A897A67-ABA6-480A-B990-9FD95555030A}" destId="{ECC9AAB1-961C-4852-AD01-0C40AF6023E9}" srcOrd="0" destOrd="2" presId="urn:microsoft.com/office/officeart/2005/8/layout/arrow2"/>
    <dgm:cxn modelId="{8B290653-92C1-41D5-9467-C5DF64DFBF28}" type="presOf" srcId="{51E27893-4046-4721-AC02-277CF1CEDB7F}" destId="{DD91E03F-3003-4A20-BF0B-2F03DA560EEB}" srcOrd="0" destOrd="0" presId="urn:microsoft.com/office/officeart/2005/8/layout/arrow2"/>
    <dgm:cxn modelId="{BB4F9473-A41F-4A18-BC83-4AA1BC75BC7A}" srcId="{E67E21F4-344D-4BC7-88D5-D7C81CB89A22}" destId="{8A897A67-ABA6-480A-B990-9FD95555030A}" srcOrd="1" destOrd="0" parTransId="{7338FD92-2430-4DD6-B759-662DBEC3FB4A}" sibTransId="{9115B709-C38E-4CE0-8AC0-43E122FF53BC}"/>
    <dgm:cxn modelId="{F361E48C-9E29-420E-9F3B-A5D035F8F44C}" type="presOf" srcId="{E67E21F4-344D-4BC7-88D5-D7C81CB89A22}" destId="{ECC9AAB1-961C-4852-AD01-0C40AF6023E9}" srcOrd="0" destOrd="0" presId="urn:microsoft.com/office/officeart/2005/8/layout/arrow2"/>
    <dgm:cxn modelId="{1151368E-A04A-479E-9CFE-0AA9E9EDB867}" srcId="{C4698CA2-BB48-4A0F-A739-17F5A96A58FC}" destId="{ED606D3E-E35C-4FDC-80B9-F9183F9CDA4F}" srcOrd="0" destOrd="0" parTransId="{44A146EB-0DCB-4080-8289-ADC32AB8D4AA}" sibTransId="{DBDC5B12-7603-40B2-8C36-78FEC055DE50}"/>
    <dgm:cxn modelId="{0E5FAB93-1592-4F47-A9D5-19217902F3AB}" srcId="{E67E21F4-344D-4BC7-88D5-D7C81CB89A22}" destId="{726CDC0C-E77A-4215-85F4-C110BCEFD155}" srcOrd="4" destOrd="0" parTransId="{1ECBF714-FFE1-451C-B8A4-0B84D3E1F96D}" sibTransId="{81B2E8C4-7CB6-4A56-A0F9-58D16E5A234F}"/>
    <dgm:cxn modelId="{20B2549A-94A0-4BD2-A266-E5BC6B21BA1D}" type="presOf" srcId="{3EFF70B0-EF7C-44C3-9DA7-FCB292C6A070}" destId="{DD91E03F-3003-4A20-BF0B-2F03DA560EEB}" srcOrd="0" destOrd="1" presId="urn:microsoft.com/office/officeart/2005/8/layout/arrow2"/>
    <dgm:cxn modelId="{AFF74FBE-8D50-4FAD-AB87-07156DA181CF}" srcId="{C4698CA2-BB48-4A0F-A739-17F5A96A58FC}" destId="{956ACF51-6DA4-4331-8F02-A4A09EB3133A}" srcOrd="3" destOrd="0" parTransId="{7B223527-3342-4B11-B476-78EBDD26A96E}" sibTransId="{CF7D0DEF-B5D9-49F7-B0E3-13E6376206FF}"/>
    <dgm:cxn modelId="{00C088C4-87AC-4BEA-8725-B7409029F423}" srcId="{E67E21F4-344D-4BC7-88D5-D7C81CB89A22}" destId="{D9B38869-969E-4F9D-836E-E97310D6A2CB}" srcOrd="0" destOrd="0" parTransId="{EC97139E-D678-4E1A-B36F-A54794A41443}" sibTransId="{ADB6F46D-08F0-4B10-B31F-CD8520639FA7}"/>
    <dgm:cxn modelId="{109849C8-2398-492E-8496-FF6F2D6606A3}" type="presOf" srcId="{ED606D3E-E35C-4FDC-80B9-F9183F9CDA4F}" destId="{6E35C3B4-7BD6-4314-B440-E568AA63CE81}" srcOrd="0" destOrd="0" presId="urn:microsoft.com/office/officeart/2005/8/layout/arrow2"/>
    <dgm:cxn modelId="{DAB964CF-73B2-470C-8268-D7D9946DF973}" srcId="{C4698CA2-BB48-4A0F-A739-17F5A96A58FC}" destId="{E67E21F4-344D-4BC7-88D5-D7C81CB89A22}" srcOrd="2" destOrd="0" parTransId="{CC6598D5-8AB7-41BE-AF60-34D6D1D7F059}" sibTransId="{B72C8746-E08A-4F93-AC17-449323F0D498}"/>
    <dgm:cxn modelId="{7D391ED1-A5A4-4B7D-B732-2CC52B991EB7}" type="presOf" srcId="{737D0240-7ED6-4756-875C-447D21FCF06D}" destId="{DD91E03F-3003-4A20-BF0B-2F03DA560EEB}" srcOrd="0" destOrd="4" presId="urn:microsoft.com/office/officeart/2005/8/layout/arrow2"/>
    <dgm:cxn modelId="{FC063FD4-D6C3-4582-9094-F879A834A4C0}" srcId="{51E27893-4046-4721-AC02-277CF1CEDB7F}" destId="{737D0240-7ED6-4756-875C-447D21FCF06D}" srcOrd="3" destOrd="0" parTransId="{91CABC15-2E3C-4939-993C-0F83CDC0C448}" sibTransId="{388B8730-7C04-4B27-96AB-41A2DCF47043}"/>
    <dgm:cxn modelId="{5E4DBFD6-7F27-4EFA-A0F8-4B0472DE9A48}" srcId="{51E27893-4046-4721-AC02-277CF1CEDB7F}" destId="{98F1701A-2432-41CE-8D9B-63384BDD42A0}" srcOrd="1" destOrd="0" parTransId="{01EF61DC-3CE6-4008-812F-BF977F2AF56A}" sibTransId="{F1F4843C-D6FF-4D44-B99C-7BC058EF1913}"/>
    <dgm:cxn modelId="{34E136E0-12C9-4641-9072-F0BC664BA6A0}" type="presOf" srcId="{98F1701A-2432-41CE-8D9B-63384BDD42A0}" destId="{DD91E03F-3003-4A20-BF0B-2F03DA560EEB}" srcOrd="0" destOrd="2" presId="urn:microsoft.com/office/officeart/2005/8/layout/arrow2"/>
    <dgm:cxn modelId="{3A9B54E0-0785-49D8-9730-C37244E99100}" srcId="{51E27893-4046-4721-AC02-277CF1CEDB7F}" destId="{03D6C41E-60F4-4897-832A-02E3A27E9816}" srcOrd="4" destOrd="0" parTransId="{FDA42F92-CA1B-4809-B11F-18A3A36C532B}" sibTransId="{DA8D2C14-9A08-422A-9066-6EC819C97847}"/>
    <dgm:cxn modelId="{E8F0E6F0-3D23-4C3C-9932-8EE9B51B4B3D}" srcId="{956ACF51-6DA4-4331-8F02-A4A09EB3133A}" destId="{0BB2E842-1096-4CB6-B270-D8F83726FD33}" srcOrd="3" destOrd="0" parTransId="{17562A01-AE6A-4C70-A830-1ACE9EA54A0C}" sibTransId="{DBA2013E-1239-4464-A152-9FF9DED017CC}"/>
    <dgm:cxn modelId="{A3016FF5-E292-41BC-A2FD-6AB15543A342}" type="presOf" srcId="{149C9C4A-EE54-4349-B9B4-1644DEB37477}" destId="{29B974BB-FA05-415B-B152-D6CECC7A421A}" srcOrd="0" destOrd="2" presId="urn:microsoft.com/office/officeart/2005/8/layout/arrow2"/>
    <dgm:cxn modelId="{33E828F6-2AEE-4FF9-BB7C-22154BAE690A}" type="presOf" srcId="{D9B38869-969E-4F9D-836E-E97310D6A2CB}" destId="{ECC9AAB1-961C-4852-AD01-0C40AF6023E9}" srcOrd="0" destOrd="1" presId="urn:microsoft.com/office/officeart/2005/8/layout/arrow2"/>
    <dgm:cxn modelId="{96B1B7FC-C926-4D5C-89D4-AB9A5ABE54D1}" srcId="{956ACF51-6DA4-4331-8F02-A4A09EB3133A}" destId="{149C9C4A-EE54-4349-B9B4-1644DEB37477}" srcOrd="1" destOrd="0" parTransId="{7C318F6A-4884-49E4-8033-BAB3D516C2A7}" sibTransId="{7AE36873-70C4-4DD0-A417-92CE2CB500B9}"/>
    <dgm:cxn modelId="{88F1D3E3-37E9-40A6-A303-64780AE938A6}" type="presParOf" srcId="{708348D7-07A0-49DC-83A8-4206E786FB0B}" destId="{1B483BCB-F69E-4C83-9A27-2F691B805048}" srcOrd="0" destOrd="0" presId="urn:microsoft.com/office/officeart/2005/8/layout/arrow2"/>
    <dgm:cxn modelId="{05B94E67-D73B-4B6C-8219-B6F21D0439D5}" type="presParOf" srcId="{708348D7-07A0-49DC-83A8-4206E786FB0B}" destId="{92235959-6C01-4586-91F9-1D445B918AAC}" srcOrd="1" destOrd="0" presId="urn:microsoft.com/office/officeart/2005/8/layout/arrow2"/>
    <dgm:cxn modelId="{C336FDF3-68EA-4043-9EE4-59A7DDCF4425}" type="presParOf" srcId="{92235959-6C01-4586-91F9-1D445B918AAC}" destId="{1EC90322-D932-4AE5-A8B8-0790BFD8D18F}" srcOrd="0" destOrd="0" presId="urn:microsoft.com/office/officeart/2005/8/layout/arrow2"/>
    <dgm:cxn modelId="{B4C862A5-9715-4062-AD95-EB56A07490BF}" type="presParOf" srcId="{92235959-6C01-4586-91F9-1D445B918AAC}" destId="{6E35C3B4-7BD6-4314-B440-E568AA63CE81}" srcOrd="1" destOrd="0" presId="urn:microsoft.com/office/officeart/2005/8/layout/arrow2"/>
    <dgm:cxn modelId="{ED1EBB40-E419-4F8E-80A0-28D4B1AB0E3E}" type="presParOf" srcId="{92235959-6C01-4586-91F9-1D445B918AAC}" destId="{C90F643E-2884-46CF-B552-3FA366BBB7A9}" srcOrd="2" destOrd="0" presId="urn:microsoft.com/office/officeart/2005/8/layout/arrow2"/>
    <dgm:cxn modelId="{F9753116-893B-4980-A2F6-BDE546FE3F6E}" type="presParOf" srcId="{92235959-6C01-4586-91F9-1D445B918AAC}" destId="{9CA570C5-5937-4686-AE8D-0F32CD8EBF69}" srcOrd="3" destOrd="0" presId="urn:microsoft.com/office/officeart/2005/8/layout/arrow2"/>
    <dgm:cxn modelId="{8E4B9B39-1F82-4281-9C74-57F8CEC69DAD}" type="presParOf" srcId="{92235959-6C01-4586-91F9-1D445B918AAC}" destId="{8F84729E-0CA8-41F3-BE9E-B8B779E0B6AB}" srcOrd="4" destOrd="0" presId="urn:microsoft.com/office/officeart/2005/8/layout/arrow2"/>
    <dgm:cxn modelId="{EAD73A8B-EF11-4337-B948-6E3E0137EE53}" type="presParOf" srcId="{92235959-6C01-4586-91F9-1D445B918AAC}" destId="{ECC9AAB1-961C-4852-AD01-0C40AF6023E9}" srcOrd="5" destOrd="0" presId="urn:microsoft.com/office/officeart/2005/8/layout/arrow2"/>
    <dgm:cxn modelId="{BE0328A4-19E5-4D17-BB4F-F580F236098C}" type="presParOf" srcId="{92235959-6C01-4586-91F9-1D445B918AAC}" destId="{0B5F32F8-1BF7-4443-8F24-9902ADB55337}" srcOrd="6" destOrd="0" presId="urn:microsoft.com/office/officeart/2005/8/layout/arrow2"/>
    <dgm:cxn modelId="{FB541A65-9876-4057-B075-91E24F87EA4D}" type="presParOf" srcId="{92235959-6C01-4586-91F9-1D445B918AAC}" destId="{29B974BB-FA05-415B-B152-D6CECC7A421A}" srcOrd="7" destOrd="0" presId="urn:microsoft.com/office/officeart/2005/8/layout/arrow2"/>
    <dgm:cxn modelId="{2826E460-CFF5-48A0-94FB-F5468E99EC08}" type="presParOf" srcId="{92235959-6C01-4586-91F9-1D445B918AAC}" destId="{6AED829B-819A-422B-AD6E-8216E35FDC83}" srcOrd="8" destOrd="0" presId="urn:microsoft.com/office/officeart/2005/8/layout/arrow2"/>
    <dgm:cxn modelId="{D88FBD2B-1F3B-466A-AD69-0CBF4CF3A6B9}" type="presParOf" srcId="{92235959-6C01-4586-91F9-1D445B918AAC}" destId="{DD91E03F-3003-4A20-BF0B-2F03DA560EEB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83BCB-F69E-4C83-9A27-2F691B805048}">
      <dsp:nvSpPr>
        <dsp:cNvPr id="0" name=""/>
        <dsp:cNvSpPr/>
      </dsp:nvSpPr>
      <dsp:spPr>
        <a:xfrm>
          <a:off x="1172104" y="0"/>
          <a:ext cx="8669867" cy="5418667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90322-D932-4AE5-A8B8-0790BFD8D18F}">
      <dsp:nvSpPr>
        <dsp:cNvPr id="0" name=""/>
        <dsp:cNvSpPr/>
      </dsp:nvSpPr>
      <dsp:spPr>
        <a:xfrm>
          <a:off x="2026086" y="4029320"/>
          <a:ext cx="199406" cy="1994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5C3B4-7BD6-4314-B440-E568AA63CE81}">
      <dsp:nvSpPr>
        <dsp:cNvPr id="0" name=""/>
        <dsp:cNvSpPr/>
      </dsp:nvSpPr>
      <dsp:spPr>
        <a:xfrm>
          <a:off x="1371604" y="4129024"/>
          <a:ext cx="2085332" cy="1289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62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u="sng" kern="1200" dirty="0"/>
            <a:t>1</a:t>
          </a:r>
          <a:r>
            <a:rPr lang="fr-CH" sz="1600" b="1" u="sng" kern="1200" dirty="0"/>
            <a:t>8</a:t>
          </a:r>
          <a:r>
            <a:rPr lang="ru-RU" sz="1600" b="1" u="sng" kern="1200" dirty="0"/>
            <a:t>9</a:t>
          </a:r>
          <a:r>
            <a:rPr lang="fr-CH" sz="1600" b="1" u="sng" kern="1200" dirty="0"/>
            <a:t>5</a:t>
          </a:r>
          <a:endParaRPr lang="ru-RU" sz="1600" b="1" u="sng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 err="1"/>
            <a:t>Рентгеновское</a:t>
          </a:r>
          <a:r>
            <a:rPr lang="en-GB" sz="1600" kern="1200" dirty="0"/>
            <a:t> </a:t>
          </a:r>
          <a:r>
            <a:rPr lang="en-GB" sz="1600" kern="1200" dirty="0" err="1"/>
            <a:t>излучение</a:t>
          </a:r>
          <a:r>
            <a:rPr lang="en-GB" sz="1600" kern="1200" dirty="0"/>
            <a:t> </a:t>
          </a:r>
          <a:r>
            <a:rPr lang="en-GB" sz="1600" kern="1200" dirty="0" err="1"/>
            <a:t>открытое</a:t>
          </a:r>
          <a:r>
            <a:rPr lang="en-GB" sz="1600" kern="1200" dirty="0"/>
            <a:t> </a:t>
          </a:r>
          <a:r>
            <a:rPr lang="en-GB" sz="1600" kern="1200" dirty="0" err="1"/>
            <a:t>Виль</a:t>
          </a:r>
          <a:r>
            <a:rPr lang="ru-RU" sz="1600" kern="1200" dirty="0"/>
            <a:t>г</a:t>
          </a:r>
          <a:r>
            <a:rPr lang="en-GB" sz="1600" kern="1200" dirty="0"/>
            <a:t>е</a:t>
          </a:r>
          <a:r>
            <a:rPr lang="ru-RU" sz="1600" kern="1200" dirty="0"/>
            <a:t>ль</a:t>
          </a:r>
          <a:r>
            <a:rPr lang="en-GB" sz="1600" kern="1200" dirty="0" err="1"/>
            <a:t>мом</a:t>
          </a:r>
          <a:r>
            <a:rPr lang="en-GB" sz="1600" kern="1200" dirty="0"/>
            <a:t> </a:t>
          </a:r>
          <a:r>
            <a:rPr lang="en-GB" sz="1600" kern="1200" dirty="0" err="1"/>
            <a:t>Рентгеном</a:t>
          </a:r>
          <a:endParaRPr lang="en-GB" sz="1600" kern="1200" dirty="0"/>
        </a:p>
      </dsp:txBody>
      <dsp:txXfrm>
        <a:off x="1371604" y="4129024"/>
        <a:ext cx="2085332" cy="1289642"/>
      </dsp:txXfrm>
    </dsp:sp>
    <dsp:sp modelId="{C90F643E-2884-46CF-B552-3FA366BBB7A9}">
      <dsp:nvSpPr>
        <dsp:cNvPr id="0" name=""/>
        <dsp:cNvSpPr/>
      </dsp:nvSpPr>
      <dsp:spPr>
        <a:xfrm>
          <a:off x="3105484" y="2992187"/>
          <a:ext cx="312115" cy="3121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570C5-5937-4686-AE8D-0F32CD8EBF69}">
      <dsp:nvSpPr>
        <dsp:cNvPr id="0" name=""/>
        <dsp:cNvSpPr/>
      </dsp:nvSpPr>
      <dsp:spPr>
        <a:xfrm>
          <a:off x="3261542" y="3148245"/>
          <a:ext cx="1439197" cy="22704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83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u="sng" kern="1200" dirty="0"/>
            <a:t>1896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Первое использование для лечения раковых больных</a:t>
          </a:r>
          <a:r>
            <a:rPr lang="en-GB" sz="1600" kern="1200" dirty="0"/>
            <a:t> </a:t>
          </a:r>
        </a:p>
      </dsp:txBody>
      <dsp:txXfrm>
        <a:off x="3261542" y="3148245"/>
        <a:ext cx="1439197" cy="2270421"/>
      </dsp:txXfrm>
    </dsp:sp>
    <dsp:sp modelId="{8F84729E-0CA8-41F3-BE9E-B8B779E0B6AB}">
      <dsp:nvSpPr>
        <dsp:cNvPr id="0" name=""/>
        <dsp:cNvSpPr/>
      </dsp:nvSpPr>
      <dsp:spPr>
        <a:xfrm>
          <a:off x="4492663" y="2165299"/>
          <a:ext cx="416153" cy="4161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9AAB1-961C-4852-AD01-0C40AF6023E9}">
      <dsp:nvSpPr>
        <dsp:cNvPr id="0" name=""/>
        <dsp:cNvSpPr/>
      </dsp:nvSpPr>
      <dsp:spPr>
        <a:xfrm>
          <a:off x="4700740" y="2373376"/>
          <a:ext cx="1673284" cy="30452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511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/>
            <a:t>1928</a:t>
          </a:r>
          <a:endParaRPr lang="en-GB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/>
            <a:t>Первый линейный ускоритель</a:t>
          </a:r>
          <a:endParaRPr lang="en-GB" sz="1600" kern="1200" dirty="0"/>
        </a:p>
      </dsp:txBody>
      <dsp:txXfrm>
        <a:off x="4700740" y="2373376"/>
        <a:ext cx="1673284" cy="3045290"/>
      </dsp:txXfrm>
    </dsp:sp>
    <dsp:sp modelId="{0B5F32F8-1BF7-4443-8F24-9902ADB55337}">
      <dsp:nvSpPr>
        <dsp:cNvPr id="0" name=""/>
        <dsp:cNvSpPr/>
      </dsp:nvSpPr>
      <dsp:spPr>
        <a:xfrm>
          <a:off x="6105258" y="1519394"/>
          <a:ext cx="537531" cy="53753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974BB-FA05-415B-B152-D6CECC7A421A}">
      <dsp:nvSpPr>
        <dsp:cNvPr id="0" name=""/>
        <dsp:cNvSpPr/>
      </dsp:nvSpPr>
      <dsp:spPr>
        <a:xfrm>
          <a:off x="6374024" y="1788160"/>
          <a:ext cx="1733973" cy="36305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4827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u="sng" kern="1200" dirty="0"/>
            <a:t>1953</a:t>
          </a:r>
          <a:endParaRPr lang="en-GB" sz="1600" b="1" u="sng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u="none" kern="1200"/>
            <a:t>Первый линейный ускоритель для лечения</a:t>
          </a:r>
          <a:endParaRPr lang="en-GB" sz="1600" b="0" u="none" kern="1200" dirty="0"/>
        </a:p>
      </dsp:txBody>
      <dsp:txXfrm>
        <a:off x="6374024" y="1788160"/>
        <a:ext cx="1733973" cy="3630506"/>
      </dsp:txXfrm>
    </dsp:sp>
    <dsp:sp modelId="{6AED829B-819A-422B-AD6E-8216E35FDC83}">
      <dsp:nvSpPr>
        <dsp:cNvPr id="0" name=""/>
        <dsp:cNvSpPr/>
      </dsp:nvSpPr>
      <dsp:spPr>
        <a:xfrm>
          <a:off x="7765538" y="1088068"/>
          <a:ext cx="684919" cy="68491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1E03F-3003-4A20-BF0B-2F03DA560EEB}">
      <dsp:nvSpPr>
        <dsp:cNvPr id="0" name=""/>
        <dsp:cNvSpPr/>
      </dsp:nvSpPr>
      <dsp:spPr>
        <a:xfrm>
          <a:off x="8107998" y="1430528"/>
          <a:ext cx="1733973" cy="39881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2925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u="sng" kern="1200" dirty="0"/>
            <a:t>1932</a:t>
          </a:r>
          <a:endParaRPr lang="en-GB" sz="1600" b="1" u="sng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u="none" kern="1200" dirty="0"/>
            <a:t>Разработка первого циклотрона</a:t>
          </a:r>
          <a:endParaRPr lang="en-GB" sz="1600" b="0" u="none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b="0" u="none" kern="1200" dirty="0"/>
            <a:t>Лоренс</a:t>
          </a:r>
          <a:endParaRPr lang="en-GB" sz="1600" b="0" u="none" kern="1200" dirty="0"/>
        </a:p>
      </dsp:txBody>
      <dsp:txXfrm>
        <a:off x="8107998" y="1430528"/>
        <a:ext cx="1733973" cy="39881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79D25E-8CA4-47FC-BC9A-1D111E97402D}">
      <dsp:nvSpPr>
        <dsp:cNvPr id="0" name=""/>
        <dsp:cNvSpPr/>
      </dsp:nvSpPr>
      <dsp:spPr>
        <a:xfrm>
          <a:off x="7214841" y="2619731"/>
          <a:ext cx="1025116" cy="487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464"/>
              </a:lnTo>
              <a:lnTo>
                <a:pt x="1025116" y="332464"/>
              </a:lnTo>
              <a:lnTo>
                <a:pt x="1025116" y="48786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429670-84BC-411F-A526-DA8BBBA86094}">
      <dsp:nvSpPr>
        <dsp:cNvPr id="0" name=""/>
        <dsp:cNvSpPr/>
      </dsp:nvSpPr>
      <dsp:spPr>
        <a:xfrm>
          <a:off x="6189724" y="2619731"/>
          <a:ext cx="1025116" cy="487862"/>
        </a:xfrm>
        <a:custGeom>
          <a:avLst/>
          <a:gdLst/>
          <a:ahLst/>
          <a:cxnLst/>
          <a:rect l="0" t="0" r="0" b="0"/>
          <a:pathLst>
            <a:path>
              <a:moveTo>
                <a:pt x="1025116" y="0"/>
              </a:moveTo>
              <a:lnTo>
                <a:pt x="1025116" y="332464"/>
              </a:lnTo>
              <a:lnTo>
                <a:pt x="0" y="332464"/>
              </a:lnTo>
              <a:lnTo>
                <a:pt x="0" y="48786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04B03C-3979-4F7C-9852-A6604F257A27}">
      <dsp:nvSpPr>
        <dsp:cNvPr id="0" name=""/>
        <dsp:cNvSpPr/>
      </dsp:nvSpPr>
      <dsp:spPr>
        <a:xfrm>
          <a:off x="5164607" y="1066678"/>
          <a:ext cx="2050233" cy="487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464"/>
              </a:lnTo>
              <a:lnTo>
                <a:pt x="2050233" y="332464"/>
              </a:lnTo>
              <a:lnTo>
                <a:pt x="2050233" y="48786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B9EA64-0E67-43ED-A75B-4DD5A67AD416}">
      <dsp:nvSpPr>
        <dsp:cNvPr id="0" name=""/>
        <dsp:cNvSpPr/>
      </dsp:nvSpPr>
      <dsp:spPr>
        <a:xfrm>
          <a:off x="3114373" y="2619731"/>
          <a:ext cx="1025116" cy="4878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2464"/>
              </a:lnTo>
              <a:lnTo>
                <a:pt x="1025116" y="332464"/>
              </a:lnTo>
              <a:lnTo>
                <a:pt x="1025116" y="48786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EC1B6E-A4C2-408A-B31C-F4762F273256}">
      <dsp:nvSpPr>
        <dsp:cNvPr id="0" name=""/>
        <dsp:cNvSpPr/>
      </dsp:nvSpPr>
      <dsp:spPr>
        <a:xfrm>
          <a:off x="2089256" y="2619731"/>
          <a:ext cx="1025116" cy="487862"/>
        </a:xfrm>
        <a:custGeom>
          <a:avLst/>
          <a:gdLst/>
          <a:ahLst/>
          <a:cxnLst/>
          <a:rect l="0" t="0" r="0" b="0"/>
          <a:pathLst>
            <a:path>
              <a:moveTo>
                <a:pt x="1025116" y="0"/>
              </a:moveTo>
              <a:lnTo>
                <a:pt x="1025116" y="332464"/>
              </a:lnTo>
              <a:lnTo>
                <a:pt x="0" y="332464"/>
              </a:lnTo>
              <a:lnTo>
                <a:pt x="0" y="487862"/>
              </a:lnTo>
            </a:path>
          </a:pathLst>
        </a:custGeom>
        <a:noFill/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FB9C74-66AF-4036-8C0B-C3F3A1840BD2}">
      <dsp:nvSpPr>
        <dsp:cNvPr id="0" name=""/>
        <dsp:cNvSpPr/>
      </dsp:nvSpPr>
      <dsp:spPr>
        <a:xfrm>
          <a:off x="3114373" y="1066678"/>
          <a:ext cx="2050233" cy="487862"/>
        </a:xfrm>
        <a:custGeom>
          <a:avLst/>
          <a:gdLst/>
          <a:ahLst/>
          <a:cxnLst/>
          <a:rect l="0" t="0" r="0" b="0"/>
          <a:pathLst>
            <a:path>
              <a:moveTo>
                <a:pt x="2050233" y="0"/>
              </a:moveTo>
              <a:lnTo>
                <a:pt x="2050233" y="332464"/>
              </a:lnTo>
              <a:lnTo>
                <a:pt x="0" y="332464"/>
              </a:lnTo>
              <a:lnTo>
                <a:pt x="0" y="487862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01AE0FC-8505-4941-97EB-39D9F80B6EBE}">
      <dsp:nvSpPr>
        <dsp:cNvPr id="0" name=""/>
        <dsp:cNvSpPr/>
      </dsp:nvSpPr>
      <dsp:spPr>
        <a:xfrm>
          <a:off x="4325875" y="1489"/>
          <a:ext cx="1677464" cy="1065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7A7D47-BAAA-413A-827B-2CBDD07A42A9}">
      <dsp:nvSpPr>
        <dsp:cNvPr id="0" name=""/>
        <dsp:cNvSpPr/>
      </dsp:nvSpPr>
      <dsp:spPr>
        <a:xfrm>
          <a:off x="4512260" y="178554"/>
          <a:ext cx="1677464" cy="106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Метода ЛТ</a:t>
          </a:r>
          <a:endParaRPr lang="en-GB" sz="1200" kern="1200" dirty="0"/>
        </a:p>
      </dsp:txBody>
      <dsp:txXfrm>
        <a:off x="4543458" y="209752"/>
        <a:ext cx="1615068" cy="1002793"/>
      </dsp:txXfrm>
    </dsp:sp>
    <dsp:sp modelId="{103DD52F-F758-454D-8F60-E88A0A92E1D1}">
      <dsp:nvSpPr>
        <dsp:cNvPr id="0" name=""/>
        <dsp:cNvSpPr/>
      </dsp:nvSpPr>
      <dsp:spPr>
        <a:xfrm>
          <a:off x="2275641" y="1554541"/>
          <a:ext cx="1677464" cy="1065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AE982B-078A-44AA-9B43-787114DB0CA9}">
      <dsp:nvSpPr>
        <dsp:cNvPr id="0" name=""/>
        <dsp:cNvSpPr/>
      </dsp:nvSpPr>
      <dsp:spPr>
        <a:xfrm>
          <a:off x="2462026" y="1731606"/>
          <a:ext cx="1677464" cy="106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Дистанционная</a:t>
          </a:r>
          <a:endParaRPr lang="en-GB" sz="1200" kern="1200" dirty="0"/>
        </a:p>
      </dsp:txBody>
      <dsp:txXfrm>
        <a:off x="2493224" y="1762804"/>
        <a:ext cx="1615068" cy="1002793"/>
      </dsp:txXfrm>
    </dsp:sp>
    <dsp:sp modelId="{8F4967AA-3CEE-4EA4-9EC2-761762932AF2}">
      <dsp:nvSpPr>
        <dsp:cNvPr id="0" name=""/>
        <dsp:cNvSpPr/>
      </dsp:nvSpPr>
      <dsp:spPr>
        <a:xfrm>
          <a:off x="1250524" y="3107593"/>
          <a:ext cx="1677464" cy="1065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F7264B-845D-4B1E-A509-86CF1916620E}">
      <dsp:nvSpPr>
        <dsp:cNvPr id="0" name=""/>
        <dsp:cNvSpPr/>
      </dsp:nvSpPr>
      <dsp:spPr>
        <a:xfrm>
          <a:off x="1436909" y="3284659"/>
          <a:ext cx="1677464" cy="106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Корпускулярное</a:t>
          </a:r>
          <a:endParaRPr lang="en-GB" sz="1200" kern="1200" dirty="0"/>
        </a:p>
      </dsp:txBody>
      <dsp:txXfrm>
        <a:off x="1468107" y="3315857"/>
        <a:ext cx="1615068" cy="1002793"/>
      </dsp:txXfrm>
    </dsp:sp>
    <dsp:sp modelId="{E2E87AC1-BE67-4E67-9380-D615A4A9FD40}">
      <dsp:nvSpPr>
        <dsp:cNvPr id="0" name=""/>
        <dsp:cNvSpPr/>
      </dsp:nvSpPr>
      <dsp:spPr>
        <a:xfrm>
          <a:off x="3300758" y="3107593"/>
          <a:ext cx="1677464" cy="1065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DE3A0-BE1B-4F41-A49F-2F8E09E748E1}">
      <dsp:nvSpPr>
        <dsp:cNvPr id="0" name=""/>
        <dsp:cNvSpPr/>
      </dsp:nvSpPr>
      <dsp:spPr>
        <a:xfrm>
          <a:off x="3487143" y="3284659"/>
          <a:ext cx="1677464" cy="106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Рентгеновское</a:t>
          </a:r>
          <a:endParaRPr lang="en-GB" sz="1200" kern="1200" dirty="0"/>
        </a:p>
      </dsp:txBody>
      <dsp:txXfrm>
        <a:off x="3518341" y="3315857"/>
        <a:ext cx="1615068" cy="1002793"/>
      </dsp:txXfrm>
    </dsp:sp>
    <dsp:sp modelId="{869FD694-8E39-45B0-8C24-9BD8D080BB3D}">
      <dsp:nvSpPr>
        <dsp:cNvPr id="0" name=""/>
        <dsp:cNvSpPr/>
      </dsp:nvSpPr>
      <dsp:spPr>
        <a:xfrm>
          <a:off x="6376109" y="1554541"/>
          <a:ext cx="1677464" cy="1065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6DE6E7-0A84-4156-AFD4-C9B6967CC9F4}">
      <dsp:nvSpPr>
        <dsp:cNvPr id="0" name=""/>
        <dsp:cNvSpPr/>
      </dsp:nvSpPr>
      <dsp:spPr>
        <a:xfrm>
          <a:off x="6562494" y="1731606"/>
          <a:ext cx="1677464" cy="106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Контактная (брахитерапия)</a:t>
          </a:r>
          <a:endParaRPr lang="en-GB" sz="1200" kern="1200" dirty="0"/>
        </a:p>
      </dsp:txBody>
      <dsp:txXfrm>
        <a:off x="6593692" y="1762804"/>
        <a:ext cx="1615068" cy="1002793"/>
      </dsp:txXfrm>
    </dsp:sp>
    <dsp:sp modelId="{1FDA78B3-1910-4B3C-B3B5-E2F65E4563A0}">
      <dsp:nvSpPr>
        <dsp:cNvPr id="0" name=""/>
        <dsp:cNvSpPr/>
      </dsp:nvSpPr>
      <dsp:spPr>
        <a:xfrm>
          <a:off x="5350992" y="3107593"/>
          <a:ext cx="1677464" cy="1065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64CA4-1112-47FC-BA29-15F6AEE29398}">
      <dsp:nvSpPr>
        <dsp:cNvPr id="0" name=""/>
        <dsp:cNvSpPr/>
      </dsp:nvSpPr>
      <dsp:spPr>
        <a:xfrm>
          <a:off x="5537377" y="3284659"/>
          <a:ext cx="1677464" cy="106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Внутреннее облучение</a:t>
          </a:r>
          <a:endParaRPr lang="en-GB" sz="1200" kern="1200" dirty="0"/>
        </a:p>
      </dsp:txBody>
      <dsp:txXfrm>
        <a:off x="5568575" y="3315857"/>
        <a:ext cx="1615068" cy="1002793"/>
      </dsp:txXfrm>
    </dsp:sp>
    <dsp:sp modelId="{D42B14FC-E93F-4DE5-A08A-90B1A64E082C}">
      <dsp:nvSpPr>
        <dsp:cNvPr id="0" name=""/>
        <dsp:cNvSpPr/>
      </dsp:nvSpPr>
      <dsp:spPr>
        <a:xfrm>
          <a:off x="7401226" y="3107593"/>
          <a:ext cx="1677464" cy="10651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EA144-D8F8-4107-9C75-0BCD235D3CBE}">
      <dsp:nvSpPr>
        <dsp:cNvPr id="0" name=""/>
        <dsp:cNvSpPr/>
      </dsp:nvSpPr>
      <dsp:spPr>
        <a:xfrm>
          <a:off x="7587611" y="3284659"/>
          <a:ext cx="1677464" cy="10651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Радиохирургическое</a:t>
          </a:r>
          <a:endParaRPr lang="en-GB" sz="1200" kern="1200" dirty="0"/>
        </a:p>
      </dsp:txBody>
      <dsp:txXfrm>
        <a:off x="7618809" y="3315857"/>
        <a:ext cx="1615068" cy="10027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B3BF98-E214-4E71-98F6-82CB76CC89B2}">
      <dsp:nvSpPr>
        <dsp:cNvPr id="0" name=""/>
        <dsp:cNvSpPr/>
      </dsp:nvSpPr>
      <dsp:spPr>
        <a:xfrm>
          <a:off x="0" y="0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Время доставки дозы</a:t>
          </a:r>
          <a:endParaRPr lang="en-GB" sz="2300" kern="1200" dirty="0"/>
        </a:p>
      </dsp:txBody>
      <dsp:txXfrm>
        <a:off x="28038" y="28038"/>
        <a:ext cx="7298593" cy="901218"/>
      </dsp:txXfrm>
    </dsp:sp>
    <dsp:sp modelId="{F242836E-0B22-40D2-BF3D-FBC61830C466}">
      <dsp:nvSpPr>
        <dsp:cNvPr id="0" name=""/>
        <dsp:cNvSpPr/>
      </dsp:nvSpPr>
      <dsp:spPr>
        <a:xfrm>
          <a:off x="704545" y="1131347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Излучение уничтожает раковые клетки но и здоровые</a:t>
          </a:r>
          <a:endParaRPr lang="en-GB" sz="2300" kern="1200" dirty="0"/>
        </a:p>
      </dsp:txBody>
      <dsp:txXfrm>
        <a:off x="732583" y="1159385"/>
        <a:ext cx="7029617" cy="901218"/>
      </dsp:txXfrm>
    </dsp:sp>
    <dsp:sp modelId="{ED7C7898-8A79-4618-95D7-85C2AEAD2A44}">
      <dsp:nvSpPr>
        <dsp:cNvPr id="0" name=""/>
        <dsp:cNvSpPr/>
      </dsp:nvSpPr>
      <dsp:spPr>
        <a:xfrm>
          <a:off x="1398574" y="2262695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 dirty="0"/>
            <a:t>Ограничения по увелечению дозы</a:t>
          </a:r>
          <a:endParaRPr lang="en-GB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800" kern="1200" dirty="0"/>
            <a:t>Радиорезистентность (30-40% пациентов)</a:t>
          </a:r>
          <a:endParaRPr lang="en-GB" sz="1800" kern="1200" dirty="0"/>
        </a:p>
      </dsp:txBody>
      <dsp:txXfrm>
        <a:off x="1426612" y="2290733"/>
        <a:ext cx="7040133" cy="901218"/>
      </dsp:txXfrm>
    </dsp:sp>
    <dsp:sp modelId="{8E913338-4BAD-450D-83DA-472D1F093E91}">
      <dsp:nvSpPr>
        <dsp:cNvPr id="0" name=""/>
        <dsp:cNvSpPr/>
      </dsp:nvSpPr>
      <dsp:spPr>
        <a:xfrm>
          <a:off x="2103119" y="3394043"/>
          <a:ext cx="8412480" cy="95729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300" kern="1200"/>
            <a:t>Уменьшает эффективность терапии и соответственно процент выживаемости</a:t>
          </a:r>
          <a:endParaRPr lang="en-GB" sz="2300" kern="1200"/>
        </a:p>
      </dsp:txBody>
      <dsp:txXfrm>
        <a:off x="2131157" y="3422081"/>
        <a:ext cx="7029617" cy="901218"/>
      </dsp:txXfrm>
    </dsp:sp>
    <dsp:sp modelId="{27EBF602-CB28-4A32-B307-2F7EE35DDEED}">
      <dsp:nvSpPr>
        <dsp:cNvPr id="0" name=""/>
        <dsp:cNvSpPr/>
      </dsp:nvSpPr>
      <dsp:spPr>
        <a:xfrm>
          <a:off x="7790238" y="733200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7930242" y="733200"/>
        <a:ext cx="342233" cy="468236"/>
      </dsp:txXfrm>
    </dsp:sp>
    <dsp:sp modelId="{DA1FB459-E76E-441A-A25F-6C8D836EECE2}">
      <dsp:nvSpPr>
        <dsp:cNvPr id="0" name=""/>
        <dsp:cNvSpPr/>
      </dsp:nvSpPr>
      <dsp:spPr>
        <a:xfrm>
          <a:off x="8494783" y="1864548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8634787" y="1864548"/>
        <a:ext cx="342233" cy="468236"/>
      </dsp:txXfrm>
    </dsp:sp>
    <dsp:sp modelId="{F91E6141-8353-46A5-9169-097889128AEC}">
      <dsp:nvSpPr>
        <dsp:cNvPr id="0" name=""/>
        <dsp:cNvSpPr/>
      </dsp:nvSpPr>
      <dsp:spPr>
        <a:xfrm>
          <a:off x="9188813" y="2995896"/>
          <a:ext cx="622241" cy="62224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800" kern="1200"/>
        </a:p>
      </dsp:txBody>
      <dsp:txXfrm>
        <a:off x="9328817" y="2995896"/>
        <a:ext cx="342233" cy="468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7607D9-C93D-4D35-95E2-F61AACA83F91}">
      <dsp:nvSpPr>
        <dsp:cNvPr id="0" name=""/>
        <dsp:cNvSpPr/>
      </dsp:nvSpPr>
      <dsp:spPr>
        <a:xfrm>
          <a:off x="3351609" y="1996942"/>
          <a:ext cx="1424781" cy="142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  <a:sp3d extrusionH="28000" prstMaterial="matte"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Лучевая терапия</a:t>
          </a:r>
          <a:endParaRPr lang="en-GB" sz="2000" kern="1200" dirty="0"/>
        </a:p>
      </dsp:txBody>
      <dsp:txXfrm>
        <a:off x="3560263" y="2205596"/>
        <a:ext cx="1007473" cy="1007473"/>
      </dsp:txXfrm>
    </dsp:sp>
    <dsp:sp modelId="{5B88512B-E9E3-488F-A170-442D1F007AD4}">
      <dsp:nvSpPr>
        <dsp:cNvPr id="0" name=""/>
        <dsp:cNvSpPr/>
      </dsp:nvSpPr>
      <dsp:spPr>
        <a:xfrm rot="16200000">
          <a:off x="3913169" y="1478682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3958418" y="1620816"/>
        <a:ext cx="211162" cy="290655"/>
      </dsp:txXfrm>
    </dsp:sp>
    <dsp:sp modelId="{2304EFCE-AB6B-4B7C-A0D0-3D7D75C75B84}">
      <dsp:nvSpPr>
        <dsp:cNvPr id="0" name=""/>
        <dsp:cNvSpPr/>
      </dsp:nvSpPr>
      <dsp:spPr>
        <a:xfrm>
          <a:off x="3351609" y="2990"/>
          <a:ext cx="1424781" cy="142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p3d extrusionH="28000" prstMaterial="matte"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Медики</a:t>
          </a:r>
          <a:endParaRPr lang="en-GB" sz="1500" kern="1200" dirty="0"/>
        </a:p>
      </dsp:txBody>
      <dsp:txXfrm>
        <a:off x="3560263" y="211644"/>
        <a:ext cx="1007473" cy="1007473"/>
      </dsp:txXfrm>
    </dsp:sp>
    <dsp:sp modelId="{58BAB5EE-093A-47CD-95B3-38FE75D88D34}">
      <dsp:nvSpPr>
        <dsp:cNvPr id="0" name=""/>
        <dsp:cNvSpPr/>
      </dsp:nvSpPr>
      <dsp:spPr>
        <a:xfrm>
          <a:off x="4901608" y="2467120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4901608" y="2564005"/>
        <a:ext cx="211162" cy="290655"/>
      </dsp:txXfrm>
    </dsp:sp>
    <dsp:sp modelId="{2F8787A9-B233-4437-84FE-4EC53D8FB604}">
      <dsp:nvSpPr>
        <dsp:cNvPr id="0" name=""/>
        <dsp:cNvSpPr/>
      </dsp:nvSpPr>
      <dsp:spPr>
        <a:xfrm>
          <a:off x="5345561" y="1996942"/>
          <a:ext cx="1424781" cy="142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p3d extrusionH="28000" prstMaterial="matte"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Физики</a:t>
          </a:r>
          <a:endParaRPr lang="en-GB" sz="1500" kern="1200" dirty="0"/>
        </a:p>
      </dsp:txBody>
      <dsp:txXfrm>
        <a:off x="5554215" y="2205596"/>
        <a:ext cx="1007473" cy="1007473"/>
      </dsp:txXfrm>
    </dsp:sp>
    <dsp:sp modelId="{38474865-C936-4EDB-8C40-07B51715C663}">
      <dsp:nvSpPr>
        <dsp:cNvPr id="0" name=""/>
        <dsp:cNvSpPr/>
      </dsp:nvSpPr>
      <dsp:spPr>
        <a:xfrm rot="5400000">
          <a:off x="3913169" y="3455559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>
        <a:off x="3958418" y="3507195"/>
        <a:ext cx="211162" cy="290655"/>
      </dsp:txXfrm>
    </dsp:sp>
    <dsp:sp modelId="{BCD851E0-6746-40DB-9477-A96E0AC1A89A}">
      <dsp:nvSpPr>
        <dsp:cNvPr id="0" name=""/>
        <dsp:cNvSpPr/>
      </dsp:nvSpPr>
      <dsp:spPr>
        <a:xfrm>
          <a:off x="3351609" y="3990894"/>
          <a:ext cx="1424781" cy="142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p3d extrusionH="28000" prstMaterial="matte"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Биологи</a:t>
          </a:r>
          <a:endParaRPr lang="en-GB" sz="1500" kern="1200" dirty="0"/>
        </a:p>
      </dsp:txBody>
      <dsp:txXfrm>
        <a:off x="3560263" y="4199548"/>
        <a:ext cx="1007473" cy="1007473"/>
      </dsp:txXfrm>
    </dsp:sp>
    <dsp:sp modelId="{4A5D7016-F23F-4518-A2A9-F44AB9870F27}">
      <dsp:nvSpPr>
        <dsp:cNvPr id="0" name=""/>
        <dsp:cNvSpPr/>
      </dsp:nvSpPr>
      <dsp:spPr>
        <a:xfrm rot="10800000">
          <a:off x="2924731" y="2467120"/>
          <a:ext cx="301660" cy="4844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kern="1200"/>
        </a:p>
      </dsp:txBody>
      <dsp:txXfrm rot="10800000">
        <a:off x="3015229" y="2564005"/>
        <a:ext cx="211162" cy="290655"/>
      </dsp:txXfrm>
    </dsp:sp>
    <dsp:sp modelId="{B8D91227-C8B3-47DF-82B8-DF8B5FEA6614}">
      <dsp:nvSpPr>
        <dsp:cNvPr id="0" name=""/>
        <dsp:cNvSpPr/>
      </dsp:nvSpPr>
      <dsp:spPr>
        <a:xfrm>
          <a:off x="1357657" y="1996942"/>
          <a:ext cx="1424781" cy="142478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  <a:sp3d extrusionH="28000" prstMaterial="matte"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kern="1200" dirty="0"/>
            <a:t>Инженеры</a:t>
          </a:r>
          <a:endParaRPr lang="en-GB" sz="1500" kern="1200" dirty="0"/>
        </a:p>
      </dsp:txBody>
      <dsp:txXfrm>
        <a:off x="1566311" y="2205596"/>
        <a:ext cx="1007473" cy="10074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483BCB-F69E-4C83-9A27-2F691B805048}">
      <dsp:nvSpPr>
        <dsp:cNvPr id="0" name=""/>
        <dsp:cNvSpPr/>
      </dsp:nvSpPr>
      <dsp:spPr>
        <a:xfrm>
          <a:off x="0" y="169333"/>
          <a:ext cx="8128000" cy="5079999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90322-D932-4AE5-A8B8-0790BFD8D18F}">
      <dsp:nvSpPr>
        <dsp:cNvPr id="0" name=""/>
        <dsp:cNvSpPr/>
      </dsp:nvSpPr>
      <dsp:spPr>
        <a:xfrm>
          <a:off x="800607" y="3946821"/>
          <a:ext cx="186944" cy="1869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5C3B4-7BD6-4314-B440-E568AA63CE81}">
      <dsp:nvSpPr>
        <dsp:cNvPr id="0" name=""/>
        <dsp:cNvSpPr/>
      </dsp:nvSpPr>
      <dsp:spPr>
        <a:xfrm>
          <a:off x="894079" y="4040293"/>
          <a:ext cx="1064768" cy="12090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58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sng" kern="1200" dirty="0"/>
            <a:t>1960-70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Первое упоминание </a:t>
          </a:r>
          <a:r>
            <a:rPr lang="en-US" sz="1200" kern="1200" dirty="0"/>
            <a:t>FLASH </a:t>
          </a:r>
          <a:r>
            <a:rPr lang="ru-RU" sz="1200" kern="1200" dirty="0"/>
            <a:t>эффекта</a:t>
          </a:r>
          <a:endParaRPr lang="en-GB" sz="1200" kern="1200" dirty="0"/>
        </a:p>
      </dsp:txBody>
      <dsp:txXfrm>
        <a:off x="894079" y="4040293"/>
        <a:ext cx="1064768" cy="1209040"/>
      </dsp:txXfrm>
    </dsp:sp>
    <dsp:sp modelId="{C90F643E-2884-46CF-B552-3FA366BBB7A9}">
      <dsp:nvSpPr>
        <dsp:cNvPr id="0" name=""/>
        <dsp:cNvSpPr/>
      </dsp:nvSpPr>
      <dsp:spPr>
        <a:xfrm>
          <a:off x="1812543" y="2974509"/>
          <a:ext cx="292608" cy="2926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570C5-5937-4686-AE8D-0F32CD8EBF69}">
      <dsp:nvSpPr>
        <dsp:cNvPr id="0" name=""/>
        <dsp:cNvSpPr/>
      </dsp:nvSpPr>
      <dsp:spPr>
        <a:xfrm>
          <a:off x="1958847" y="3120813"/>
          <a:ext cx="1349248" cy="2128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047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1" u="sng" kern="1200" dirty="0"/>
            <a:t>2014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Первые преклинические испытания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kern="1200" dirty="0"/>
            <a:t>Институт Кюри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V. </a:t>
          </a:r>
          <a:r>
            <a:rPr lang="en-GB" sz="1200" kern="1200" dirty="0" err="1"/>
            <a:t>Favaudon</a:t>
          </a:r>
          <a:r>
            <a:rPr lang="en-GB" sz="1200" kern="1200" dirty="0"/>
            <a:t> </a:t>
          </a:r>
        </a:p>
      </dsp:txBody>
      <dsp:txXfrm>
        <a:off x="1958847" y="3120813"/>
        <a:ext cx="1349248" cy="2128519"/>
      </dsp:txXfrm>
    </dsp:sp>
    <dsp:sp modelId="{8F84729E-0CA8-41F3-BE9E-B8B779E0B6AB}">
      <dsp:nvSpPr>
        <dsp:cNvPr id="0" name=""/>
        <dsp:cNvSpPr/>
      </dsp:nvSpPr>
      <dsp:spPr>
        <a:xfrm>
          <a:off x="3113023" y="2199301"/>
          <a:ext cx="390144" cy="39014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C9AAB1-961C-4852-AD01-0C40AF6023E9}">
      <dsp:nvSpPr>
        <dsp:cNvPr id="0" name=""/>
        <dsp:cNvSpPr/>
      </dsp:nvSpPr>
      <dsp:spPr>
        <a:xfrm>
          <a:off x="3308095" y="2394373"/>
          <a:ext cx="1568704" cy="28549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729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2018</a:t>
          </a:r>
          <a:endParaRPr lang="en-GB" sz="12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e-FLASH</a:t>
          </a:r>
          <a:endParaRPr lang="en-GB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CHUV ( Lausanne University Hospital)</a:t>
          </a:r>
          <a:endParaRPr lang="en-GB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sz="900" kern="1200" dirty="0" err="1"/>
            <a:t>Mobetron</a:t>
          </a:r>
          <a:endParaRPr lang="en-GB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/>
            <a:t>15 Gy in 90 ms</a:t>
          </a:r>
          <a:endParaRPr lang="en-GB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5.4 MeV e-beam</a:t>
          </a:r>
          <a:endParaRPr lang="en-GB" sz="900" kern="1200" dirty="0"/>
        </a:p>
      </dsp:txBody>
      <dsp:txXfrm>
        <a:off x="3308095" y="2394373"/>
        <a:ext cx="1568704" cy="2854960"/>
      </dsp:txXfrm>
    </dsp:sp>
    <dsp:sp modelId="{0B5F32F8-1BF7-4443-8F24-9902ADB55337}">
      <dsp:nvSpPr>
        <dsp:cNvPr id="0" name=""/>
        <dsp:cNvSpPr/>
      </dsp:nvSpPr>
      <dsp:spPr>
        <a:xfrm>
          <a:off x="4624832" y="1593765"/>
          <a:ext cx="503936" cy="50393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B974BB-FA05-415B-B152-D6CECC7A421A}">
      <dsp:nvSpPr>
        <dsp:cNvPr id="0" name=""/>
        <dsp:cNvSpPr/>
      </dsp:nvSpPr>
      <dsp:spPr>
        <a:xfrm>
          <a:off x="4876800" y="1845733"/>
          <a:ext cx="1625600" cy="34036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025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dirty="0"/>
            <a:t>2022</a:t>
          </a:r>
          <a:endParaRPr lang="en-GB" sz="1200" b="1" u="sng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u="none" kern="1200" dirty="0"/>
            <a:t>Proton FLASH (FAST-01, FAST-02)</a:t>
          </a:r>
          <a:endParaRPr lang="en-GB" sz="900" b="0" u="none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u="none" kern="1200" dirty="0"/>
            <a:t>Cincinnati Children’s/UC Health Proton Therapy Center</a:t>
          </a:r>
          <a:endParaRPr lang="en-GB" sz="900" b="0" u="none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sz="900" b="0" u="none" kern="1200" dirty="0" err="1"/>
            <a:t>Varian</a:t>
          </a:r>
          <a:r>
            <a:rPr lang="fr-CH" sz="900" b="0" u="none" kern="1200" dirty="0"/>
            <a:t> </a:t>
          </a:r>
          <a:r>
            <a:rPr lang="fr-CH" sz="900" b="0" u="none" kern="1200" dirty="0" err="1"/>
            <a:t>ProBeam</a:t>
          </a:r>
          <a:endParaRPr lang="en-GB" sz="900" b="0" u="none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u="none" kern="1200"/>
            <a:t>1 x 8 Gy</a:t>
          </a:r>
          <a:endParaRPr lang="en-GB" sz="900" b="0" u="none" kern="1200" dirty="0"/>
        </a:p>
      </dsp:txBody>
      <dsp:txXfrm>
        <a:off x="4876800" y="1845733"/>
        <a:ext cx="1625600" cy="3403600"/>
      </dsp:txXfrm>
    </dsp:sp>
    <dsp:sp modelId="{6AED829B-819A-422B-AD6E-8216E35FDC83}">
      <dsp:nvSpPr>
        <dsp:cNvPr id="0" name=""/>
        <dsp:cNvSpPr/>
      </dsp:nvSpPr>
      <dsp:spPr>
        <a:xfrm>
          <a:off x="6181343" y="1189397"/>
          <a:ext cx="642112" cy="64211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91E03F-3003-4A20-BF0B-2F03DA560EEB}">
      <dsp:nvSpPr>
        <dsp:cNvPr id="0" name=""/>
        <dsp:cNvSpPr/>
      </dsp:nvSpPr>
      <dsp:spPr>
        <a:xfrm>
          <a:off x="6502399" y="1510453"/>
          <a:ext cx="1625600" cy="3738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0242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dirty="0"/>
            <a:t>2025</a:t>
          </a:r>
          <a:endParaRPr lang="en-GB" sz="1200" b="1" u="sng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u="none" kern="1200" dirty="0"/>
            <a:t>e-FLASH</a:t>
          </a:r>
          <a:endParaRPr lang="en-GB" sz="900" b="0" u="none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u="none" kern="1200" dirty="0"/>
            <a:t>University Hospital Zurich</a:t>
          </a:r>
          <a:endParaRPr lang="en-GB" sz="900" b="0" u="none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u="none" kern="1200" dirty="0"/>
            <a:t>TrueBeam, Varian Medical System</a:t>
          </a:r>
          <a:endParaRPr lang="en-GB" sz="900" b="0" u="none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u="none" kern="1200" dirty="0"/>
            <a:t>9 MeV</a:t>
          </a:r>
          <a:endParaRPr lang="en-GB" sz="900" b="0" u="none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b="0" u="none" kern="1200" dirty="0"/>
            <a:t>2 x 9 Gy</a:t>
          </a:r>
          <a:endParaRPr lang="en-GB" sz="900" b="0" u="none" kern="1200" dirty="0"/>
        </a:p>
      </dsp:txBody>
      <dsp:txXfrm>
        <a:off x="6502399" y="1510453"/>
        <a:ext cx="1625600" cy="37388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09B1ED-1B2E-4297-AF02-9C729315C3F9}" type="datetimeFigureOut">
              <a:rPr lang="en-GB" smtClean="0"/>
              <a:t>24/11/2025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4E734-6CE8-4D84-90F5-33B019D050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41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0%D0%B4%D1%80%D0%BE%D0%BD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ru.wikipedia.org/wiki/%D0%9A%D0%B2%D0%B0%D0%BD%D1%82" TargetMode="External"/><Relationship Id="rId4" Type="http://schemas.openxmlformats.org/officeDocument/2006/relationships/hyperlink" Target="https://ru.wikipedia.org/wiki/%D0%A1%D1%83%D0%B1%D0%B0%D1%82%D0%BE%D0%BC%D0%BD%D0%B0%D1%8F_%D1%87%D0%B0%D1%81%D1%82%D0%B8%D1%86%D0%B0" TargetMode="Externa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4%D0%BE%D1%82%D0%BE%D1%8D%D0%BB%D0%B5%D0%BA%D1%82%D1%80%D0%B8%D1%87%D0%B5%D1%81%D0%BA%D0%B8%D0%B9_%D1%8D%D1%84%D1%84%D0%B5%D0%BA%D1%82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A4%D0%BE%D1%82%D0%BE%D1%8F%D0%B4%D0%B5%D1%80%D0%BD%D0%B0%D1%8F_%D1%80%D0%B5%D0%B0%D0%BA%D1%86%D0%B8%D1%8F" TargetMode="External"/><Relationship Id="rId5" Type="http://schemas.openxmlformats.org/officeDocument/2006/relationships/hyperlink" Target="https://ru.wikipedia.org/wiki/%D0%A0%D0%BE%D0%B6%D0%B4%D0%B5%D0%BD%D0%B8%D0%B5_%D0%BF%D0%B0%D1%80" TargetMode="External"/><Relationship Id="rId4" Type="http://schemas.openxmlformats.org/officeDocument/2006/relationships/hyperlink" Target="https://ru.wikipedia.org/wiki/%D0%9A%D0%BE%D0%BC%D0%BF%D1%82%D0%BE%D0%BD%D0%BE%D0%B2%D1%81%D0%BA%D0%BE%D0%B5_%D1%80%D0%B0%D1%81%D1%81%D0%B5%D1%8F%D0%BD%D0%B8%D0%B5" TargetMode="Externa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8%D0%B7%D0%BB%D1%83%D1%87%D0%B5%D0%BD%D0%B8%D0%B5#cite_note-2" TargetMode="External"/><Relationship Id="rId13" Type="http://schemas.openxmlformats.org/officeDocument/2006/relationships/hyperlink" Target="https://ru.wikipedia.org/wiki/%D0%A1%D0%B2%D0%B5%D1%82" TargetMode="External"/><Relationship Id="rId18" Type="http://schemas.openxmlformats.org/officeDocument/2006/relationships/hyperlink" Target="https://ru.wikipedia.org/wiki/%D0%90%D0%BB%D1%8C%D1%84%D0%B0-%D1%80%D0%B0%D1%81%D0%BF%D0%B0%D0%B4" TargetMode="External"/><Relationship Id="rId26" Type="http://schemas.openxmlformats.org/officeDocument/2006/relationships/hyperlink" Target="https://ru.wikipedia.org/wiki/%D0%93%D1%80%D0%B0%D0%B2%D0%B8%D1%82%D0%B0%D1%86%D0%B8%D0%BE%D0%BD%D0%BD%D1%8B%D0%B5_%D0%B2%D0%BE%D0%BB%D0%BD%D1%8B" TargetMode="External"/><Relationship Id="rId3" Type="http://schemas.openxmlformats.org/officeDocument/2006/relationships/hyperlink" Target="https://ru.wikipedia.org/wiki/%D0%A4%D0%B8%D0%B7%D0%B8%D0%BA%D0%B0" TargetMode="External"/><Relationship Id="rId21" Type="http://schemas.openxmlformats.org/officeDocument/2006/relationships/hyperlink" Target="https://ru.wikipedia.org/wiki/%D0%9D%D0%B5%D0%B9%D1%82%D1%80%D0%B8%D0%BD%D0%BE" TargetMode="External"/><Relationship Id="rId7" Type="http://schemas.openxmlformats.org/officeDocument/2006/relationships/hyperlink" Target="https://ru.wikipedia.org/wiki/%D0%98%D0%B7%D0%BB%D1%83%D1%87%D0%B5%D0%BD%D0%B8%D0%B5#cite_note-1" TargetMode="External"/><Relationship Id="rId12" Type="http://schemas.openxmlformats.org/officeDocument/2006/relationships/hyperlink" Target="https://ru.wikipedia.org/wiki/%D0%98%D0%BD%D1%84%D1%80%D0%B0%D0%BA%D1%80%D0%B0%D1%81%D0%BD%D0%BE%D0%B5_%D0%B8%D0%B7%D0%BB%D1%83%D1%87%D0%B5%D0%BD%D0%B8%D0%B5" TargetMode="External"/><Relationship Id="rId17" Type="http://schemas.openxmlformats.org/officeDocument/2006/relationships/hyperlink" Target="https://ru.wikipedia.org/wiki/%D0%98%D0%BE%D0%BD%D0%B8%D0%B7%D0%B8%D1%80%D1%83%D1%8E%D1%89%D0%B5%D0%B5_%D0%B8%D0%B7%D0%BB%D1%83%D1%87%D0%B5%D0%BD%D0%B8%D0%B5" TargetMode="External"/><Relationship Id="rId25" Type="http://schemas.openxmlformats.org/officeDocument/2006/relationships/hyperlink" Target="https://ru.wikipedia.org/wiki/%D0%A1%D0%B5%D0%B9%D1%81%D0%BC%D0%B8%D1%87%D0%B5%D1%81%D0%BA%D0%B0%D1%8F_%D0%B2%D0%BE%D0%BB%D0%BD%D0%B0" TargetMode="External"/><Relationship Id="rId2" Type="http://schemas.openxmlformats.org/officeDocument/2006/relationships/slide" Target="../slides/slide10.xml"/><Relationship Id="rId16" Type="http://schemas.openxmlformats.org/officeDocument/2006/relationships/hyperlink" Target="https://ru.wikipedia.org/wiki/%D0%93%D0%B0%D0%BC%D0%BC%D0%B0-%D0%B8%D0%B7%D0%BB%D1%83%D1%87%D0%B5%D0%BD%D0%B8%D0%B5" TargetMode="External"/><Relationship Id="rId20" Type="http://schemas.openxmlformats.org/officeDocument/2006/relationships/hyperlink" Target="https://ru.wikipedia.org/wiki/%D0%9D%D0%B5%D0%B9%D1%82%D1%80%D0%BE%D0%BD%D0%BD%D0%BE%D0%B5_%D0%B8%D0%B7%D0%BB%D1%83%D1%87%D0%B5%D0%BD%D0%B8%D0%B5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A7%D0%B0%D1%81%D1%82%D0%B8%D1%86%D0%B0" TargetMode="External"/><Relationship Id="rId11" Type="http://schemas.openxmlformats.org/officeDocument/2006/relationships/hyperlink" Target="https://ru.wikipedia.org/wiki/%D0%9C%D0%B8%D0%BA%D1%80%D0%BE%D0%B2%D0%BE%D0%BB%D0%BD%D0%BE%D0%B2%D0%BE%D0%B5_%D0%B8%D0%B7%D0%BB%D1%83%D1%87%D0%B5%D0%BD%D0%B8%D0%B5" TargetMode="External"/><Relationship Id="rId24" Type="http://schemas.openxmlformats.org/officeDocument/2006/relationships/hyperlink" Target="https://ru.wikipedia.org/wiki/%D0%97%D0%B2%D1%83%D0%BA" TargetMode="External"/><Relationship Id="rId5" Type="http://schemas.openxmlformats.org/officeDocument/2006/relationships/hyperlink" Target="https://ru.wikipedia.org/wiki/%D0%92%D0%BE%D0%BB%D0%BD%D0%B0" TargetMode="External"/><Relationship Id="rId15" Type="http://schemas.openxmlformats.org/officeDocument/2006/relationships/hyperlink" Target="https://ru.wikipedia.org/wiki/%D0%A0%D0%B5%D0%BD%D1%82%D0%B3%D0%B5%D0%BD%D0%BE%D0%B2%D1%81%D0%BA%D0%BE%D0%B5_%D0%B8%D0%B7%D0%BB%D1%83%D1%87%D0%B5%D0%BD%D0%B8%D0%B5" TargetMode="External"/><Relationship Id="rId23" Type="http://schemas.openxmlformats.org/officeDocument/2006/relationships/hyperlink" Target="https://ru.wikipedia.org/wiki/%D0%A3%D0%BB%D1%8C%D1%82%D1%80%D0%B0%D0%B7%D0%B2%D1%83%D0%BA" TargetMode="External"/><Relationship Id="rId10" Type="http://schemas.openxmlformats.org/officeDocument/2006/relationships/hyperlink" Target="https://ru.wikipedia.org/wiki/%D0%A0%D0%B0%D0%B4%D0%B8%D0%BE%D0%B2%D0%BE%D0%BB%D0%BD%D1%8B" TargetMode="External"/><Relationship Id="rId19" Type="http://schemas.openxmlformats.org/officeDocument/2006/relationships/hyperlink" Target="https://ru.wikipedia.org/wiki/%D0%91%D0%B5%D1%82%D0%B0-%D1%87%D0%B0%D1%81%D1%82%D0%B8%D1%86%D0%B0" TargetMode="External"/><Relationship Id="rId4" Type="http://schemas.openxmlformats.org/officeDocument/2006/relationships/hyperlink" Target="https://ru.wikipedia.org/wiki/%D0%AD%D0%BD%D0%B5%D1%80%D0%B3%D0%B8%D1%8F" TargetMode="External"/><Relationship Id="rId9" Type="http://schemas.openxmlformats.org/officeDocument/2006/relationships/hyperlink" Target="https://ru.wikipedia.org/wiki/%D0%AD%D0%BB%D0%B5%D0%BA%D1%82%D1%80%D0%BE%D0%BC%D0%B0%D0%B3%D0%BD%D0%B8%D1%82%D0%BD%D0%BE%D0%B5_%D0%B8%D0%B7%D0%BB%D1%83%D1%87%D0%B5%D0%BD%D0%B8%D0%B5" TargetMode="External"/><Relationship Id="rId14" Type="http://schemas.openxmlformats.org/officeDocument/2006/relationships/hyperlink" Target="https://ru.wikipedia.org/wiki/%D0%A3%D0%BB%D1%8C%D1%82%D1%80%D0%B0%D1%84%D0%B8%D0%BE%D0%BB%D0%B5%D1%82%D0%BE%D0%B2%D0%BE%D0%B5_%D0%B8%D0%B7%D0%BB%D1%83%D1%87%D0%B5%D0%BD%D0%B8%D0%B5" TargetMode="External"/><Relationship Id="rId22" Type="http://schemas.openxmlformats.org/officeDocument/2006/relationships/hyperlink" Target="https://ru.wikipedia.org/wiki/%D0%90%D0%BA%D1%83%D1%81%D1%82%D0%B8%D0%BA%D0%B0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8%D0%B7%D0%BB%D1%83%D1%87%D0%B5%D0%BD%D0%B8%D0%B5#cite_note-2" TargetMode="External"/><Relationship Id="rId13" Type="http://schemas.openxmlformats.org/officeDocument/2006/relationships/hyperlink" Target="https://ru.wikipedia.org/wiki/%D0%A1%D0%B2%D0%B5%D1%82" TargetMode="External"/><Relationship Id="rId18" Type="http://schemas.openxmlformats.org/officeDocument/2006/relationships/hyperlink" Target="https://ru.wikipedia.org/wiki/%D0%90%D0%BB%D1%8C%D1%84%D0%B0-%D1%80%D0%B0%D1%81%D0%BF%D0%B0%D0%B4" TargetMode="External"/><Relationship Id="rId26" Type="http://schemas.openxmlformats.org/officeDocument/2006/relationships/hyperlink" Target="https://ru.wikipedia.org/wiki/%D0%93%D1%80%D0%B0%D0%B2%D0%B8%D1%82%D0%B0%D1%86%D0%B8%D0%BE%D0%BD%D0%BD%D1%8B%D0%B5_%D0%B2%D0%BE%D0%BB%D0%BD%D1%8B" TargetMode="External"/><Relationship Id="rId3" Type="http://schemas.openxmlformats.org/officeDocument/2006/relationships/hyperlink" Target="https://ru.wikipedia.org/wiki/%D0%A4%D0%B8%D0%B7%D0%B8%D0%BA%D0%B0" TargetMode="External"/><Relationship Id="rId21" Type="http://schemas.openxmlformats.org/officeDocument/2006/relationships/hyperlink" Target="https://ru.wikipedia.org/wiki/%D0%9D%D0%B5%D0%B9%D1%82%D1%80%D0%B8%D0%BD%D0%BE" TargetMode="External"/><Relationship Id="rId7" Type="http://schemas.openxmlformats.org/officeDocument/2006/relationships/hyperlink" Target="https://ru.wikipedia.org/wiki/%D0%98%D0%B7%D0%BB%D1%83%D1%87%D0%B5%D0%BD%D0%B8%D0%B5#cite_note-1" TargetMode="External"/><Relationship Id="rId12" Type="http://schemas.openxmlformats.org/officeDocument/2006/relationships/hyperlink" Target="https://ru.wikipedia.org/wiki/%D0%98%D0%BD%D1%84%D1%80%D0%B0%D0%BA%D1%80%D0%B0%D1%81%D0%BD%D0%BE%D0%B5_%D0%B8%D0%B7%D0%BB%D1%83%D1%87%D0%B5%D0%BD%D0%B8%D0%B5" TargetMode="External"/><Relationship Id="rId17" Type="http://schemas.openxmlformats.org/officeDocument/2006/relationships/hyperlink" Target="https://ru.wikipedia.org/wiki/%D0%98%D0%BE%D0%BD%D0%B8%D0%B7%D0%B8%D1%80%D1%83%D1%8E%D1%89%D0%B5%D0%B5_%D0%B8%D0%B7%D0%BB%D1%83%D1%87%D0%B5%D0%BD%D0%B8%D0%B5" TargetMode="External"/><Relationship Id="rId25" Type="http://schemas.openxmlformats.org/officeDocument/2006/relationships/hyperlink" Target="https://ru.wikipedia.org/wiki/%D0%A1%D0%B5%D0%B9%D1%81%D0%BC%D0%B8%D1%87%D0%B5%D1%81%D0%BA%D0%B0%D1%8F_%D0%B2%D0%BE%D0%BB%D0%BD%D0%B0" TargetMode="External"/><Relationship Id="rId2" Type="http://schemas.openxmlformats.org/officeDocument/2006/relationships/slide" Target="../slides/slide16.xml"/><Relationship Id="rId16" Type="http://schemas.openxmlformats.org/officeDocument/2006/relationships/hyperlink" Target="https://ru.wikipedia.org/wiki/%D0%93%D0%B0%D0%BC%D0%BC%D0%B0-%D0%B8%D0%B7%D0%BB%D1%83%D1%87%D0%B5%D0%BD%D0%B8%D0%B5" TargetMode="External"/><Relationship Id="rId20" Type="http://schemas.openxmlformats.org/officeDocument/2006/relationships/hyperlink" Target="https://ru.wikipedia.org/wiki/%D0%9D%D0%B5%D0%B9%D1%82%D1%80%D0%BE%D0%BD%D0%BD%D0%BE%D0%B5_%D0%B8%D0%B7%D0%BB%D1%83%D1%87%D0%B5%D0%BD%D0%B8%D0%B5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A7%D0%B0%D1%81%D1%82%D0%B8%D1%86%D0%B0" TargetMode="External"/><Relationship Id="rId11" Type="http://schemas.openxmlformats.org/officeDocument/2006/relationships/hyperlink" Target="https://ru.wikipedia.org/wiki/%D0%9C%D0%B8%D0%BA%D1%80%D0%BE%D0%B2%D0%BE%D0%BB%D0%BD%D0%BE%D0%B2%D0%BE%D0%B5_%D0%B8%D0%B7%D0%BB%D1%83%D1%87%D0%B5%D0%BD%D0%B8%D0%B5" TargetMode="External"/><Relationship Id="rId24" Type="http://schemas.openxmlformats.org/officeDocument/2006/relationships/hyperlink" Target="https://ru.wikipedia.org/wiki/%D0%97%D0%B2%D1%83%D0%BA" TargetMode="External"/><Relationship Id="rId5" Type="http://schemas.openxmlformats.org/officeDocument/2006/relationships/hyperlink" Target="https://ru.wikipedia.org/wiki/%D0%92%D0%BE%D0%BB%D0%BD%D0%B0" TargetMode="External"/><Relationship Id="rId15" Type="http://schemas.openxmlformats.org/officeDocument/2006/relationships/hyperlink" Target="https://ru.wikipedia.org/wiki/%D0%A0%D0%B5%D0%BD%D1%82%D0%B3%D0%B5%D0%BD%D0%BE%D0%B2%D1%81%D0%BA%D0%BE%D0%B5_%D0%B8%D0%B7%D0%BB%D1%83%D1%87%D0%B5%D0%BD%D0%B8%D0%B5" TargetMode="External"/><Relationship Id="rId23" Type="http://schemas.openxmlformats.org/officeDocument/2006/relationships/hyperlink" Target="https://ru.wikipedia.org/wiki/%D0%A3%D0%BB%D1%8C%D1%82%D1%80%D0%B0%D0%B7%D0%B2%D1%83%D0%BA" TargetMode="External"/><Relationship Id="rId10" Type="http://schemas.openxmlformats.org/officeDocument/2006/relationships/hyperlink" Target="https://ru.wikipedia.org/wiki/%D0%A0%D0%B0%D0%B4%D0%B8%D0%BE%D0%B2%D0%BE%D0%BB%D0%BD%D1%8B" TargetMode="External"/><Relationship Id="rId19" Type="http://schemas.openxmlformats.org/officeDocument/2006/relationships/hyperlink" Target="https://ru.wikipedia.org/wiki/%D0%91%D0%B5%D1%82%D0%B0-%D1%87%D0%B0%D1%81%D1%82%D0%B8%D1%86%D0%B0" TargetMode="External"/><Relationship Id="rId4" Type="http://schemas.openxmlformats.org/officeDocument/2006/relationships/hyperlink" Target="https://ru.wikipedia.org/wiki/%D0%AD%D0%BD%D0%B5%D1%80%D0%B3%D0%B8%D1%8F" TargetMode="External"/><Relationship Id="rId9" Type="http://schemas.openxmlformats.org/officeDocument/2006/relationships/hyperlink" Target="https://ru.wikipedia.org/wiki/%D0%AD%D0%BB%D0%B5%D0%BA%D1%82%D1%80%D0%BE%D0%BC%D0%B0%D0%B3%D0%BD%D0%B8%D1%82%D0%BD%D0%BE%D0%B5_%D0%B8%D0%B7%D0%BB%D1%83%D1%87%D0%B5%D0%BD%D0%B8%D0%B5" TargetMode="External"/><Relationship Id="rId14" Type="http://schemas.openxmlformats.org/officeDocument/2006/relationships/hyperlink" Target="https://ru.wikipedia.org/wiki/%D0%A3%D0%BB%D1%8C%D1%82%D1%80%D0%B0%D1%84%D0%B8%D0%BE%D0%BB%D0%B5%D1%82%D0%BE%D0%B2%D0%BE%D0%B5_%D0%B8%D0%B7%D0%BB%D1%83%D1%87%D0%B5%D0%BD%D0%B8%D0%B5" TargetMode="External"/><Relationship Id="rId22" Type="http://schemas.openxmlformats.org/officeDocument/2006/relationships/hyperlink" Target="https://ru.wikipedia.org/wiki/%D0%90%D0%BA%D1%83%D1%81%D1%82%D0%B8%D0%BA%D0%B0" TargetMode="Externa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D%D0%BB%D0%B5%D0%BA%D1%82%D1%80%D0%BE%D0%BD" TargetMode="External"/><Relationship Id="rId13" Type="http://schemas.openxmlformats.org/officeDocument/2006/relationships/hyperlink" Target="https://ru.wikipedia.org/wiki/%D0%9F%D0%BE%D0%B3%D0%BB%D0%BE%D1%89%D1%91%D0%BD%D0%BD%D0%B0%D1%8F_%D0%B4%D0%BE%D0%B7%D0%B0" TargetMode="External"/><Relationship Id="rId3" Type="http://schemas.openxmlformats.org/officeDocument/2006/relationships/hyperlink" Target="https://ru.wikipedia.org/wiki/%D0%9A%D0%B8%D0%BD%D0%B5%D1%82%D0%B8%D1%87%D0%B5%D1%81%D0%BA%D0%B0%D1%8F_%D1%8D%D0%BD%D0%B5%D1%80%D0%B3%D0%B8%D1%8F" TargetMode="External"/><Relationship Id="rId7" Type="http://schemas.openxmlformats.org/officeDocument/2006/relationships/hyperlink" Target="https://ru.wikipedia.org/wiki/%D0%98%D0%BE%D0%BD" TargetMode="External"/><Relationship Id="rId12" Type="http://schemas.openxmlformats.org/officeDocument/2006/relationships/hyperlink" Target="https://ru.wikipedia.org/wiki/%D0%AD%D0%BA%D1%81%D0%BF%D0%BE%D0%B7%D0%B8%D1%86%D0%B8%D0%BE%D0%BD%D0%BD%D0%B0%D1%8F_%D0%B4%D0%BE%D0%B7%D0%B0#cite_note-_94bd9118c655a5a1-3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ru.wikipedia.org/wiki/%D0%AD%D0%BB%D0%B5%D0%BA%D1%82%D1%80%D0%B8%D1%87%D0%B5%D1%81%D0%BA%D0%B8%D0%B9_%D0%B7%D0%B0%D1%80%D1%8F%D0%B4" TargetMode="External"/><Relationship Id="rId11" Type="http://schemas.openxmlformats.org/officeDocument/2006/relationships/hyperlink" Target="https://ru.wikipedia.org/wiki/%D0%AD%D0%BA%D1%81%D0%BF%D0%BE%D0%B7%D0%B8%D1%86%D0%B8%D0%BE%D0%BD%D0%BD%D0%B0%D1%8F_%D0%B4%D0%BE%D0%B7%D0%B0#cite_note-_f6f73613269a8bf5-2" TargetMode="External"/><Relationship Id="rId5" Type="http://schemas.openxmlformats.org/officeDocument/2006/relationships/hyperlink" Target="https://ru.wikipedia.org/wiki/%D0%9D%D0%B5%D0%B9%D1%82%D1%80%D0%BE%D0%BD" TargetMode="External"/><Relationship Id="rId10" Type="http://schemas.openxmlformats.org/officeDocument/2006/relationships/hyperlink" Target="https://ru.wikipedia.org/wiki/%D0%AD%D0%BA%D1%81%D0%BF%D0%BE%D0%B7%D0%B8%D1%86%D0%B8%D0%BE%D0%BD%D0%BD%D0%B0%D1%8F_%D0%B4%D0%BE%D0%B7%D0%B0#cite_note-_e72262e537ca3e19-1" TargetMode="External"/><Relationship Id="rId4" Type="http://schemas.openxmlformats.org/officeDocument/2006/relationships/hyperlink" Target="https://ru.wikipedia.org/wiki/%D0%A4%D0%BE%D1%82%D0%BE%D0%BD" TargetMode="External"/><Relationship Id="rId9" Type="http://schemas.openxmlformats.org/officeDocument/2006/relationships/hyperlink" Target="https://ru.wikipedia.org/wiki/%D0%9F%D0%BE%D0%B7%D0%B8%D1%82%D1%80%D0%BE%D0%BD" TargetMode="External"/><Relationship Id="rId14" Type="http://schemas.openxmlformats.org/officeDocument/2006/relationships/hyperlink" Target="https://ru.wikipedia.org/wiki/%D0%A2%D0%BE%D1%80%D0%BC%D0%BE%D0%B7%D0%BD%D0%BE%D0%B5_%D0%B8%D0%B7%D0%BB%D1%83%D1%87%D0%B5%D0%BD%D0%B8%D0%B5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Я проведу ознакометельнцю лекцию о лучевой терапии, как способа борьбы с раком, с особым фокусом на терапию Флэш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59516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Прямое (заряженные частицы) и косвенное (свободные радикалы)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5681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Существует множество возможных классификаций лучевой терапии и один из них омнован на расстоянии источника излучения и конечной цели (объекта) излучения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11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Классификация основываясь на длительности, реализации во времени излучения</a:t>
            </a:r>
          </a:p>
          <a:p>
            <a:endParaRPr lang="ru-RU" dirty="0"/>
          </a:p>
          <a:p>
            <a:r>
              <a:rPr lang="ru-RU" dirty="0"/>
              <a:t>Фракционное облучение – это наиболее распространенный способ лучевой терапии</a:t>
            </a:r>
            <a:r>
              <a:rPr lang="en-US" dirty="0"/>
              <a:t>.</a:t>
            </a:r>
            <a:r>
              <a:rPr lang="ru-RU" dirty="0"/>
              <a:t> Похволяет также восстановиться здоровым тканям</a:t>
            </a:r>
            <a:endParaRPr lang="en-US" dirty="0"/>
          </a:p>
          <a:p>
            <a:r>
              <a:rPr lang="ru-RU" dirty="0"/>
              <a:t>Лимитирующим фактором в эскалации разовой и суммарной очаговых доз является толерантность здоровой ткани, повреждение которой</a:t>
            </a:r>
            <a:r>
              <a:rPr lang="en-US" dirty="0"/>
              <a:t> </a:t>
            </a:r>
            <a:r>
              <a:rPr lang="ru-RU" dirty="0"/>
              <a:t>в большой степени зависит от энергии ионизирующего излучения.</a:t>
            </a:r>
            <a:endParaRPr lang="en-US" dirty="0"/>
          </a:p>
          <a:p>
            <a:endParaRPr lang="en-US" dirty="0"/>
          </a:p>
          <a:p>
            <a:r>
              <a:rPr lang="ru-RU" dirty="0"/>
              <a:t>Использовавшаяся первоначально для лечения опухолей рентгенотерапия, при которой максимум поглощенной дозы приходился</a:t>
            </a:r>
            <a:r>
              <a:rPr lang="en-US" dirty="0"/>
              <a:t> </a:t>
            </a:r>
            <a:r>
              <a:rPr lang="ru-RU" dirty="0"/>
              <a:t>на поверхность кожи, вызывала в зоне облучения</a:t>
            </a:r>
            <a:r>
              <a:rPr lang="en-US" dirty="0"/>
              <a:t> </a:t>
            </a:r>
            <a:r>
              <a:rPr lang="ru-RU" dirty="0"/>
              <a:t>местные лучевые реакции. По мере</a:t>
            </a:r>
            <a:r>
              <a:rPr lang="en-US" dirty="0"/>
              <a:t> </a:t>
            </a:r>
            <a:r>
              <a:rPr lang="ru-RU" dirty="0"/>
              <a:t>разработки</a:t>
            </a:r>
            <a:r>
              <a:rPr lang="en-US" dirty="0"/>
              <a:t> </a:t>
            </a:r>
            <a:r>
              <a:rPr lang="ru-RU" dirty="0"/>
              <a:t>и внедрения в клиническую практику электронов,</a:t>
            </a:r>
            <a:r>
              <a:rPr lang="en-US" dirty="0"/>
              <a:t> </a:t>
            </a:r>
            <a:r>
              <a:rPr lang="ru-RU" dirty="0"/>
              <a:t>тормозного рентгеновского излучения высоких</a:t>
            </a:r>
            <a:r>
              <a:rPr lang="en-US" dirty="0"/>
              <a:t> </a:t>
            </a:r>
            <a:r>
              <a:rPr lang="ru-RU" dirty="0"/>
              <a:t>энергий произошло смещение максимума поглощенной энергии в глублежащие ткани, что привело</a:t>
            </a:r>
            <a:r>
              <a:rPr lang="en-US" dirty="0"/>
              <a:t> </a:t>
            </a:r>
            <a:r>
              <a:rPr lang="ru-RU" dirty="0"/>
              <a:t>к снижению частоты местных лучевых реакций со</a:t>
            </a:r>
            <a:r>
              <a:rPr lang="en-US" dirty="0"/>
              <a:t> </a:t>
            </a:r>
            <a:r>
              <a:rPr lang="ru-RU" dirty="0"/>
              <a:t>стороны кожи и слизистых.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9438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этого введем понятие кривой Брэгга которая отображает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620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У электронов НЕТ ярко выраженного пика Брэгга.</a:t>
            </a:r>
          </a:p>
          <a:p>
            <a:r>
              <a:rPr lang="ru-RU" dirty="0"/>
              <a:t>Это связано с тем, что электроны:</a:t>
            </a:r>
          </a:p>
          <a:p>
            <a:r>
              <a:rPr lang="ru-RU" dirty="0"/>
              <a:t>имеют </a:t>
            </a:r>
            <a:r>
              <a:rPr lang="ru-RU" b="1" dirty="0"/>
              <a:t>очень малую массу</a:t>
            </a:r>
            <a:r>
              <a:rPr lang="ru-RU" dirty="0"/>
              <a:t>,</a:t>
            </a:r>
          </a:p>
          <a:p>
            <a:r>
              <a:rPr lang="ru-RU" dirty="0"/>
              <a:t>испытывают </a:t>
            </a:r>
            <a:r>
              <a:rPr lang="ru-RU" b="1" dirty="0"/>
              <a:t>сильное рассеяние</a:t>
            </a:r>
            <a:r>
              <a:rPr lang="ru-RU" dirty="0"/>
              <a:t> при прохождении через вещество,</a:t>
            </a:r>
          </a:p>
          <a:p>
            <a:r>
              <a:rPr lang="ru-RU" dirty="0"/>
              <a:t>теряют энергию постепенно и нерегулярно.</a:t>
            </a:r>
          </a:p>
          <a:p>
            <a:r>
              <a:rPr lang="ru-RU" dirty="0"/>
              <a:t>Поэтому их распределение дозы </a:t>
            </a:r>
            <a:r>
              <a:rPr lang="ru-RU" b="1" dirty="0"/>
              <a:t>не образует резкого максимума в конце пробега</a:t>
            </a:r>
            <a:r>
              <a:rPr lang="ru-RU" dirty="0"/>
              <a:t>, как у протонов.</a:t>
            </a:r>
          </a:p>
          <a:p>
            <a:endParaRPr lang="ru-RU" dirty="0"/>
          </a:p>
          <a:p>
            <a:r>
              <a:rPr lang="ru-RU" b="1" dirty="0"/>
              <a:t>Кривая дозы электронов имеет вид:</a:t>
            </a:r>
          </a:p>
          <a:p>
            <a:r>
              <a:rPr lang="ru-RU" b="1" dirty="0"/>
              <a:t>быстрый рост</a:t>
            </a:r>
            <a:r>
              <a:rPr lang="ru-RU" dirty="0"/>
              <a:t> дозы в начале,</a:t>
            </a:r>
          </a:p>
          <a:p>
            <a:r>
              <a:rPr lang="ru-RU" b="1" dirty="0"/>
              <a:t>плато</a:t>
            </a:r>
            <a:r>
              <a:rPr lang="ru-RU" dirty="0"/>
              <a:t> (зона почти равномерной дозы на небольшой глубине),</a:t>
            </a:r>
          </a:p>
          <a:p>
            <a:r>
              <a:rPr lang="ru-RU" b="1" dirty="0"/>
              <a:t>плавное уменьшение</a:t>
            </a:r>
            <a:r>
              <a:rPr lang="ru-RU" dirty="0"/>
              <a:t> дозы с глубиной,</a:t>
            </a:r>
          </a:p>
          <a:p>
            <a:r>
              <a:rPr lang="ru-RU" b="1" dirty="0"/>
              <a:t>практически нулевая доза</a:t>
            </a:r>
            <a:r>
              <a:rPr lang="ru-RU" dirty="0"/>
              <a:t> после определённой глубины (конец пробега).</a:t>
            </a:r>
          </a:p>
          <a:p>
            <a:endParaRPr lang="ru-RU" dirty="0"/>
          </a:p>
          <a:p>
            <a:r>
              <a:rPr lang="ru-RU" b="1" dirty="0"/>
              <a:t>Почему у электронов нет пика Брэгга</a:t>
            </a:r>
          </a:p>
          <a:p>
            <a:r>
              <a:rPr lang="ru-RU" b="1" dirty="0"/>
              <a:t>Слабая масса → сильное угловое рассеяние</a:t>
            </a:r>
            <a:br>
              <a:rPr lang="ru-RU" dirty="0"/>
            </a:br>
            <a:r>
              <a:rPr lang="ru-RU" dirty="0"/>
              <a:t>Электроны отклоняются и теряют энергию на большом объёме.</a:t>
            </a:r>
          </a:p>
          <a:p>
            <a:r>
              <a:rPr lang="ru-RU" b="1" dirty="0"/>
              <a:t>Высокая вероятность боковых разбросов</a:t>
            </a:r>
            <a:br>
              <a:rPr lang="ru-RU" dirty="0"/>
            </a:br>
            <a:r>
              <a:rPr lang="ru-RU" dirty="0"/>
              <a:t>Доза размазывается.</a:t>
            </a:r>
          </a:p>
          <a:p>
            <a:r>
              <a:rPr lang="ru-RU" b="1" dirty="0"/>
              <a:t>Энергопотери происходят на коротких расстояниях</a:t>
            </a:r>
            <a:br>
              <a:rPr lang="ru-RU" dirty="0"/>
            </a:br>
            <a:r>
              <a:rPr lang="ru-RU" dirty="0"/>
              <a:t>Поэтому электронный пучок «расплывается» с глубиной.</a:t>
            </a:r>
          </a:p>
          <a:p>
            <a:endParaRPr lang="ru-RU" dirty="0"/>
          </a:p>
          <a:p>
            <a:r>
              <a:rPr lang="ru-RU" dirty="0"/>
              <a:t>Для альфа-частиц и других ионов кривая имеет выраженный пик незадолго до остановки частицы.</a:t>
            </a:r>
          </a:p>
          <a:p>
            <a:endParaRPr lang="ru-RU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34612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Адро́ны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 — класс составных частиц, подверженных сильному взаимодействию. Термин предложен советским физиком Л. Б. Окунем в 1962 году, при переходе от модели Сакаты сильно взаимодействующих частиц к кварковой теории.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Субатомная частица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 — частица, намного меньшая, чем атом. Рассматриваются два типа субатомных частиц: фундаментальные частицы, которые, согласно современным теориям, не состоят из других частиц; и составные частицы.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  <a:hlinkClick r:id="rId5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Квант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 — неделимая часть какой-либо величины в физике; общее название определённых порций энергии, момента количества движения, его проекции и других величин, которыми характеризуют физические свойства микро- (квантовых) систем. В основе понятия лежит представление квантовой механи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733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С фотонами большая доля здоровых клеток подвергается излучению, которое может быть уменьшено использованием корпускулярного излучения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4788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 целом из 40 тысяч ускорителей, действующих в мире около 25 тысяч работает в промышленности (в том числе несколько сотен в сельском хозяйстве), в фундаментальной науке — чуть более 3 % от общего числа (примерно 1200 единиц), в медицине — около 35 %.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53819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Изоцентр</a:t>
            </a:r>
            <a:r>
              <a:rPr lang="ru-RU" dirty="0"/>
              <a:t> — это </a:t>
            </a:r>
            <a:r>
              <a:rPr lang="ru-RU" i="1" dirty="0"/>
              <a:t>трёхмерная точка в пространстве</a:t>
            </a:r>
            <a:r>
              <a:rPr lang="ru-RU" dirty="0"/>
              <a:t>, вокруг которой вращается оборудование радиотерапии:</a:t>
            </a:r>
          </a:p>
          <a:p>
            <a:r>
              <a:rPr lang="ru-RU" dirty="0"/>
              <a:t>гантри (вращающаяся часть линейного ускорителя), стол (кушетка), коллиматоры.</a:t>
            </a:r>
          </a:p>
          <a:p>
            <a:r>
              <a:rPr lang="ru-RU" dirty="0"/>
              <a:t>Все оси вращения пересекаются </a:t>
            </a:r>
            <a:r>
              <a:rPr lang="ru-RU" b="1" dirty="0"/>
              <a:t>в одной и той же точке</a:t>
            </a:r>
            <a:r>
              <a:rPr lang="ru-RU" dirty="0"/>
              <a:t> — это и есть изоцентр.</a:t>
            </a:r>
          </a:p>
          <a:p>
            <a:endParaRPr lang="ru-RU" dirty="0"/>
          </a:p>
          <a:p>
            <a:r>
              <a:rPr lang="ru-RU" b="1" dirty="0"/>
              <a:t>Точность лечения</a:t>
            </a:r>
          </a:p>
          <a:p>
            <a:r>
              <a:rPr lang="ru-RU" dirty="0"/>
              <a:t>Пучок лучевой терапии может подаваться на одну и ту же точку под разными углами — так достигают концентрированную дозу в опухоли и минимизируют дозу для здоровых тканей.</a:t>
            </a:r>
          </a:p>
          <a:p>
            <a:r>
              <a:rPr lang="ru-RU" b="1" dirty="0"/>
              <a:t>✓ Совмещение изображения и лечения</a:t>
            </a:r>
          </a:p>
          <a:p>
            <a:r>
              <a:rPr lang="ru-RU" dirty="0"/>
              <a:t>В IGRT, CBCT, рентген-наведении изоцентр используется как общемировая координата для совмещения снимков и реального положения пациента.</a:t>
            </a:r>
          </a:p>
          <a:p>
            <a:r>
              <a:rPr lang="ru-RU" b="1" dirty="0"/>
              <a:t>✓ Стабильность геометрии</a:t>
            </a:r>
          </a:p>
          <a:p>
            <a:r>
              <a:rPr lang="ru-RU" dirty="0"/>
              <a:t>Любые отклонения изоцентра ведут к геометрическим ошибкам — поэтому его ежедневно и регулярно проверяют (QA).</a:t>
            </a:r>
          </a:p>
          <a:p>
            <a:endParaRPr lang="ru-RU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0931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📡 4. Алгоритм работы в LINAC (коротко)</a:t>
            </a:r>
          </a:p>
          <a:p>
            <a:r>
              <a:rPr lang="ru-RU" b="1" dirty="0"/>
              <a:t>1) Электроны ускоряются в ВЧ-структуре</a:t>
            </a:r>
          </a:p>
          <a:p>
            <a:r>
              <a:rPr lang="ru-RU" b="1" dirty="0"/>
              <a:t>2) Сталкиваются с мишенью → генерируются фотоны</a:t>
            </a:r>
          </a:p>
          <a:p>
            <a:r>
              <a:rPr lang="ru-RU" b="1" dirty="0"/>
              <a:t>3) Проходят через</a:t>
            </a:r>
          </a:p>
          <a:p>
            <a:r>
              <a:rPr lang="ru-RU" dirty="0"/>
              <a:t>первичный коллиматор</a:t>
            </a:r>
          </a:p>
          <a:p>
            <a:r>
              <a:rPr lang="ru-RU" dirty="0"/>
              <a:t>(при FF) фильтр уплощения</a:t>
            </a:r>
          </a:p>
          <a:p>
            <a:r>
              <a:rPr lang="ru-RU" dirty="0"/>
              <a:t>ионизационную камеру</a:t>
            </a:r>
          </a:p>
          <a:p>
            <a:r>
              <a:rPr lang="ru-RU" dirty="0"/>
              <a:t>вторичные коллиматоры</a:t>
            </a:r>
          </a:p>
          <a:p>
            <a:r>
              <a:rPr lang="ru-RU" dirty="0"/>
              <a:t>MLC</a:t>
            </a:r>
          </a:p>
          <a:p>
            <a:r>
              <a:rPr lang="ru-RU" b="1" dirty="0"/>
              <a:t>4) Пучок попадает в пациента в нужной форме и интенсивности.</a:t>
            </a:r>
          </a:p>
          <a:p>
            <a:endParaRPr lang="ru-RU" dirty="0"/>
          </a:p>
          <a:p>
            <a:r>
              <a:rPr lang="ru-RU" dirty="0"/>
              <a:t>Фильтры меняют спектр, однородность и распределение дозы</a:t>
            </a:r>
          </a:p>
          <a:p>
            <a:r>
              <a:rPr lang="ru-RU" dirty="0"/>
              <a:t>Коллиматоры формируют геометрию поля, модулируют интенсивность</a:t>
            </a:r>
          </a:p>
          <a:p>
            <a:endParaRPr lang="ru-RU" dirty="0"/>
          </a:p>
          <a:p>
            <a:r>
              <a:rPr lang="ru-RU" dirty="0"/>
              <a:t>Фильтры и коллиматоры делают его:</a:t>
            </a:r>
          </a:p>
          <a:p>
            <a:r>
              <a:rPr lang="ru-RU" b="1" dirty="0"/>
              <a:t>однородным по интенсивности</a:t>
            </a:r>
            <a:r>
              <a:rPr lang="ru-RU" dirty="0"/>
              <a:t>,</a:t>
            </a:r>
          </a:p>
          <a:p>
            <a:r>
              <a:rPr lang="ru-RU" b="1" dirty="0"/>
              <a:t>геометрически ограниченным</a:t>
            </a:r>
            <a:r>
              <a:rPr lang="ru-RU" dirty="0"/>
              <a:t>,</a:t>
            </a:r>
          </a:p>
          <a:p>
            <a:r>
              <a:rPr lang="ru-RU" b="1" dirty="0"/>
              <a:t>адаптированным под форму опухоли</a:t>
            </a:r>
            <a:r>
              <a:rPr lang="ru-RU" dirty="0"/>
              <a:t>,</a:t>
            </a:r>
          </a:p>
          <a:p>
            <a:r>
              <a:rPr lang="ru-RU" b="1" dirty="0"/>
              <a:t>безопасным для здоровых тканей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b="1" dirty="0"/>
              <a:t>Зачем нужны фильтры и коллиматоры</a:t>
            </a:r>
          </a:p>
          <a:p>
            <a:r>
              <a:rPr lang="ru-RU" dirty="0"/>
              <a:t>После генерации в ускорителе рентгеновский или электронный пучок </a:t>
            </a:r>
            <a:r>
              <a:rPr lang="ru-RU" b="1" dirty="0"/>
              <a:t>неравномерный, широкий и плохо контролируемый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Фильтры и коллиматоры делают его:</a:t>
            </a:r>
          </a:p>
          <a:p>
            <a:r>
              <a:rPr lang="ru-RU" b="1" dirty="0"/>
              <a:t>однородным по интенсивности</a:t>
            </a:r>
            <a:r>
              <a:rPr lang="ru-RU" dirty="0"/>
              <a:t>,</a:t>
            </a:r>
          </a:p>
          <a:p>
            <a:r>
              <a:rPr lang="ru-RU" b="1" dirty="0"/>
              <a:t>геометрически ограниченным</a:t>
            </a:r>
            <a:r>
              <a:rPr lang="ru-RU" dirty="0"/>
              <a:t>,</a:t>
            </a:r>
          </a:p>
          <a:p>
            <a:r>
              <a:rPr lang="ru-RU" b="1" dirty="0"/>
              <a:t>адаптированным под форму опухоли</a:t>
            </a:r>
            <a:r>
              <a:rPr lang="ru-RU" dirty="0"/>
              <a:t>,</a:t>
            </a:r>
          </a:p>
          <a:p>
            <a:r>
              <a:rPr lang="ru-RU" b="1" dirty="0"/>
              <a:t>безопасным для здоровых тканей</a:t>
            </a:r>
            <a:r>
              <a:rPr lang="ru-RU" dirty="0"/>
              <a:t>.</a:t>
            </a:r>
          </a:p>
          <a:p>
            <a:br>
              <a:rPr lang="ru-RU" dirty="0"/>
            </a:br>
            <a:endParaRPr lang="ru-RU" dirty="0"/>
          </a:p>
          <a:p>
            <a:r>
              <a:rPr lang="ru-RU" b="1" dirty="0"/>
              <a:t>🧱 2. Фильтры (Beam Modifiers)</a:t>
            </a:r>
          </a:p>
          <a:p>
            <a:r>
              <a:rPr lang="ru-RU" b="1" dirty="0"/>
              <a:t>2.1 Фильтр уплощения (Flattening Filter) — для фотонов</a:t>
            </a:r>
          </a:p>
          <a:p>
            <a:r>
              <a:rPr lang="ru-RU" dirty="0"/>
              <a:t>Используется при обычных (FF) режимах.</a:t>
            </a:r>
          </a:p>
          <a:p>
            <a:r>
              <a:rPr lang="ru-RU" b="1" dirty="0"/>
              <a:t>🔧 Как работает</a:t>
            </a:r>
          </a:p>
          <a:p>
            <a:r>
              <a:rPr lang="ru-RU" dirty="0"/>
              <a:t>Похож на “металлическую горку” из вольфрама/стали:</a:t>
            </a:r>
          </a:p>
          <a:p>
            <a:r>
              <a:rPr lang="ru-RU" dirty="0"/>
              <a:t>центр толще → сильно поглощает пучок,</a:t>
            </a:r>
          </a:p>
          <a:p>
            <a:r>
              <a:rPr lang="ru-RU" dirty="0"/>
              <a:t>края тоньше → пропускают больше.</a:t>
            </a:r>
          </a:p>
          <a:p>
            <a:r>
              <a:rPr lang="ru-RU" dirty="0"/>
              <a:t>Потому что исходный фотонный пучок </a:t>
            </a:r>
            <a:r>
              <a:rPr lang="ru-RU" b="1" dirty="0"/>
              <a:t>более интенсивен в центре</a:t>
            </a:r>
            <a:r>
              <a:rPr lang="ru-RU" dirty="0"/>
              <a:t>.</a:t>
            </a:r>
            <a:br>
              <a:rPr lang="ru-RU" dirty="0"/>
            </a:br>
            <a:r>
              <a:rPr lang="ru-RU" dirty="0"/>
              <a:t>Фильтр делает его </a:t>
            </a:r>
            <a:r>
              <a:rPr lang="ru-RU" b="1" dirty="0"/>
              <a:t>плоским</a:t>
            </a:r>
            <a:r>
              <a:rPr lang="ru-RU" dirty="0"/>
              <a:t> (равномерным) на поле 10×10 см.</a:t>
            </a:r>
          </a:p>
          <a:p>
            <a:r>
              <a:rPr lang="ru-RU" b="1" dirty="0"/>
              <a:t>🧬 В FLASH/FFF режимах</a:t>
            </a:r>
          </a:p>
          <a:p>
            <a:r>
              <a:rPr lang="ru-RU" dirty="0"/>
              <a:t>Фильтр </a:t>
            </a:r>
            <a:r>
              <a:rPr lang="ru-RU" b="1" dirty="0"/>
              <a:t>убран</a:t>
            </a:r>
            <a:r>
              <a:rPr lang="ru-RU" dirty="0"/>
              <a:t>, интенсивность высокая, а профиль Gaussian-образный.</a:t>
            </a:r>
          </a:p>
          <a:p>
            <a:br>
              <a:rPr lang="ru-RU" dirty="0"/>
            </a:br>
            <a:endParaRPr lang="ru-RU" dirty="0"/>
          </a:p>
          <a:p>
            <a:r>
              <a:rPr lang="ru-RU" b="1" dirty="0"/>
              <a:t>2.2 Компенсаторы и болюсы</a:t>
            </a:r>
          </a:p>
          <a:p>
            <a:r>
              <a:rPr lang="ru-RU" dirty="0"/>
              <a:t>Используются для модуляции глубины и адаптации дозы:</a:t>
            </a:r>
          </a:p>
          <a:p>
            <a:r>
              <a:rPr lang="ru-RU" dirty="0"/>
              <a:t>компенсация неровностей поверхности,</a:t>
            </a:r>
          </a:p>
          <a:p>
            <a:r>
              <a:rPr lang="ru-RU" dirty="0"/>
              <a:t>приподнятие максимума дозы к поверхности,</a:t>
            </a:r>
          </a:p>
          <a:p>
            <a:r>
              <a:rPr lang="ru-RU" dirty="0"/>
              <a:t>выравнивание толщины тканей.</a:t>
            </a:r>
          </a:p>
          <a:p>
            <a:br>
              <a:rPr lang="ru-RU" dirty="0"/>
            </a:br>
            <a:endParaRPr lang="ru-RU" dirty="0"/>
          </a:p>
          <a:p>
            <a:r>
              <a:rPr lang="ru-RU" b="1" dirty="0"/>
              <a:t>🧱 3. Коллиматоры</a:t>
            </a:r>
          </a:p>
          <a:p>
            <a:r>
              <a:rPr lang="ru-RU" dirty="0"/>
              <a:t>Коллиматоры формируют </a:t>
            </a:r>
            <a:r>
              <a:rPr lang="ru-RU" b="1" dirty="0"/>
              <a:t>геометрию пучка</a:t>
            </a:r>
            <a:r>
              <a:rPr lang="ru-RU" dirty="0"/>
              <a:t>.</a:t>
            </a:r>
          </a:p>
          <a:p>
            <a:r>
              <a:rPr lang="ru-RU" b="1" dirty="0"/>
              <a:t>3.1 Primary collimator (первичный)</a:t>
            </a:r>
          </a:p>
          <a:p>
            <a:r>
              <a:rPr lang="ru-RU" dirty="0"/>
              <a:t>Плотный конус из вольфрама.</a:t>
            </a:r>
            <a:br>
              <a:rPr lang="ru-RU" dirty="0"/>
            </a:br>
            <a:r>
              <a:rPr lang="ru-RU" dirty="0"/>
              <a:t>Ограничивает первичную расходимость пучка и уменьшает физическое поле.</a:t>
            </a:r>
          </a:p>
          <a:p>
            <a:br>
              <a:rPr lang="ru-RU" dirty="0"/>
            </a:br>
            <a:endParaRPr lang="ru-RU" dirty="0"/>
          </a:p>
          <a:p>
            <a:r>
              <a:rPr lang="ru-RU" b="1" dirty="0"/>
              <a:t>3.2 Secondary collimators (X/Y-челюсти)</a:t>
            </a:r>
          </a:p>
          <a:p>
            <a:r>
              <a:rPr lang="ru-RU" dirty="0"/>
              <a:t>Две пары вольфрамовых “шторок”, формирующих прямоугольные поля (например, 40×40 см).</a:t>
            </a:r>
          </a:p>
          <a:p>
            <a:r>
              <a:rPr lang="ru-RU" b="1" dirty="0"/>
              <a:t>Что делают:</a:t>
            </a:r>
          </a:p>
          <a:p>
            <a:r>
              <a:rPr lang="ru-RU" dirty="0"/>
              <a:t>определяют размер поля для обычной RT,</a:t>
            </a:r>
          </a:p>
          <a:p>
            <a:r>
              <a:rPr lang="ru-RU" dirty="0"/>
              <a:t>закрывают критические органы (частично).</a:t>
            </a:r>
          </a:p>
          <a:p>
            <a:br>
              <a:rPr lang="ru-RU" dirty="0"/>
            </a:br>
            <a:endParaRPr lang="ru-RU" dirty="0"/>
          </a:p>
          <a:p>
            <a:r>
              <a:rPr lang="ru-RU" b="1" dirty="0"/>
              <a:t>3.3 MLC — многостворчатые коллиматоры (Multileaf Collimator)</a:t>
            </a:r>
          </a:p>
          <a:p>
            <a:r>
              <a:rPr lang="ru-RU" dirty="0"/>
              <a:t>Главный инструмент IMRT и VMAT.</a:t>
            </a:r>
          </a:p>
          <a:p>
            <a:r>
              <a:rPr lang="ru-RU" b="1" dirty="0"/>
              <a:t>Как устроен</a:t>
            </a:r>
          </a:p>
          <a:p>
            <a:r>
              <a:rPr lang="ru-RU" dirty="0"/>
              <a:t>60–160 створок из вольфрама,</a:t>
            </a:r>
          </a:p>
          <a:p>
            <a:r>
              <a:rPr lang="ru-RU" dirty="0"/>
              <a:t>толщиной 5–10 мм в изоцентре,</a:t>
            </a:r>
          </a:p>
          <a:p>
            <a:r>
              <a:rPr lang="ru-RU" dirty="0"/>
              <a:t>могут двигаться независимо.</a:t>
            </a:r>
          </a:p>
          <a:p>
            <a:r>
              <a:rPr lang="ru-RU" b="1" dirty="0"/>
              <a:t>Что делают</a:t>
            </a:r>
          </a:p>
          <a:p>
            <a:r>
              <a:rPr lang="ru-RU" dirty="0"/>
              <a:t>формируют </a:t>
            </a:r>
            <a:r>
              <a:rPr lang="ru-RU" b="1" dirty="0"/>
              <a:t>любую сложную 2D-форму пучка</a:t>
            </a:r>
            <a:r>
              <a:rPr lang="ru-RU" dirty="0"/>
              <a:t>,</a:t>
            </a:r>
          </a:p>
          <a:p>
            <a:r>
              <a:rPr lang="ru-RU" dirty="0"/>
              <a:t>управляют интенсивностью (IMRT),</a:t>
            </a:r>
          </a:p>
          <a:p>
            <a:r>
              <a:rPr lang="ru-RU" dirty="0"/>
              <a:t>дают динамическую модуляцию дозы при вращении гантри (VMAT).</a:t>
            </a:r>
          </a:p>
          <a:p>
            <a:r>
              <a:rPr lang="ru-RU" b="1" dirty="0"/>
              <a:t>Особенности</a:t>
            </a:r>
          </a:p>
          <a:p>
            <a:r>
              <a:rPr lang="ru-RU" dirty="0"/>
              <a:t>есть межлистовые утечки (~1–2%),</a:t>
            </a:r>
          </a:p>
          <a:p>
            <a:r>
              <a:rPr lang="ru-RU" dirty="0"/>
              <a:t>скорость листов критична для VMAT.</a:t>
            </a:r>
          </a:p>
          <a:p>
            <a:br>
              <a:rPr lang="ru-RU" dirty="0"/>
            </a:br>
            <a:endParaRPr lang="ru-RU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201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GB" dirty="0" err="1"/>
              <a:t>Рентгеновское</a:t>
            </a:r>
            <a:r>
              <a:rPr lang="en-GB" dirty="0"/>
              <a:t> </a:t>
            </a:r>
            <a:r>
              <a:rPr lang="en-GB" dirty="0" err="1"/>
              <a:t>излучение</a:t>
            </a:r>
            <a:r>
              <a:rPr lang="en-GB" dirty="0"/>
              <a:t> </a:t>
            </a:r>
            <a:r>
              <a:rPr lang="en-GB" dirty="0" err="1"/>
              <a:t>открытое</a:t>
            </a:r>
            <a:r>
              <a:rPr lang="en-GB" dirty="0"/>
              <a:t> 1895 </a:t>
            </a:r>
            <a:r>
              <a:rPr lang="en-GB" dirty="0" err="1"/>
              <a:t>году</a:t>
            </a:r>
            <a:r>
              <a:rPr lang="en-GB" dirty="0"/>
              <a:t> </a:t>
            </a:r>
            <a:r>
              <a:rPr lang="en-GB" dirty="0" err="1"/>
              <a:t>Вильемом</a:t>
            </a:r>
            <a:r>
              <a:rPr lang="en-GB" dirty="0"/>
              <a:t> </a:t>
            </a:r>
            <a:r>
              <a:rPr lang="en-GB" dirty="0" err="1"/>
              <a:t>Рентгеном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GB" dirty="0"/>
              <a:t>1886 </a:t>
            </a:r>
            <a:r>
              <a:rPr lang="en-GB" dirty="0" err="1"/>
              <a:t>уже</a:t>
            </a:r>
            <a:r>
              <a:rPr lang="en-GB" dirty="0"/>
              <a:t> </a:t>
            </a:r>
            <a:r>
              <a:rPr lang="en-GB" dirty="0" err="1"/>
              <a:t>применялось</a:t>
            </a:r>
            <a:r>
              <a:rPr lang="en-GB" dirty="0"/>
              <a:t> </a:t>
            </a:r>
            <a:r>
              <a:rPr lang="en-GB" dirty="0" err="1"/>
              <a:t>для</a:t>
            </a:r>
            <a:r>
              <a:rPr lang="en-GB" dirty="0"/>
              <a:t> </a:t>
            </a:r>
            <a:r>
              <a:rPr lang="en-GB" dirty="0" err="1"/>
              <a:t>использования</a:t>
            </a:r>
            <a:r>
              <a:rPr lang="en-GB" dirty="0"/>
              <a:t> </a:t>
            </a:r>
            <a:r>
              <a:rPr lang="en-GB" dirty="0" err="1"/>
              <a:t>для</a:t>
            </a:r>
            <a:r>
              <a:rPr lang="en-GB" dirty="0"/>
              <a:t> </a:t>
            </a:r>
            <a:r>
              <a:rPr lang="en-GB" dirty="0" err="1"/>
              <a:t>лечения</a:t>
            </a:r>
            <a:r>
              <a:rPr lang="en-GB" dirty="0"/>
              <a:t> </a:t>
            </a:r>
            <a:r>
              <a:rPr lang="en-GB" dirty="0" err="1"/>
              <a:t>раковых</a:t>
            </a:r>
            <a:r>
              <a:rPr lang="en-GB" dirty="0"/>
              <a:t> </a:t>
            </a:r>
            <a:r>
              <a:rPr lang="en-GB" dirty="0" err="1"/>
              <a:t>больных</a:t>
            </a:r>
            <a:r>
              <a:rPr lang="en-GB" dirty="0"/>
              <a:t> </a:t>
            </a:r>
            <a:r>
              <a:rPr lang="en-GB" dirty="0" err="1"/>
              <a:t>Эми</a:t>
            </a:r>
            <a:r>
              <a:rPr lang="en-GB" dirty="0"/>
              <a:t> </a:t>
            </a:r>
            <a:r>
              <a:rPr lang="en-GB" dirty="0" err="1"/>
              <a:t>Кольбертом</a:t>
            </a:r>
            <a:r>
              <a:rPr lang="en-GB" dirty="0"/>
              <a:t> и </a:t>
            </a:r>
            <a:r>
              <a:rPr lang="en-GB" dirty="0" err="1"/>
              <a:t>Виктором</a:t>
            </a:r>
            <a:r>
              <a:rPr lang="en-GB" dirty="0"/>
              <a:t> </a:t>
            </a:r>
            <a:r>
              <a:rPr lang="en-GB" dirty="0" err="1"/>
              <a:t>де</a:t>
            </a:r>
            <a:r>
              <a:rPr lang="en-GB" dirty="0"/>
              <a:t> </a:t>
            </a:r>
            <a:r>
              <a:rPr lang="en-GB" dirty="0" err="1"/>
              <a:t>Пина</a:t>
            </a:r>
            <a:r>
              <a:rPr lang="en-GB" dirty="0"/>
              <a:t> и </a:t>
            </a:r>
            <a:r>
              <a:rPr lang="en-GB" dirty="0" err="1"/>
              <a:t>Леонардом</a:t>
            </a:r>
            <a:r>
              <a:rPr lang="en-GB" dirty="0"/>
              <a:t> </a:t>
            </a:r>
            <a:r>
              <a:rPr lang="en-GB" dirty="0" err="1"/>
              <a:t>Вонтом</a:t>
            </a:r>
            <a:r>
              <a:rPr lang="en-GB" dirty="0"/>
              <a:t> (</a:t>
            </a:r>
            <a:r>
              <a:rPr lang="en-GB" dirty="0" err="1"/>
              <a:t>независимо</a:t>
            </a:r>
            <a:r>
              <a:rPr lang="en-GB" dirty="0"/>
              <a:t>)</a:t>
            </a:r>
          </a:p>
          <a:p>
            <a:pPr>
              <a:lnSpc>
                <a:spcPct val="120000"/>
              </a:lnSpc>
            </a:pPr>
            <a:r>
              <a:rPr lang="en-GB" dirty="0" err="1"/>
              <a:t>Первый</a:t>
            </a:r>
            <a:r>
              <a:rPr lang="en-GB" dirty="0"/>
              <a:t> </a:t>
            </a:r>
            <a:r>
              <a:rPr lang="en-GB" dirty="0" err="1"/>
              <a:t>линейный</a:t>
            </a:r>
            <a:r>
              <a:rPr lang="en-GB" dirty="0"/>
              <a:t> </a:t>
            </a:r>
            <a:r>
              <a:rPr lang="en-GB" dirty="0" err="1"/>
              <a:t>ускоритель</a:t>
            </a:r>
            <a:r>
              <a:rPr lang="en-GB" dirty="0"/>
              <a:t> - 1928 </a:t>
            </a:r>
          </a:p>
          <a:p>
            <a:pPr>
              <a:lnSpc>
                <a:spcPct val="120000"/>
              </a:lnSpc>
            </a:pPr>
            <a:r>
              <a:rPr lang="en-GB" dirty="0"/>
              <a:t>В 1953 </a:t>
            </a:r>
            <a:r>
              <a:rPr lang="en-GB" dirty="0" err="1"/>
              <a:t>использование</a:t>
            </a:r>
            <a:r>
              <a:rPr lang="en-GB" dirty="0"/>
              <a:t> </a:t>
            </a:r>
            <a:r>
              <a:rPr lang="en-GB" dirty="0" err="1"/>
              <a:t>первого</a:t>
            </a:r>
            <a:r>
              <a:rPr lang="en-GB" dirty="0"/>
              <a:t> </a:t>
            </a:r>
            <a:r>
              <a:rPr lang="en-GB" dirty="0" err="1"/>
              <a:t>линейного</a:t>
            </a:r>
            <a:r>
              <a:rPr lang="en-GB" dirty="0"/>
              <a:t> </a:t>
            </a:r>
            <a:r>
              <a:rPr lang="en-GB" dirty="0" err="1"/>
              <a:t>ускорителя</a:t>
            </a:r>
            <a:r>
              <a:rPr lang="en-GB" dirty="0"/>
              <a:t> </a:t>
            </a:r>
            <a:r>
              <a:rPr lang="en-GB" dirty="0" err="1"/>
              <a:t>электронов</a:t>
            </a:r>
            <a:r>
              <a:rPr lang="en-GB" dirty="0"/>
              <a:t> </a:t>
            </a:r>
            <a:r>
              <a:rPr lang="en-GB" dirty="0" err="1"/>
              <a:t>для</a:t>
            </a:r>
            <a:r>
              <a:rPr lang="en-GB" dirty="0"/>
              <a:t> </a:t>
            </a:r>
            <a:r>
              <a:rPr lang="en-GB" dirty="0" err="1"/>
              <a:t>лечения</a:t>
            </a:r>
            <a:endParaRPr lang="en-GB" dirty="0"/>
          </a:p>
          <a:p>
            <a:pPr>
              <a:lnSpc>
                <a:spcPct val="120000"/>
              </a:lnSpc>
            </a:pPr>
            <a:r>
              <a:rPr lang="en-GB" dirty="0" err="1"/>
              <a:t>Циклотрон</a:t>
            </a:r>
            <a:r>
              <a:rPr lang="en-GB" dirty="0"/>
              <a:t> - 1932 </a:t>
            </a:r>
            <a:r>
              <a:rPr lang="en-GB" dirty="0" err="1"/>
              <a:t>Лоуренс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5084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Электронный пучок:</a:t>
            </a:r>
          </a:p>
          <a:p>
            <a:r>
              <a:rPr lang="ru-RU" dirty="0"/>
              <a:t>быстро теряет энергию в первых сантиметрах,</a:t>
            </a:r>
          </a:p>
          <a:p>
            <a:r>
              <a:rPr lang="ru-RU" dirty="0"/>
              <a:t>имеет </a:t>
            </a:r>
            <a:r>
              <a:rPr lang="ru-RU" b="1" dirty="0"/>
              <a:t>чёткую конечную глубину проникновения</a:t>
            </a:r>
            <a:r>
              <a:rPr lang="ru-RU" dirty="0"/>
              <a:t> (R90 обычно 1–5 см),</a:t>
            </a:r>
          </a:p>
          <a:p>
            <a:r>
              <a:rPr lang="ru-RU" dirty="0"/>
              <a:t>за пределами этой глубины доза резко падает.</a:t>
            </a:r>
          </a:p>
          <a:p>
            <a:r>
              <a:rPr lang="ru-RU" b="1" dirty="0"/>
              <a:t>Поэтому электроны подходят только для:</a:t>
            </a:r>
          </a:p>
          <a:p>
            <a:r>
              <a:rPr lang="ru-RU" dirty="0"/>
              <a:t>поверхностных опухолей кожи (меланома in situ, базалиома, плоскоклеточный рак),</a:t>
            </a:r>
          </a:p>
          <a:p>
            <a:r>
              <a:rPr lang="ru-RU" dirty="0"/>
              <a:t>поражений лимфоузлов близко к поверхности,</a:t>
            </a:r>
          </a:p>
          <a:p>
            <a:r>
              <a:rPr lang="ru-RU" dirty="0"/>
              <a:t>рубцов после мастэктомии,</a:t>
            </a:r>
          </a:p>
          <a:p>
            <a:r>
              <a:rPr lang="ru-RU" dirty="0"/>
              <a:t>облучения рубцов на коже.</a:t>
            </a:r>
          </a:p>
          <a:p>
            <a:r>
              <a:rPr lang="ru-RU" b="1" dirty="0"/>
              <a:t>Но не подходят для глубоких опухолей.</a:t>
            </a:r>
            <a:endParaRPr lang="ru-RU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250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/>
              <a:t>Отношение организма к ионизирующему излучению характеризуется радиочувствительностью и радиоустойчивостью (радиорезистентностью). Эти два термина взаимосвязаны и с разных сторон отражают одно и то же явление – если организм обладает высокой радиочувствительностью, то он характеризуется низкой радиоустойчивостью, и наоборот.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Радиочувствительность</a:t>
            </a:r>
            <a:r>
              <a:rPr lang="ru-RU" dirty="0"/>
              <a:t>— способность организма реагировать на малые дозы радиации, которая проявляется через нелетальные радиобиологические эффекты в организме. Радиоустойчивость — способность организма переносить высокие уровни облучения (летальные и полулетальные дозы). Чем меньше дозы, вызывающие нелетальные радиобиологические эффекты, тем выше радиочувствительность организма. Чем больше доза, вызывающая гибель организма, тем выше его радиоустойчивость.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0032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rt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FLASH доставляет ту же дозу в тысячи раз быстрее, чем традиционная лучевая терапия.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Электроны имеют плохую форму и рассеивание в глубине</a:t>
            </a:r>
          </a:p>
          <a:p>
            <a:r>
              <a:rPr lang="ru-RU" dirty="0"/>
              <a:t>Электроны:</a:t>
            </a:r>
          </a:p>
          <a:p>
            <a:r>
              <a:rPr lang="ru-RU" dirty="0"/>
              <a:t>сильно рассеиваются в тканях,</a:t>
            </a:r>
          </a:p>
          <a:p>
            <a:r>
              <a:rPr lang="ru-RU" dirty="0"/>
              <a:t>создают </a:t>
            </a:r>
            <a:r>
              <a:rPr lang="ru-RU" b="1" dirty="0"/>
              <a:t>нечёткие контуры</a:t>
            </a:r>
            <a:r>
              <a:rPr lang="ru-RU" dirty="0"/>
              <a:t> и “хвост” дозы,</a:t>
            </a:r>
          </a:p>
          <a:p>
            <a:r>
              <a:rPr lang="ru-RU" dirty="0"/>
              <a:t>сильно чувствительны к неровностям поверхности.</a:t>
            </a:r>
          </a:p>
          <a:p>
            <a:r>
              <a:rPr lang="ru-RU" dirty="0"/>
              <a:t>Из-за этого ими </a:t>
            </a:r>
            <a:r>
              <a:rPr lang="ru-RU" b="1" dirty="0"/>
              <a:t>невозможно точно лечить</a:t>
            </a:r>
            <a:r>
              <a:rPr lang="ru-RU" dirty="0"/>
              <a:t> сложные по форме или глубокие опухоли.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5334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Флэш-терапия является потенциально эффективным инструментом лучевой терапии. Помимо прочего, такие органы, как легкие, постоянно двигаются, и пациентам трудно лежать неподвижно даже в течение нескольких минут. Флэш–терапия может осуществить сеанс облучения за секунды. Таким образом можно уменьшить как длительность одного сеанса, так и общее их число. Поэтому развитие флэш–терапии может стать новой ветвью радиационной онкологии, применяющей эти технологии для лечения человека. 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82084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60296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15320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Другой общеиспользоваемый термин в лучевой терапии это кривая процентной глубиной дозы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5966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rgbClr val="005789"/>
                </a:solidFill>
                <a:latin typeface="Elsevier Sans"/>
              </a:rPr>
              <a:t>На рисунке 6 показано, как электронная PDD изменяется с энергией пучка. Правило «2, 3, 4, 5» может быть полезно для оценки глубины значимых параметров на центральной оси. Глубины (в мм) доз 100, 90 и 50% и практический диапазон Rp можно приблизительно оценить, умножив энергию пучка (в МэВ) на 2, 3, 4 и 5 соответственно.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3723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Изменения более заметны для более высоких энергий пучка, поскольку размеры поля значительно меньше по сравнению с практическим радиусом действия пучка.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145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Это всегда найти баланс между наибольшего вреда/эффектичности в разрушении больных клеток и наименьшего вреда, причененного здоровым клеткам. В этот момент медики вводят понятие терапевтического интервала.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8677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Энергия фотона передаётся веществу посредством двухступенчатого процесса. Вначале энергия передаётся вторичным заряженным частицам через различные взаимодействия фотона (например,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Фотоэлектрический эффект"/>
              </a:rPr>
              <a:t>фотоэлектрический эффект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Комптоновское рассеяние"/>
              </a:rPr>
              <a:t>комптоновское рассеяние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Рождение пар"/>
              </a:rPr>
              <a:t>рождение пар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Фотоядерная реакция"/>
              </a:rPr>
              <a:t>фотоядерное возбуждение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Затем эти вторичные заряженные частицы передают энергию среде через возбуждение атомных оболочек и ионизацию.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77137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ru-RU" dirty="0"/>
              <a:t>Отношение организма к ионизирующему излучению характеризуется радиочувствительностью и радиоустойчивостью (радиорезистентностью). Эти два термина взаимосвязаны и с разных сторон отражают одно и то же явление – если организм обладает высокой радиочувствительностью, то он характеризуется низкой радиоустойчивостью, и наоборот.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Радиочувствительность</a:t>
            </a:r>
            <a:r>
              <a:rPr lang="ru-RU" dirty="0"/>
              <a:t>— способность организма реагировать на малые дозы радиации, которая проявляется через нелетальные радиобиологические эффекты в организме. Радиоустойчивость — способность организма переносить высокие уровни облучения (летальные и полулетальные дозы). Чем меньше дозы, вызывающие нелетальные радиобиологические эффекты, тем выше радиочувствительность организма. Чем больше доза, вызывающая гибель организма, тем выше его радиоустойчивость.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8708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Пик Брэгга при доставке дозы облучения с помощью различных носителей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dirty="0"/>
              <a:t>Отличие использования пучков электронов от пучков протонов заключается прежде всего в форме глубинного распределения дозы.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9022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32874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кривую выживаемости тканей (нормальных и опухолевых)</a:t>
            </a:r>
          </a:p>
          <a:p>
            <a:r>
              <a:rPr lang="ru-RU" dirty="0"/>
              <a:t>и область между ними — </a:t>
            </a:r>
            <a:r>
              <a:rPr lang="ru-RU" b="1" dirty="0"/>
              <a:t>терапевтический интервал</a:t>
            </a:r>
            <a:r>
              <a:rPr lang="ru-RU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484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 </a:t>
            </a:r>
            <a:r>
              <a:rPr lang="ru-RU" dirty="0">
                <a:hlinkClick r:id="rId3" tooltip="Физика"/>
              </a:rPr>
              <a:t>физике</a:t>
            </a:r>
            <a:r>
              <a:rPr lang="ru-RU" dirty="0"/>
              <a:t> </a:t>
            </a:r>
            <a:r>
              <a:rPr lang="ru-RU" b="1" dirty="0"/>
              <a:t>излучение</a:t>
            </a:r>
            <a:r>
              <a:rPr lang="ru-RU" dirty="0"/>
              <a:t> — передача </a:t>
            </a:r>
            <a:r>
              <a:rPr lang="ru-RU" dirty="0">
                <a:hlinkClick r:id="rId4" tooltip="Энергия"/>
              </a:rPr>
              <a:t>энергии</a:t>
            </a:r>
            <a:r>
              <a:rPr lang="ru-RU" dirty="0"/>
              <a:t> в форме </a:t>
            </a:r>
            <a:r>
              <a:rPr lang="ru-RU" dirty="0">
                <a:hlinkClick r:id="rId5" tooltip="Волна"/>
              </a:rPr>
              <a:t>волн</a:t>
            </a:r>
            <a:r>
              <a:rPr lang="ru-RU" dirty="0"/>
              <a:t> или </a:t>
            </a:r>
            <a:r>
              <a:rPr lang="ru-RU" dirty="0">
                <a:hlinkClick r:id="rId6" tooltip="Частица"/>
              </a:rPr>
              <a:t>частиц</a:t>
            </a:r>
            <a:r>
              <a:rPr lang="ru-RU" dirty="0"/>
              <a:t> через пространство или через материальную среду</a:t>
            </a:r>
            <a:r>
              <a:rPr lang="ru-RU" baseline="30000" dirty="0">
                <a:hlinkClick r:id="rId7"/>
              </a:rPr>
              <a:t>[1]</a:t>
            </a:r>
            <a:r>
              <a:rPr lang="ru-RU" baseline="30000" dirty="0">
                <a:hlinkClick r:id="rId8"/>
              </a:rPr>
              <a:t>[2]</a:t>
            </a:r>
            <a:r>
              <a:rPr lang="ru-RU" dirty="0"/>
              <a:t>. Это понятие включает в себя:</a:t>
            </a:r>
          </a:p>
          <a:p>
            <a:r>
              <a:rPr lang="ru-RU" dirty="0">
                <a:hlinkClick r:id="rId9" tooltip="Электромагнитное излучение"/>
              </a:rPr>
              <a:t>электромагнитное излучение</a:t>
            </a:r>
            <a:r>
              <a:rPr lang="ru-RU" dirty="0"/>
              <a:t> — </a:t>
            </a:r>
            <a:r>
              <a:rPr lang="ru-RU" dirty="0">
                <a:hlinkClick r:id="rId10" tooltip="Радиоволны"/>
              </a:rPr>
              <a:t>радиоволны</a:t>
            </a:r>
            <a:r>
              <a:rPr lang="ru-RU" dirty="0"/>
              <a:t>, </a:t>
            </a:r>
            <a:r>
              <a:rPr lang="ru-RU" dirty="0">
                <a:hlinkClick r:id="rId11" tooltip="Микроволновое излучение"/>
              </a:rPr>
              <a:t>микроволны</a:t>
            </a:r>
            <a:r>
              <a:rPr lang="ru-RU" dirty="0"/>
              <a:t>, </a:t>
            </a:r>
            <a:r>
              <a:rPr lang="ru-RU" dirty="0">
                <a:hlinkClick r:id="rId12" tooltip="Инфракрасное излучение"/>
              </a:rPr>
              <a:t>инфракрасное излучение</a:t>
            </a:r>
            <a:r>
              <a:rPr lang="ru-RU" dirty="0"/>
              <a:t>, </a:t>
            </a:r>
            <a:r>
              <a:rPr lang="ru-RU" dirty="0">
                <a:hlinkClick r:id="rId13" tooltip="Свет"/>
              </a:rPr>
              <a:t>видимый свет</a:t>
            </a:r>
            <a:r>
              <a:rPr lang="ru-RU" dirty="0"/>
              <a:t>, </a:t>
            </a:r>
            <a:r>
              <a:rPr lang="ru-RU" dirty="0">
                <a:hlinkClick r:id="rId14" tooltip="Ультрафиолетовое излучение"/>
              </a:rPr>
              <a:t>ультрафиолетовое излучение</a:t>
            </a:r>
            <a:r>
              <a:rPr lang="ru-RU" dirty="0"/>
              <a:t>, </a:t>
            </a:r>
            <a:r>
              <a:rPr lang="ru-RU" dirty="0">
                <a:hlinkClick r:id="rId15" tooltip="Рентгеновское излучение"/>
              </a:rPr>
              <a:t>рентгеновское излучение</a:t>
            </a:r>
            <a:r>
              <a:rPr lang="ru-RU" dirty="0"/>
              <a:t> и </a:t>
            </a:r>
            <a:r>
              <a:rPr lang="ru-RU" dirty="0">
                <a:hlinkClick r:id="rId16" tooltip="Гамма-излучение"/>
              </a:rPr>
              <a:t>гамма-излучение (γ)</a:t>
            </a:r>
            <a:r>
              <a:rPr lang="ru-RU" dirty="0"/>
              <a:t>;</a:t>
            </a:r>
          </a:p>
          <a:p>
            <a:r>
              <a:rPr lang="ru-RU" dirty="0">
                <a:hlinkClick r:id="rId17" tooltip="Ионизирующее излучение"/>
              </a:rPr>
              <a:t>излучение частиц</a:t>
            </a:r>
            <a:r>
              <a:rPr lang="ru-RU" dirty="0"/>
              <a:t> — </a:t>
            </a:r>
            <a:r>
              <a:rPr lang="ru-RU" dirty="0">
                <a:hlinkClick r:id="rId18" tooltip="Альфа-распад"/>
              </a:rPr>
              <a:t>альфа-излучение (α)</a:t>
            </a:r>
            <a:r>
              <a:rPr lang="ru-RU" dirty="0"/>
              <a:t>, </a:t>
            </a:r>
            <a:r>
              <a:rPr lang="ru-RU" dirty="0">
                <a:hlinkClick r:id="rId19" tooltip="Бета-частица"/>
              </a:rPr>
              <a:t>бета-излучение (β)</a:t>
            </a:r>
            <a:r>
              <a:rPr lang="ru-RU" dirty="0"/>
              <a:t>, </a:t>
            </a:r>
            <a:r>
              <a:rPr lang="ru-RU" dirty="0">
                <a:hlinkClick r:id="rId20" tooltip="Нейтронное излучение"/>
              </a:rPr>
              <a:t>нейтронное</a:t>
            </a:r>
            <a:r>
              <a:rPr lang="ru-RU" dirty="0"/>
              <a:t> и </a:t>
            </a:r>
            <a:r>
              <a:rPr lang="ru-RU" dirty="0">
                <a:hlinkClick r:id="rId21" tooltip="Нейтрино"/>
              </a:rPr>
              <a:t>нейтринное излучение</a:t>
            </a:r>
            <a:r>
              <a:rPr lang="ru-RU" dirty="0"/>
              <a:t> (нейтральные частицы с ненулевой энергией покоя);</a:t>
            </a:r>
          </a:p>
          <a:p>
            <a:r>
              <a:rPr lang="ru-RU" u="sng" dirty="0">
                <a:hlinkClick r:id="rId22"/>
              </a:rPr>
              <a:t>акустическое</a:t>
            </a:r>
            <a:r>
              <a:rPr lang="ru-RU" dirty="0"/>
              <a:t> излучение — </a:t>
            </a:r>
            <a:r>
              <a:rPr lang="ru-RU" dirty="0">
                <a:hlinkClick r:id="rId23" tooltip="Ультразвук"/>
              </a:rPr>
              <a:t>ультразвуковые</a:t>
            </a:r>
            <a:r>
              <a:rPr lang="ru-RU" dirty="0"/>
              <a:t>, </a:t>
            </a:r>
            <a:r>
              <a:rPr lang="ru-RU" dirty="0">
                <a:hlinkClick r:id="rId24" tooltip="Звук"/>
              </a:rPr>
              <a:t>звуковые</a:t>
            </a:r>
            <a:r>
              <a:rPr lang="ru-RU" dirty="0"/>
              <a:t> и </a:t>
            </a:r>
            <a:r>
              <a:rPr lang="ru-RU" dirty="0">
                <a:hlinkClick r:id="rId25" tooltip="Сейсмическая волна"/>
              </a:rPr>
              <a:t>сейсмические волны</a:t>
            </a:r>
            <a:r>
              <a:rPr lang="ru-RU" dirty="0"/>
              <a:t> (в зависимости от физической среды передачи);</a:t>
            </a:r>
          </a:p>
          <a:p>
            <a:r>
              <a:rPr lang="ru-RU" dirty="0">
                <a:hlinkClick r:id="rId26" tooltip="Гравитационные волны"/>
              </a:rPr>
              <a:t>гравитационное излучение</a:t>
            </a:r>
            <a:r>
              <a:rPr lang="ru-RU" dirty="0"/>
              <a:t> — излучение, которое принимает форму гравитационных волн, или рябь в кривизне пространства-времени.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461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i="1" dirty="0"/>
                  <a:t>На образование 1 пары ионов в воздухе необходимо в среднем 34 эВ. Поэтому к ионизирующим излучениям относятся излучения с энер­гией от 100 и выше эВ (не относят видимый свет и УФ-излучение).</a:t>
                </a:r>
              </a:p>
              <a:p>
                <a:endParaRPr lang="ru-RU" sz="1200" b="1" dirty="0"/>
              </a:p>
              <a:p>
                <a:r>
                  <a:rPr lang="ru-RU" sz="1200" b="1" dirty="0"/>
                  <a:t>Фотон</a:t>
                </a:r>
                <a:r>
                  <a:rPr lang="ru-RU" sz="1200" dirty="0"/>
                  <a:t> — это </a:t>
                </a:r>
                <a:r>
                  <a:rPr lang="ru-RU" sz="1200" b="1" dirty="0"/>
                  <a:t>квант электромагнитного излучения</a:t>
                </a:r>
                <a:r>
                  <a:rPr lang="ru-RU" sz="1200" dirty="0"/>
                  <a:t>, то есть элементарная частица, переносящая энергию света и всех видов электромагнитных волн.</a:t>
                </a:r>
              </a:p>
              <a:p>
                <a:r>
                  <a:rPr lang="ru-RU" sz="1200" dirty="0"/>
                  <a:t>Фотон обладает:</a:t>
                </a:r>
              </a:p>
              <a:p>
                <a:r>
                  <a:rPr lang="ru-RU" sz="1200" b="1" dirty="0"/>
                  <a:t>нулевой массой покоя</a:t>
                </a:r>
                <a:endParaRPr lang="ru-RU" sz="1200" dirty="0"/>
              </a:p>
              <a:p>
                <a:r>
                  <a:rPr lang="ru-RU" sz="1200" b="1" dirty="0"/>
                  <a:t>нулевым электрическим зарядом</a:t>
                </a:r>
                <a:endParaRPr lang="ru-RU" sz="1200" dirty="0"/>
              </a:p>
              <a:p>
                <a:r>
                  <a:rPr lang="ru-RU" sz="1200" b="1" dirty="0"/>
                  <a:t>энергией</a:t>
                </a:r>
                <a:r>
                  <a:rPr lang="ru-RU" sz="1200" dirty="0"/>
                  <a:t> </a:t>
                </a:r>
                <a14:m>
                  <m:oMath xmlns:m="http://schemas.openxmlformats.org/officeDocument/2006/math">
                    <m:r>
                      <a:rPr lang="ru-RU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𝐸</m:t>
                    </m:r>
                    <m:r>
                      <a:rPr lang="ru-RU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lang="ru-RU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lang="ru-RU" sz="1200" i="1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𝜈</m:t>
                    </m:r>
                  </m:oMath>
                </a14:m>
                <a:r>
                  <a:rPr lang="en-US" sz="1200" dirty="0"/>
                  <a:t> </a:t>
                </a:r>
                <a:r>
                  <a:rPr lang="ru-RU" dirty="0"/>
                  <a:t>Чем короче длина волны → тем выше энергия фотона</a:t>
                </a:r>
                <a:endParaRPr lang="ru-RU" sz="1200" dirty="0"/>
              </a:p>
              <a:p>
                <a:r>
                  <a:rPr lang="ru-RU" sz="1200" b="1" dirty="0"/>
                  <a:t>импульсом</a:t>
                </a:r>
                <a:r>
                  <a:rPr lang="ru-RU" sz="1200" dirty="0"/>
                  <a:t> (хотя массы нет)</a:t>
                </a:r>
              </a:p>
              <a:p>
                <a:r>
                  <a:rPr lang="ru-RU" sz="1200" dirty="0"/>
                  <a:t>постоянной скоростью в вакууме: </a:t>
                </a:r>
                <a:r>
                  <a:rPr lang="ru-RU" sz="1200" b="1" dirty="0"/>
                  <a:t>c = 3×10⁸ м/с</a:t>
                </a:r>
                <a:endParaRPr lang="ru-RU" sz="1200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ru-RU" sz="1200" i="1" dirty="0"/>
                  <a:t>На образование 1 пары ионов в воздухе необходимо в среднем 34 эВ. Поэтому к ионизирующим излучениям относятся излучения с энер­гией от 100 и выше эВ (не относят видимый свет и УФ-излучение).</a:t>
                </a:r>
              </a:p>
              <a:p>
                <a:endParaRPr lang="ru-RU" sz="1200" b="1" dirty="0"/>
              </a:p>
              <a:p>
                <a:r>
                  <a:rPr lang="ru-RU" sz="1200" b="1" dirty="0"/>
                  <a:t>Фотон</a:t>
                </a:r>
                <a:r>
                  <a:rPr lang="ru-RU" sz="1200" dirty="0"/>
                  <a:t> — это </a:t>
                </a:r>
                <a:r>
                  <a:rPr lang="ru-RU" sz="1200" b="1" dirty="0"/>
                  <a:t>квант электромагнитного излучения</a:t>
                </a:r>
                <a:r>
                  <a:rPr lang="ru-RU" sz="1200" dirty="0"/>
                  <a:t>, то есть элементарная частица, переносящая энергию света и всех видов электромагнитных волн.</a:t>
                </a:r>
              </a:p>
              <a:p>
                <a:r>
                  <a:rPr lang="ru-RU" sz="1200" dirty="0"/>
                  <a:t>Фотон обладает:</a:t>
                </a:r>
              </a:p>
              <a:p>
                <a:r>
                  <a:rPr lang="ru-RU" sz="1200" b="1" dirty="0"/>
                  <a:t>нулевой массой покоя</a:t>
                </a:r>
                <a:endParaRPr lang="ru-RU" sz="1200" dirty="0"/>
              </a:p>
              <a:p>
                <a:r>
                  <a:rPr lang="ru-RU" sz="1200" b="1" dirty="0"/>
                  <a:t>нулевым электрическим зарядом</a:t>
                </a:r>
                <a:endParaRPr lang="ru-RU" sz="1200" dirty="0"/>
              </a:p>
              <a:p>
                <a:r>
                  <a:rPr lang="ru-RU" sz="1200" b="1" dirty="0"/>
                  <a:t>энергией</a:t>
                </a:r>
                <a:r>
                  <a:rPr lang="ru-RU" sz="1200" dirty="0"/>
                  <a:t> </a:t>
                </a:r>
                <a:r>
                  <a:rPr lang="ru-RU" sz="1200" i="0" kern="1200">
                    <a:solidFill>
                      <a:schemeClr val="tx1"/>
                    </a:solidFill>
                    <a:latin typeface="Cambria Math" panose="02040503050406030204" pitchFamily="18" charset="0"/>
                    <a:ea typeface="+mn-ea"/>
                    <a:cs typeface="+mn-cs"/>
                  </a:rPr>
                  <a:t>𝐸=ℎ𝜈</a:t>
                </a:r>
                <a:r>
                  <a:rPr lang="en-US" sz="1200" dirty="0"/>
                  <a:t> </a:t>
                </a:r>
                <a:r>
                  <a:rPr lang="ru-RU" dirty="0"/>
                  <a:t>Чем короче длина волны → тем выше энергия фотона</a:t>
                </a:r>
                <a:endParaRPr lang="ru-RU" sz="1200" dirty="0"/>
              </a:p>
              <a:p>
                <a:r>
                  <a:rPr lang="ru-RU" sz="1200" b="1" dirty="0"/>
                  <a:t>импульсом</a:t>
                </a:r>
                <a:r>
                  <a:rPr lang="ru-RU" sz="1200" dirty="0"/>
                  <a:t> (хотя массы нет)</a:t>
                </a:r>
              </a:p>
              <a:p>
                <a:r>
                  <a:rPr lang="ru-RU" sz="1200" dirty="0"/>
                  <a:t>постоянной скоростью в вакууме: </a:t>
                </a:r>
                <a:r>
                  <a:rPr lang="ru-RU" sz="1200" b="1" dirty="0"/>
                  <a:t>c = 3×10⁸ м/с</a:t>
                </a:r>
                <a:endParaRPr lang="ru-RU" sz="1200" dirty="0"/>
              </a:p>
              <a:p>
                <a:endParaRPr lang="en-GB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5172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/>
              <a:t>Механизм передачи энергии</a:t>
            </a:r>
          </a:p>
          <a:p>
            <a:r>
              <a:rPr lang="ru-RU" dirty="0"/>
              <a:t>Для фотонов:</a:t>
            </a:r>
          </a:p>
          <a:p>
            <a:r>
              <a:rPr lang="ru-RU" b="1" dirty="0"/>
              <a:t>Взаимодействие фотона с веществом</a:t>
            </a:r>
            <a:endParaRPr lang="ru-RU" dirty="0"/>
          </a:p>
          <a:p>
            <a:pPr lvl="1"/>
            <a:r>
              <a:rPr lang="ru-RU" dirty="0"/>
              <a:t>Фотоэффект</a:t>
            </a:r>
          </a:p>
          <a:p>
            <a:pPr lvl="1"/>
            <a:r>
              <a:rPr lang="ru-RU" dirty="0"/>
              <a:t>Комптоновское рассеяние</a:t>
            </a:r>
          </a:p>
          <a:p>
            <a:pPr lvl="1"/>
            <a:r>
              <a:rPr lang="ru-RU" dirty="0"/>
              <a:t>Образование электронной пары</a:t>
            </a:r>
          </a:p>
          <a:p>
            <a:r>
              <a:rPr lang="ru-RU" b="1" dirty="0"/>
              <a:t>Электроны, выбитые фотонами</a:t>
            </a:r>
            <a:r>
              <a:rPr lang="ru-RU" dirty="0"/>
              <a:t>, движутся в веществе</a:t>
            </a:r>
          </a:p>
          <a:p>
            <a:pPr lvl="1"/>
            <a:r>
              <a:rPr lang="ru-RU" dirty="0"/>
              <a:t>Ионизация и возбуждение атомов</a:t>
            </a:r>
          </a:p>
          <a:p>
            <a:pPr lvl="1"/>
            <a:r>
              <a:rPr lang="ru-RU" dirty="0"/>
              <a:t>Потеря энергии постепенно → энергия переходит в вещество</a:t>
            </a:r>
          </a:p>
          <a:p>
            <a:r>
              <a:rPr lang="ru-RU" dirty="0"/>
              <a:t>🔹 </a:t>
            </a:r>
            <a:r>
              <a:rPr lang="ru-RU" b="1" dirty="0"/>
              <a:t>То есть энергия фотона сначала передается электрону, а затем вещество поглощает энергию через взаимодействие электрона.</a:t>
            </a:r>
            <a:endParaRPr lang="ru-RU" dirty="0"/>
          </a:p>
          <a:p>
            <a:r>
              <a:rPr lang="ru-RU" dirty="0"/>
              <a:t>Для заряженных частиц (электроны, протоны, альфа-частицы):</a:t>
            </a:r>
          </a:p>
          <a:p>
            <a:r>
              <a:rPr lang="ru-RU" dirty="0"/>
              <a:t>Депозит энергии происходит </a:t>
            </a:r>
            <a:r>
              <a:rPr lang="ru-RU" b="1" dirty="0"/>
              <a:t>непосредственно вдоль их траектории</a:t>
            </a:r>
            <a:r>
              <a:rPr lang="ru-RU" dirty="0"/>
              <a:t>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136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25133-7CA1-E938-E5CA-C5870505A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FD3CBF-9EBB-E49B-6FEB-66F22482B4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0FE785-EE41-4A11-6C0C-FC85536B7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ГРЭЙ (Гр, Gy) -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единица СИ поглощённой дозы ионизирующего излучения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а также и кермы. Назв. в честь Л. Грэя (L. Gray). 1 Гр равен такой дозе излучения, при поглощении к-рой веществу массой 1 кг передаётся энергия 1 Дж. 1 Гр = 1 Дж/кг = 10 4 эрг/г = 10 2 рад.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Рад (русское обозначение: рад; международное: rad, от англ. radiation absorbed dose) —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внесистемная единица измерения поглощённой дозы ионизирующего излучения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 рад равен поглощённой дозе излучения, при которой облучённому веществу массой 1 грамм передаётся энергия ионизирующего излучения 100 эрг. 1 рад = 100 эрг / г = 0,01 Дж / кг = 0,01 Гр.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Зи́верт (обозначение: Зв, Sv) —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единица измерения эффективной и эквивалентной доз ионизирующего излучения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Международной системе единиц (СИ), используется с 1979 г. 1 зиверт — это количество энергии, поглощённое килограммом биологической ткани, равное по воздействию поглощённой дозе гамма - излучения в 1 Гр [1].</a:t>
            </a:r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В </a:t>
            </a:r>
            <a:r>
              <a:rPr lang="ru-RU" dirty="0">
                <a:hlinkClick r:id="rId3" tooltip="Физика"/>
              </a:rPr>
              <a:t>физике</a:t>
            </a:r>
            <a:r>
              <a:rPr lang="ru-RU" dirty="0"/>
              <a:t> </a:t>
            </a:r>
            <a:r>
              <a:rPr lang="ru-RU" b="1" dirty="0"/>
              <a:t>излучение</a:t>
            </a:r>
            <a:r>
              <a:rPr lang="ru-RU" dirty="0"/>
              <a:t> — передача </a:t>
            </a:r>
            <a:r>
              <a:rPr lang="ru-RU" dirty="0">
                <a:hlinkClick r:id="rId4" tooltip="Энергия"/>
              </a:rPr>
              <a:t>энергии</a:t>
            </a:r>
            <a:r>
              <a:rPr lang="ru-RU" dirty="0"/>
              <a:t> в форме </a:t>
            </a:r>
            <a:r>
              <a:rPr lang="ru-RU" dirty="0">
                <a:hlinkClick r:id="rId5" tooltip="Волна"/>
              </a:rPr>
              <a:t>волн</a:t>
            </a:r>
            <a:r>
              <a:rPr lang="ru-RU" dirty="0"/>
              <a:t> или </a:t>
            </a:r>
            <a:r>
              <a:rPr lang="ru-RU" dirty="0">
                <a:hlinkClick r:id="rId6" tooltip="Частица"/>
              </a:rPr>
              <a:t>частиц</a:t>
            </a:r>
            <a:r>
              <a:rPr lang="ru-RU" dirty="0"/>
              <a:t> через пространство или через материальную среду</a:t>
            </a:r>
            <a:r>
              <a:rPr lang="ru-RU" baseline="30000" dirty="0">
                <a:hlinkClick r:id="rId7"/>
              </a:rPr>
              <a:t>[1]</a:t>
            </a:r>
            <a:r>
              <a:rPr lang="ru-RU" baseline="30000" dirty="0">
                <a:hlinkClick r:id="rId8"/>
              </a:rPr>
              <a:t>[2]</a:t>
            </a:r>
            <a:r>
              <a:rPr lang="ru-RU" dirty="0"/>
              <a:t>. Это понятие включает в себя:</a:t>
            </a:r>
          </a:p>
          <a:p>
            <a:r>
              <a:rPr lang="ru-RU" dirty="0">
                <a:hlinkClick r:id="rId9" tooltip="Электромагнитное излучение"/>
              </a:rPr>
              <a:t>электромагнитное излучение</a:t>
            </a:r>
            <a:r>
              <a:rPr lang="ru-RU" dirty="0"/>
              <a:t> — </a:t>
            </a:r>
            <a:r>
              <a:rPr lang="ru-RU" dirty="0">
                <a:hlinkClick r:id="rId10" tooltip="Радиоволны"/>
              </a:rPr>
              <a:t>радиоволны</a:t>
            </a:r>
            <a:r>
              <a:rPr lang="ru-RU" dirty="0"/>
              <a:t>, </a:t>
            </a:r>
            <a:r>
              <a:rPr lang="ru-RU" dirty="0">
                <a:hlinkClick r:id="rId11" tooltip="Микроволновое излучение"/>
              </a:rPr>
              <a:t>микроволны</a:t>
            </a:r>
            <a:r>
              <a:rPr lang="ru-RU" dirty="0"/>
              <a:t>, </a:t>
            </a:r>
            <a:r>
              <a:rPr lang="ru-RU" dirty="0">
                <a:hlinkClick r:id="rId12" tooltip="Инфракрасное излучение"/>
              </a:rPr>
              <a:t>инфракрасное излучение</a:t>
            </a:r>
            <a:r>
              <a:rPr lang="ru-RU" dirty="0"/>
              <a:t>, </a:t>
            </a:r>
            <a:r>
              <a:rPr lang="ru-RU" dirty="0">
                <a:hlinkClick r:id="rId13" tooltip="Свет"/>
              </a:rPr>
              <a:t>видимый свет</a:t>
            </a:r>
            <a:r>
              <a:rPr lang="ru-RU" dirty="0"/>
              <a:t>, </a:t>
            </a:r>
            <a:r>
              <a:rPr lang="ru-RU" dirty="0">
                <a:hlinkClick r:id="rId14" tooltip="Ультрафиолетовое излучение"/>
              </a:rPr>
              <a:t>ультрафиолетовое излучение</a:t>
            </a:r>
            <a:r>
              <a:rPr lang="ru-RU" dirty="0"/>
              <a:t>, </a:t>
            </a:r>
            <a:r>
              <a:rPr lang="ru-RU" dirty="0">
                <a:hlinkClick r:id="rId15" tooltip="Рентгеновское излучение"/>
              </a:rPr>
              <a:t>рентгеновское излучение</a:t>
            </a:r>
            <a:r>
              <a:rPr lang="ru-RU" dirty="0"/>
              <a:t> и </a:t>
            </a:r>
            <a:r>
              <a:rPr lang="ru-RU" dirty="0">
                <a:hlinkClick r:id="rId16" tooltip="Гамма-излучение"/>
              </a:rPr>
              <a:t>гамма-излучение (γ)</a:t>
            </a:r>
            <a:r>
              <a:rPr lang="ru-RU" dirty="0"/>
              <a:t>;</a:t>
            </a:r>
          </a:p>
          <a:p>
            <a:r>
              <a:rPr lang="ru-RU" dirty="0">
                <a:hlinkClick r:id="rId17" tooltip="Ионизирующее излучение"/>
              </a:rPr>
              <a:t>излучение частиц</a:t>
            </a:r>
            <a:r>
              <a:rPr lang="ru-RU" dirty="0"/>
              <a:t> — </a:t>
            </a:r>
            <a:r>
              <a:rPr lang="ru-RU" dirty="0">
                <a:hlinkClick r:id="rId18" tooltip="Альфа-распад"/>
              </a:rPr>
              <a:t>альфа-излучение (α)</a:t>
            </a:r>
            <a:r>
              <a:rPr lang="ru-RU" dirty="0"/>
              <a:t>, </a:t>
            </a:r>
            <a:r>
              <a:rPr lang="ru-RU" dirty="0">
                <a:hlinkClick r:id="rId19" tooltip="Бета-частица"/>
              </a:rPr>
              <a:t>бета-излучение (β)</a:t>
            </a:r>
            <a:r>
              <a:rPr lang="ru-RU" dirty="0"/>
              <a:t>, </a:t>
            </a:r>
            <a:r>
              <a:rPr lang="ru-RU" dirty="0">
                <a:hlinkClick r:id="rId20" tooltip="Нейтронное излучение"/>
              </a:rPr>
              <a:t>нейтронное</a:t>
            </a:r>
            <a:r>
              <a:rPr lang="ru-RU" dirty="0"/>
              <a:t> и </a:t>
            </a:r>
            <a:r>
              <a:rPr lang="ru-RU" dirty="0">
                <a:hlinkClick r:id="rId21" tooltip="Нейтрино"/>
              </a:rPr>
              <a:t>нейтринное излучение</a:t>
            </a:r>
            <a:r>
              <a:rPr lang="ru-RU" dirty="0"/>
              <a:t> (нейтральные частицы с ненулевой энергией покоя);</a:t>
            </a:r>
          </a:p>
          <a:p>
            <a:r>
              <a:rPr lang="ru-RU" u="sng" dirty="0">
                <a:hlinkClick r:id="rId22"/>
              </a:rPr>
              <a:t>акустическое</a:t>
            </a:r>
            <a:r>
              <a:rPr lang="ru-RU" dirty="0"/>
              <a:t> излучение — </a:t>
            </a:r>
            <a:r>
              <a:rPr lang="ru-RU" dirty="0">
                <a:hlinkClick r:id="rId23" tooltip="Ультразвук"/>
              </a:rPr>
              <a:t>ультразвуковые</a:t>
            </a:r>
            <a:r>
              <a:rPr lang="ru-RU" dirty="0"/>
              <a:t>, </a:t>
            </a:r>
            <a:r>
              <a:rPr lang="ru-RU" dirty="0">
                <a:hlinkClick r:id="rId24" tooltip="Звук"/>
              </a:rPr>
              <a:t>звуковые</a:t>
            </a:r>
            <a:r>
              <a:rPr lang="ru-RU" dirty="0"/>
              <a:t> и </a:t>
            </a:r>
            <a:r>
              <a:rPr lang="ru-RU" dirty="0">
                <a:hlinkClick r:id="rId25" tooltip="Сейсмическая волна"/>
              </a:rPr>
              <a:t>сейсмические волны</a:t>
            </a:r>
            <a:r>
              <a:rPr lang="ru-RU" dirty="0"/>
              <a:t> (в зависимости от физической среды передачи);</a:t>
            </a:r>
          </a:p>
          <a:p>
            <a:r>
              <a:rPr lang="ru-RU" dirty="0">
                <a:hlinkClick r:id="rId26" tooltip="Гравитационные волны"/>
              </a:rPr>
              <a:t>гравитационное излучение</a:t>
            </a:r>
            <a:r>
              <a:rPr lang="ru-RU" dirty="0"/>
              <a:t> — излучение, которое принимает форму гравитационных волн, или рябь в кривизне пространства-времени.</a:t>
            </a:r>
          </a:p>
          <a:p>
            <a:endParaRPr lang="ru-RU" dirty="0"/>
          </a:p>
          <a:p>
            <a:endParaRPr lang="ru-RU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8D62F-5863-33DE-6229-F052A99BCF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6556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Ке́рма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— сумма начальных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Кинетическая энергия"/>
              </a:rPr>
              <a:t>кинетических энергий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всех заряженных частиц, освобождённых незаряженным ионизирующим излучением (таким как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Фотон"/>
              </a:rPr>
              <a:t>фотоны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или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 tooltip="Нейтрон"/>
              </a:rPr>
              <a:t>нейтроны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в образце вещества, отнесённая к массе образца.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Количественно экспозиционная доза определяется как отношение суммарного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6" tooltip="Электрический заряд"/>
              </a:rPr>
              <a:t>электрического заряда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7" tooltip="Ион"/>
              </a:rPr>
              <a:t>ионов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одного знака, образованных после полного торможения в воздухе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8" tooltip="Электрон"/>
              </a:rPr>
              <a:t>электронов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9" tooltip="Позитрон"/>
              </a:rPr>
              <a:t>позитронов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освобожденных или порожденных фотонами в элементарном объеме воздуха, к массе воздуха в этом объеме</a:t>
            </a:r>
            <a:r>
              <a:rPr lang="ru-RU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0"/>
              </a:rPr>
              <a:t>[1]</a:t>
            </a:r>
            <a:r>
              <a:rPr lang="ru-RU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1"/>
              </a:rPr>
              <a:t>[2]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Мощностью экспозиционной дозы называется приращение экспозиционной дозы в единицу времени</a:t>
            </a:r>
            <a:r>
              <a:rPr lang="ru-RU" sz="1200" b="0" i="0" u="none" strike="noStrike" kern="1200" baseline="30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2"/>
              </a:rPr>
              <a:t>[3]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 rads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=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Gy</a:t>
            </a:r>
          </a:p>
          <a:p>
            <a:endParaRPr lang="en-GB" dirty="0"/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Керма в общем случае отличается от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3" tooltip="Поглощённая доза"/>
              </a:rPr>
              <a:t>поглощённой дозы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При низких энергиях первичного излучения керма примерно равна поглощённой дозе, тогда как при высоких энергиях </a:t>
            </a:r>
            <a:r>
              <a:rPr lang="ru-RU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намного выше поглощённой дозы, поскольку часть энергии уносится из поглощающего объёма в форме рентгеновского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14" tooltip="Тормозное излучение"/>
              </a:rPr>
              <a:t>тормозного излучения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или быстрых электронов.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dirty="0"/>
              <a:t>физическая величина, связанная с эффектом ионизации воздуха фотонным излучением. Она равна абсолютному значению полного заряда ионов одного знака, которые образуются в воздухе при полном торможении вторичных электронов и позитронов, освобожденных фотонным излучением в единице массы воздуха.Источник: https://todaytimes.ru/articles/chto-takoe-ekspozitsionnaya-doza-izlucheniya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54E734-6CE8-4D84-90F5-33B019D050C8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061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2A2C8-82FD-4BEF-F3A2-21725FFCC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E15997-CE7A-F8C1-ACB8-A0B94F0E42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169BF-D8E2-386E-D04F-8541F4241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583DF7-5600-4132-B740-AECD1DFF4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FLASH </a:t>
            </a:r>
            <a:r>
              <a:rPr lang="ru-RU"/>
              <a:t>РТ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D25D6-B6B5-93B9-AD62-ACF8E5B23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661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BB190-7F1E-7B80-0A43-0244C4B13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DF9D09-359D-CEA0-ADC1-E769217A5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06DC6-B525-4942-BD78-705ACAE3C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B6C5D-8B6B-5986-A01E-E7B9F1442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FLASH </a:t>
            </a:r>
            <a:r>
              <a:rPr lang="ru-RU"/>
              <a:t>РТ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8B6FD-336E-070D-91F8-4FAFFFA9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820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9E4E61-C00E-FB0B-3682-F8DB524A50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AB39F-3FD0-C034-6E73-9895D87F8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58D7A-C9F4-2D10-1B8E-92D396C2D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792176-F91F-6AC0-FDE0-1E65C2BB7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FLASH </a:t>
            </a:r>
            <a:r>
              <a:rPr lang="ru-RU"/>
              <a:t>РТ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37B33-355A-4FC1-365D-918089AF7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972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13D6E-17BB-DE55-2A32-E940B3AD7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65F22-FA1B-1B78-9153-772B8A3C6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A0AD5-D986-34F6-B86F-20E7072F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17F9C-190A-5187-6BCA-E1B347546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FLASH </a:t>
            </a:r>
            <a:r>
              <a:rPr lang="ru-RU"/>
              <a:t>РТ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19550-981B-53D9-6508-9C8EF73A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722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8CAAE7-58D9-9836-32E3-2FAF827FC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B70173-6C61-F1E1-F22F-2F08FE6F4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6CB13-E8D1-1A1A-E7A1-22665ED14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26DBE-0033-2E68-A283-3BD65D495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FLASH </a:t>
            </a:r>
            <a:r>
              <a:rPr lang="ru-RU"/>
              <a:t>РТ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7F61E0-8011-0F31-E6FD-8E6E6E8A9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701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4E8FF-DECD-8746-6B6B-F5DA5E506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0FE4C-01EC-FCA2-EAB7-CD06798F94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41C53F-68F8-CE0F-5E96-7A3A7BDAA4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73B800-BB4D-F1F2-83FA-ECB68E994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7A302B-51FA-17D9-8413-31DDC0FBA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FLASH </a:t>
            </a:r>
            <a:r>
              <a:rPr lang="ru-RU"/>
              <a:t>РТ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A0880-03F7-2F49-3BD6-084180BC4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8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C87F0-9F09-17A3-F681-32C1519B2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AC0C4-3B74-38D1-06EA-73399E6A8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7AC31C-F961-A240-0E3D-18726AD21B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0E4000-9DC5-F53B-8945-40481ED66F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9ABFEF-7A1A-F8ED-B665-1C72B0F972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9037DF-5FDE-8136-18E3-23D2AE7C2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19699B-5BF1-7FA2-51AE-5B113D9C3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FLASH </a:t>
            </a:r>
            <a:r>
              <a:rPr lang="ru-RU"/>
              <a:t>РТ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0C771F-310C-6818-F841-DACCED986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10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5C3D6-29FD-3DFC-4CD2-F57FD235B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03B41E-8E65-D3DB-DA16-1B188F30C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B197E-27AF-9C50-2CA8-26944AACA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FLASH </a:t>
            </a:r>
            <a:r>
              <a:rPr lang="ru-RU"/>
              <a:t>РТ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0B6BB-CEEF-435D-82E6-9C356BE6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062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3E84B8-EA03-F384-F6F6-E5E048B67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312547-4F70-9116-E6FD-9640FA684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FLASH </a:t>
            </a:r>
            <a:r>
              <a:rPr lang="ru-RU"/>
              <a:t>РТ</a:t>
            </a:r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8CE2F7-BF1E-F183-79DD-15E50F285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191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C0C60-7C31-ACAF-0C70-EB37C6892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88DE7-E95F-C160-B646-4F43659EB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F77DD9-E8C9-E17E-7A1F-6507059A7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A85141-4B4E-289D-1181-3D3E44EE1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696CF5-CA2A-C576-9D26-0BCC6B2B1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FLASH </a:t>
            </a:r>
            <a:r>
              <a:rPr lang="ru-RU"/>
              <a:t>РТ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E5E76-00B2-28FF-5D37-A72D67BEB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9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916C5-1E2B-C618-2602-41C1DB988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06826E-E7DD-890F-26E9-FF7DF72A2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78A8B1-261E-459D-30C3-89D3132B0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8493B-7092-242B-56E9-CDC3B070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ABA4B-3E82-2EBF-A35E-D6410A51E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FLASH </a:t>
            </a:r>
            <a:r>
              <a:rPr lang="ru-RU"/>
              <a:t>РТ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CC30A-A6A1-4B47-DE4D-C42DE997E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869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0C9BB4-7E1D-82D5-BBD5-91383F18C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5096EC-9070-C1E6-7327-A85409419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347E98-006C-9F9A-9DC8-C153AF9DDF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ACC83-E234-6E61-99BB-B6E472251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GB"/>
              <a:t>FLASH </a:t>
            </a:r>
            <a:r>
              <a:rPr lang="ru-RU"/>
              <a:t>РТ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03006-F314-62FC-78AC-F2A19FECCE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CB635E2-DE85-4E90-BDB4-53E2DFE149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88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studme.org/135712/matematika_himiya_fizik/vzaimodeystvie_ioniziruyuschego_izlucheniya_veschestvom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udfile.net/preview/5611064/page:7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wgI-Hs2R4g&amp;list=PLGjvRuN34NPjLmn1_gcBkADe2KRpCC3Ab&amp;index=4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9F%D0%BE%D0%B3%D0%BB%D0%BE%D1%89%D1%91%D0%BD%D0%BD%D0%B0%D1%8F_%D0%B4%D0%BE%D0%B7%D0%B0" TargetMode="External"/><Relationship Id="rId13" Type="http://schemas.openxmlformats.org/officeDocument/2006/relationships/image" Target="../media/image10.png"/><Relationship Id="rId3" Type="http://schemas.openxmlformats.org/officeDocument/2006/relationships/hyperlink" Target="https://ru.wikipedia.org/wiki/%D0%9A%D0%B8%D0%BD%D0%B5%D1%82%D0%B8%D1%87%D0%B5%D1%81%D0%BA%D0%B0%D1%8F_%D1%8D%D0%BD%D0%B5%D1%80%D0%B3%D0%B8%D1%8F" TargetMode="External"/><Relationship Id="rId7" Type="http://schemas.openxmlformats.org/officeDocument/2006/relationships/hyperlink" Target="https://ru.wikipedia.org/wiki/%D0%93%D1%80%D0%B5%D0%B9_(%D0%B5%D0%B4%D0%B8%D0%BD%D0%B8%D1%86%D0%B0_%D0%B8%D0%B7%D0%BC%D0%B5%D1%80%D0%B5%D0%BD%D0%B8%D1%8F)#cite_note-1" TargetMode="External"/><Relationship Id="rId12" Type="http://schemas.openxmlformats.org/officeDocument/2006/relationships/hyperlink" Target="https://ru.wikipedia.org/wiki/%D0%93%D1%80%D0%B5%D0%B9_(%D0%B5%D0%B4%D0%B8%D0%BD%D0%B8%D1%86%D0%B0_%D0%B8%D0%B7%D0%BC%D0%B5%D1%80%D0%B5%D0%BD%D0%B8%D1%8F)#cite_note-3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studfile.net/preview/5611064/page:9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owradiologyworks.com/doseunits/" TargetMode="External"/><Relationship Id="rId11" Type="http://schemas.openxmlformats.org/officeDocument/2006/relationships/hyperlink" Target="https://ru.wikipedia.org/wiki/%D0%93%D1%80%D0%B5%D0%B9_(%D0%B5%D0%B4%D0%B8%D0%BD%D0%B8%D1%86%D0%B0_%D0%B8%D0%B7%D0%BC%D0%B5%D1%80%D0%B5%D0%BD%D0%B8%D1%8F)#cite_note-2" TargetMode="External"/><Relationship Id="rId5" Type="http://schemas.openxmlformats.org/officeDocument/2006/relationships/hyperlink" Target="https://ru.wikipedia.org/wiki/%D0%9D%D0%B5%D0%B9%D1%82%D1%80%D0%BE%D0%BD" TargetMode="External"/><Relationship Id="rId15" Type="http://schemas.openxmlformats.org/officeDocument/2006/relationships/image" Target="../media/image12.png"/><Relationship Id="rId10" Type="http://schemas.openxmlformats.org/officeDocument/2006/relationships/hyperlink" Target="https://ru.wikipedia.org/wiki/%D0%A1%D0%98" TargetMode="External"/><Relationship Id="rId4" Type="http://schemas.openxmlformats.org/officeDocument/2006/relationships/hyperlink" Target="https://ru.wikipedia.org/wiki/%D0%A4%D0%BE%D1%82%D0%BE%D0%BD" TargetMode="External"/><Relationship Id="rId9" Type="http://schemas.openxmlformats.org/officeDocument/2006/relationships/hyperlink" Target="https://ru.wikipedia.org/wiki/%D0%98%D0%BE%D0%BD%D0%B8%D0%B7%D0%B8%D1%80%D1%83%D1%8E%D1%89%D0%B5%D0%B5_%D0%B8%D0%B7%D0%BB%D1%83%D1%87%D0%B5%D0%BD%D0%B8%D0%B5" TargetMode="External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howradiologyworks.com/doseunits/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2478/s13531-011-0063-0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leg.co.ua/arhiv/generaciya/toksikologiya-radioaktivnyh-veschestv/Page-6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ppt-online.org/303208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20862/0042-4676-2021-102-4-240-246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house-houses-spot-the-difference-3208132/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38/s41571-022-00697-z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cer.gov/about-cancer/understanding/what-is-cancer#differences-between-cancer-cells-and-normal-cells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hyperlink" Target="https://www.medaustron.at/en/ion-beam-therapy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rsera.org/learn/medical-applications-particle-accelerators/supplement/7Wgrx/accelerators-for-proton-therapy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edaustron.at/en/therapy-center/" TargetMode="External"/><Relationship Id="rId7" Type="http://schemas.openxmlformats.org/officeDocument/2006/relationships/hyperlink" Target="https://www.psi.ch/en/protontherapy/the-proton-accelerator-comet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hyperlink" Target="https://dzen.ru/a/YoeTcxAJDgctkC9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hyperlink" Target="https://studme.org/135748/matematika_himiya_fizik/luchevaya_terapiya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cer.gov/about-cancer/understanding/what-is-cancer#differences-between-cancer-cells-and-normal-cells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1571-022-00697-z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9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theryq-alcen.com/technologies-in-radiotherapy/flash-radiotherapy/" TargetMode="Externa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ho.int/ru/news-room/fact-sheets/detail/cancer" TargetMode="External"/><Relationship Id="rId2" Type="http://schemas.openxmlformats.org/officeDocument/2006/relationships/hyperlink" Target="https://www.wcrf.org/preventing-cancer/cancer-statistics/worldwide-cancer-data/?utm_source=chatgpt.com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ryq-alcen.com/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nicaloncologyonline.net/article/S0936-6555(20)30277-6/fulltext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ciencedirect.com/science/article/pii/S016781402108796X" TargetMode="Externa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inicaloncologyonline.net/article/S0936-6555(20)30277-6/fulltext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linicaloncologyonline.net/article/S0936-6555(20)30277-6/fulltext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cer.gov/about-cancer/understanding/what-is-cancer#differences-between-cancer-cells-and-normal-cells" TargetMode="Externa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inicaloncologyonline.net/article/S0936-6555(20)30277-6/fulltext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s://en.ppt-online.org/303208" TargetMode="Externa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hyperlink" Target="file:///\\cernbox-smb\eos\user\s\solodko\PhD\Seminar_FLASH_RT\22-1-003.pdf" TargetMode="Externa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oursera.org/learn/medical-applications-particle-accelerators/lecture/yweL0/a-brief-history-of-medical-applications-of-accelerators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hyperlink" Target="https://ru.wikipedia.org/wiki/%D0%AD%D0%BB%D0%B5%D0%BA%D1%82%D1%80%D0%BE%D0%BC%D0%B0%D0%B3%D0%BD%D0%B8%D1%82%D0%BD%D0%BE%D0%B5_%D0%B8%D0%B7%D0%BB%D1%83%D1%87%D0%B5%D0%BD%D0%B8%D0%B5" TargetMode="External"/><Relationship Id="rId13" Type="http://schemas.openxmlformats.org/officeDocument/2006/relationships/hyperlink" Target="https://ru.wikipedia.org/wiki/%D0%A3%D0%BB%D1%8C%D1%82%D1%80%D0%B0%D1%84%D0%B8%D0%BE%D0%BB%D0%B5%D1%82%D0%BE%D0%B2%D0%BE%D0%B5_%D0%B8%D0%B7%D0%BB%D1%83%D1%87%D0%B5%D0%BD%D0%B8%D0%B5" TargetMode="External"/><Relationship Id="rId18" Type="http://schemas.openxmlformats.org/officeDocument/2006/relationships/hyperlink" Target="https://ru.wikipedia.org/wiki/%D0%91%D0%B5%D1%82%D0%B0-%D1%87%D0%B0%D1%81%D1%82%D0%B8%D1%86%D0%B0" TargetMode="External"/><Relationship Id="rId3" Type="http://schemas.openxmlformats.org/officeDocument/2006/relationships/hyperlink" Target="https://ru.wikipedia.org/wiki/%D0%AD%D0%BD%D0%B5%D1%80%D0%B3%D0%B8%D1%8F" TargetMode="External"/><Relationship Id="rId21" Type="http://schemas.openxmlformats.org/officeDocument/2006/relationships/hyperlink" Target="https://ru.wikipedia.org/wiki/%D0%90%D0%BA%D1%83%D1%81%D1%82%D0%B8%D0%BA%D0%B0" TargetMode="External"/><Relationship Id="rId7" Type="http://schemas.openxmlformats.org/officeDocument/2006/relationships/hyperlink" Target="https://ru.wikipedia.org/wiki/%D0%98%D0%B7%D0%BB%D1%83%D1%87%D0%B5%D0%BD%D0%B8%D0%B5#cite_note-2" TargetMode="External"/><Relationship Id="rId12" Type="http://schemas.openxmlformats.org/officeDocument/2006/relationships/hyperlink" Target="https://ru.wikipedia.org/wiki/%D0%A1%D0%B2%D0%B5%D1%82" TargetMode="External"/><Relationship Id="rId17" Type="http://schemas.openxmlformats.org/officeDocument/2006/relationships/hyperlink" Target="https://ru.wikipedia.org/wiki/%D0%90%D0%BB%D1%8C%D1%84%D0%B0-%D1%80%D0%B0%D1%81%D0%BF%D0%B0%D0%B4" TargetMode="External"/><Relationship Id="rId25" Type="http://schemas.openxmlformats.org/officeDocument/2006/relationships/hyperlink" Target="https://ru.wikipedia.org/wiki/%D0%93%D1%80%D0%B0%D0%B2%D0%B8%D1%82%D0%B0%D1%86%D0%B8%D0%BE%D0%BD%D0%BD%D1%8B%D0%B5_%D0%B2%D0%BE%D0%BB%D0%BD%D1%8B" TargetMode="External"/><Relationship Id="rId2" Type="http://schemas.openxmlformats.org/officeDocument/2006/relationships/hyperlink" Target="https://ru.wikipedia.org/wiki/%D0%A4%D0%B8%D0%B7%D0%B8%D0%BA%D0%B0" TargetMode="External"/><Relationship Id="rId16" Type="http://schemas.openxmlformats.org/officeDocument/2006/relationships/hyperlink" Target="https://ru.wikipedia.org/wiki/%D0%98%D0%BE%D0%BD%D0%B8%D0%B7%D0%B8%D1%80%D1%83%D1%8E%D1%89%D0%B5%D0%B5_%D0%B8%D0%B7%D0%BB%D1%83%D1%87%D0%B5%D0%BD%D0%B8%D0%B5" TargetMode="External"/><Relationship Id="rId20" Type="http://schemas.openxmlformats.org/officeDocument/2006/relationships/hyperlink" Target="https://ru.wikipedia.org/wiki/%D0%9D%D0%B5%D0%B9%D1%82%D1%80%D0%B8%D0%BD%D0%B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98%D0%B7%D0%BB%D1%83%D1%87%D0%B5%D0%BD%D0%B8%D0%B5#cite_note-1" TargetMode="External"/><Relationship Id="rId11" Type="http://schemas.openxmlformats.org/officeDocument/2006/relationships/hyperlink" Target="https://ru.wikipedia.org/wiki/%D0%98%D0%BD%D1%84%D1%80%D0%B0%D0%BA%D1%80%D0%B0%D1%81%D0%BD%D0%BE%D0%B5_%D0%B8%D0%B7%D0%BB%D1%83%D1%87%D0%B5%D0%BD%D0%B8%D0%B5" TargetMode="External"/><Relationship Id="rId24" Type="http://schemas.openxmlformats.org/officeDocument/2006/relationships/hyperlink" Target="https://ru.wikipedia.org/wiki/%D0%A1%D0%B5%D0%B9%D1%81%D0%BC%D0%B8%D1%87%D0%B5%D1%81%D0%BA%D0%B0%D1%8F_%D0%B2%D0%BE%D0%BB%D0%BD%D0%B0" TargetMode="External"/><Relationship Id="rId5" Type="http://schemas.openxmlformats.org/officeDocument/2006/relationships/hyperlink" Target="https://ru.wikipedia.org/wiki/%D0%A7%D0%B0%D1%81%D1%82%D0%B8%D1%86%D0%B0" TargetMode="External"/><Relationship Id="rId15" Type="http://schemas.openxmlformats.org/officeDocument/2006/relationships/hyperlink" Target="https://ru.wikipedia.org/wiki/%D0%93%D0%B0%D0%BC%D0%BC%D0%B0-%D0%B8%D0%B7%D0%BB%D1%83%D1%87%D0%B5%D0%BD%D0%B8%D0%B5" TargetMode="External"/><Relationship Id="rId23" Type="http://schemas.openxmlformats.org/officeDocument/2006/relationships/hyperlink" Target="https://ru.wikipedia.org/wiki/%D0%97%D0%B2%D1%83%D0%BA" TargetMode="External"/><Relationship Id="rId10" Type="http://schemas.openxmlformats.org/officeDocument/2006/relationships/hyperlink" Target="https://ru.wikipedia.org/wiki/%D0%9C%D0%B8%D0%BA%D1%80%D0%BE%D0%B2%D0%BE%D0%BB%D0%BD%D0%BE%D0%B2%D0%BE%D0%B5_%D0%B8%D0%B7%D0%BB%D1%83%D1%87%D0%B5%D0%BD%D0%B8%D0%B5" TargetMode="External"/><Relationship Id="rId19" Type="http://schemas.openxmlformats.org/officeDocument/2006/relationships/hyperlink" Target="https://ru.wikipedia.org/wiki/%D0%9D%D0%B5%D0%B9%D1%82%D1%80%D0%BE%D0%BD%D0%BD%D0%BE%D0%B5_%D0%B8%D0%B7%D0%BB%D1%83%D1%87%D0%B5%D0%BD%D0%B8%D0%B5" TargetMode="External"/><Relationship Id="rId4" Type="http://schemas.openxmlformats.org/officeDocument/2006/relationships/hyperlink" Target="https://ru.wikipedia.org/wiki/%D0%92%D0%BE%D0%BB%D0%BD%D0%B0" TargetMode="External"/><Relationship Id="rId9" Type="http://schemas.openxmlformats.org/officeDocument/2006/relationships/hyperlink" Target="https://ru.wikipedia.org/wiki/%D0%A0%D0%B0%D0%B4%D0%B8%D0%BE%D0%B2%D0%BE%D0%BB%D0%BD%D1%8B" TargetMode="External"/><Relationship Id="rId14" Type="http://schemas.openxmlformats.org/officeDocument/2006/relationships/hyperlink" Target="https://ru.wikipedia.org/wiki/%D0%A0%D0%B5%D0%BD%D1%82%D0%B3%D0%B5%D0%BD%D0%BE%D0%B2%D1%81%D0%BA%D0%BE%D0%B5_%D0%B8%D0%B7%D0%BB%D1%83%D1%87%D0%B5%D0%BD%D0%B8%D0%B5" TargetMode="External"/><Relationship Id="rId22" Type="http://schemas.openxmlformats.org/officeDocument/2006/relationships/hyperlink" Target="https://ru.wikipedia.org/wiki/%D0%A3%D0%BB%D1%8C%D1%82%D1%80%D0%B0%D0%B7%D0%B2%D1%83%D0%BA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lementy.ru/nauchno-populyarnaya_biblioteka/435837/Flesh_terapiya_revolyutsionnyy_sposob_lecheniya_opukholey" TargetMode="External"/><Relationship Id="rId4" Type="http://schemas.openxmlformats.org/officeDocument/2006/relationships/hyperlink" Target="https://elementy.ru/nauchno-populyarnaya_biblioteka/435833/Kommersant_Nauka_aprel_202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20862/0042-4676-2021-102-4-240-246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38/s41571-022-00697-z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62D44EE-C852-4460-B8B5-C4F2BC205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74D8C2-C24C-3F5A-0247-5DBB250D91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4716" y="739978"/>
            <a:ext cx="5334930" cy="3004145"/>
          </a:xfrm>
        </p:spPr>
        <p:txBody>
          <a:bodyPr>
            <a:normAutofit/>
          </a:bodyPr>
          <a:lstStyle/>
          <a:p>
            <a:r>
              <a:rPr lang="en-US" sz="5600"/>
              <a:t>FLASH-</a:t>
            </a:r>
            <a:r>
              <a:rPr lang="ru-RU" sz="5600"/>
              <a:t>терапия</a:t>
            </a:r>
            <a:r>
              <a:rPr lang="en-US" sz="5600"/>
              <a:t>: </a:t>
            </a:r>
            <a:r>
              <a:rPr lang="ru-RU" sz="5600"/>
              <a:t>молниеносный удар </a:t>
            </a:r>
            <a:endParaRPr lang="en-GB" sz="5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9F22F9-B096-9B38-66F4-D17CA02C5C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4715" y="3836197"/>
            <a:ext cx="5334931" cy="2189214"/>
          </a:xfrm>
        </p:spPr>
        <p:txBody>
          <a:bodyPr>
            <a:normAutofit/>
          </a:bodyPr>
          <a:lstStyle/>
          <a:p>
            <a:r>
              <a:rPr lang="ru-RU" sz="1900"/>
              <a:t>4 декабря 2025</a:t>
            </a:r>
          </a:p>
          <a:p>
            <a:r>
              <a:rPr lang="ru-RU" sz="1900"/>
              <a:t>Анастасия Магазиник </a:t>
            </a:r>
            <a:endParaRPr lang="en-US" sz="1900"/>
          </a:p>
          <a:p>
            <a:r>
              <a:rPr lang="en-US" sz="1900"/>
              <a:t>Doctor of</a:t>
            </a:r>
            <a:r>
              <a:rPr lang="ru-RU" sz="1900"/>
              <a:t> </a:t>
            </a:r>
            <a:r>
              <a:rPr lang="en-US" sz="1900"/>
              <a:t>Science (</a:t>
            </a:r>
            <a:r>
              <a:rPr lang="ru-RU" sz="1900"/>
              <a:t>кандидат технических наук</a:t>
            </a:r>
            <a:r>
              <a:rPr lang="en-US" sz="1900"/>
              <a:t>)</a:t>
            </a:r>
            <a:r>
              <a:rPr lang="ru-RU" sz="1900"/>
              <a:t>, технический менеджер </a:t>
            </a:r>
            <a:r>
              <a:rPr lang="en-US" sz="1900"/>
              <a:t>LINAC FLASH, </a:t>
            </a:r>
            <a:r>
              <a:rPr lang="ru-RU" sz="1900"/>
              <a:t>ведущий инженер-разработчик линейного медицинского ускорителя </a:t>
            </a:r>
            <a:r>
              <a:rPr lang="en-US" sz="1900"/>
              <a:t>FLASH</a:t>
            </a:r>
            <a:r>
              <a:rPr lang="ru-RU" sz="1900"/>
              <a:t> на пучках электронов  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8970D8-8D1D-4B5C-894B-E871CC865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1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227E5B6-9132-43CA-B503-37A18562A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349052" y="0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C2051E-A88D-48E5-BACF-AAED17892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16245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2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821A508-2985-4905-874A-527429BAAB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2929CB1-0E3C-4B2D-ADC5-0154FB33B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697761" y="5717906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FD1E05-9290-AD01-3F6E-4808ED19CC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16" r="9933" b="-1"/>
          <a:stretch>
            <a:fillRect/>
          </a:stretch>
        </p:blipFill>
        <p:spPr>
          <a:xfrm>
            <a:off x="631840" y="598720"/>
            <a:ext cx="5178249" cy="517824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5F2F0C84-BE8C-4DC2-A6D3-30349A801D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520513" y="6258756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4310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1435-7898-567E-8FA7-DB1969726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Излучение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6E0CBB-970A-5BAD-EB04-79D6B323E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В физике </a:t>
            </a:r>
            <a:r>
              <a:rPr lang="ru-RU" b="1" dirty="0"/>
              <a:t>излучение</a:t>
            </a:r>
            <a:r>
              <a:rPr lang="ru-RU" dirty="0"/>
              <a:t> — передача энергии в форме волн или частиц через пространство или через материальную среду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0A2C1-97F8-3D5D-A87B-D1056E262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8A6C0-C9C3-E6F1-8E3C-B68D5B38B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8807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E45D7-64E2-402E-0D09-ACC13A409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38D9-713F-C483-9481-9FE5FC38D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Взаимодействие ионизирующих излучений с веществом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2ED1F7-5F8D-54C0-38D1-2F210C32F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Корпускулярное (прямое): поток частиц (корпускул), которые характеризуются опре­деленной </a:t>
            </a:r>
            <a:r>
              <a:rPr lang="ru-RU" u="sng" dirty="0"/>
              <a:t>массой, зарядом и скоростью</a:t>
            </a:r>
            <a:r>
              <a:rPr lang="ru-RU" i="1" u="sng" dirty="0"/>
              <a:t>.</a:t>
            </a:r>
            <a:endParaRPr lang="ru-RU" u="sng" dirty="0"/>
          </a:p>
          <a:p>
            <a:pPr>
              <a:lnSpc>
                <a:spcPct val="100000"/>
              </a:lnSpc>
            </a:pPr>
            <a:r>
              <a:rPr lang="ru-RU" dirty="0"/>
              <a:t>Электромагнитное (косвенное): это поток квантов или фотонов. Это излучение не имеет ни массы, ни заряда и производит косвенную ионизацию среды.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27638F-7594-BE61-D6B9-3E977BA0B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45B5B5-ED76-E02D-F52D-2BD2464F4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976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FE5898-21DF-0B14-6FD5-A2D07AB1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Взаимодействие ионизирующих излучений с веществом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A2B1B-65F0-36B2-3933-BBE8AE5C5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Корпускулярное</a:t>
            </a:r>
            <a:r>
              <a:rPr lang="en-US" dirty="0"/>
              <a:t> </a:t>
            </a:r>
            <a:endParaRPr lang="en-GB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92CFC6BD-9F8C-8E13-A02F-C89B3E9D5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5ADE85A2-DD5B-2A0C-7222-BF6DCA562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12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53762D-3161-7AEF-5706-F5E7D83DB0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744" t="37152" r="75389" b="27121"/>
          <a:stretch>
            <a:fillRect/>
          </a:stretch>
        </p:blipFill>
        <p:spPr>
          <a:xfrm>
            <a:off x="583907" y="2250046"/>
            <a:ext cx="4372557" cy="3283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EACDDB-51CA-2958-8801-54AF90D8140B}"/>
              </a:ext>
            </a:extLst>
          </p:cNvPr>
          <p:cNvSpPr txBox="1"/>
          <p:nvPr/>
        </p:nvSpPr>
        <p:spPr>
          <a:xfrm>
            <a:off x="6270170" y="5434737"/>
            <a:ext cx="59218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b="1" dirty="0"/>
              <a:t>Тормозное излучение (Bremsstrahlung)</a:t>
            </a:r>
          </a:p>
          <a:p>
            <a:pPr>
              <a:buNone/>
            </a:pPr>
            <a:r>
              <a:rPr lang="ru-RU" sz="1600" b="1" dirty="0"/>
              <a:t>Тормозное излучение</a:t>
            </a:r>
            <a:r>
              <a:rPr lang="ru-RU" sz="1600" dirty="0"/>
              <a:t> — это электромагнитное излучение (рентгеновские фотоны), которое возникает, когда </a:t>
            </a:r>
            <a:r>
              <a:rPr lang="ru-RU" sz="1600" b="1" dirty="0"/>
              <a:t>электрон</a:t>
            </a:r>
            <a:r>
              <a:rPr lang="ru-RU" sz="1600" dirty="0"/>
              <a:t> или другая лёгкая заряженная частица </a:t>
            </a:r>
            <a:r>
              <a:rPr lang="ru-RU" sz="1600" b="1" dirty="0"/>
              <a:t>резко замедляется или отклоняется</a:t>
            </a:r>
            <a:r>
              <a:rPr lang="ru-RU" sz="1600" dirty="0"/>
              <a:t> в электрическом поле ядра атома.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2925B8-55E2-1776-C53F-EC403445E9DA}"/>
              </a:ext>
            </a:extLst>
          </p:cNvPr>
          <p:cNvSpPr txBox="1"/>
          <p:nvPr/>
        </p:nvSpPr>
        <p:spPr>
          <a:xfrm>
            <a:off x="1676" y="5438299"/>
            <a:ext cx="60943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dirty="0"/>
              <a:t>Именно взаимодействия </a:t>
            </a:r>
            <a:r>
              <a:rPr lang="ru-RU" sz="1600" b="1" dirty="0"/>
              <a:t>электрон–электрон</a:t>
            </a:r>
            <a:r>
              <a:rPr lang="ru-RU" sz="1600" dirty="0"/>
              <a:t> являются: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основным источником </a:t>
            </a:r>
            <a:r>
              <a:rPr lang="ru-RU" sz="1600" b="1" dirty="0"/>
              <a:t>депозита энергии</a:t>
            </a:r>
            <a:r>
              <a:rPr lang="ru-RU" sz="1600" dirty="0"/>
              <a:t> в ткани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ключевым механизмом </a:t>
            </a:r>
            <a:r>
              <a:rPr lang="ru-RU" sz="1600" b="1" dirty="0"/>
              <a:t>формирования дозы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доминирующим процессом для </a:t>
            </a:r>
            <a:r>
              <a:rPr lang="ru-RU" sz="1600" b="1" dirty="0"/>
              <a:t>вторичных электронов</a:t>
            </a:r>
            <a:r>
              <a:rPr lang="ru-RU" sz="1600" dirty="0"/>
              <a:t>, образованных фотонами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66A097A-755B-ACEE-C956-F8C2E3A411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572" t="37152" r="60085" b="27121"/>
          <a:stretch>
            <a:fillRect/>
          </a:stretch>
        </p:blipFill>
        <p:spPr>
          <a:xfrm>
            <a:off x="6857999" y="2250045"/>
            <a:ext cx="4512547" cy="328382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8CF84B-09DA-95A4-9EF6-CDAA5086ECD8}"/>
              </a:ext>
            </a:extLst>
          </p:cNvPr>
          <p:cNvSpPr txBox="1"/>
          <p:nvPr/>
        </p:nvSpPr>
        <p:spPr>
          <a:xfrm>
            <a:off x="583907" y="2397759"/>
            <a:ext cx="492711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1. </a:t>
            </a:r>
            <a:r>
              <a:rPr lang="ru-RU" dirty="0"/>
              <a:t>Взаимодействие электрон–электрон (e⁻–e⁻)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9BD842-99E3-CE2F-183F-E8835A93C47F}"/>
              </a:ext>
            </a:extLst>
          </p:cNvPr>
          <p:cNvSpPr txBox="1"/>
          <p:nvPr/>
        </p:nvSpPr>
        <p:spPr>
          <a:xfrm>
            <a:off x="6767527" y="2397759"/>
            <a:ext cx="4927113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2. </a:t>
            </a:r>
            <a:r>
              <a:rPr lang="ru-RU" dirty="0"/>
              <a:t>Тормозное излучение (Bremsstrahlung)</a:t>
            </a:r>
          </a:p>
        </p:txBody>
      </p:sp>
    </p:spTree>
    <p:extLst>
      <p:ext uri="{BB962C8B-B14F-4D97-AF65-F5344CB8AC3E}">
        <p14:creationId xmlns:p14="http://schemas.microsoft.com/office/powerpoint/2010/main" val="36129267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3B26F-4DC4-2ECF-E9CE-35DA29FF0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Взаимодействие ионизирующих излучений с веществом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05CCE-C7D7-3075-8457-CF36B051BC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Упругое: </a:t>
            </a:r>
            <a:r>
              <a:rPr lang="ru-RU" i="1" dirty="0"/>
              <a:t>в результате которого меняются только их импульсы, а внутреннее состояние остаётся неизменным.</a:t>
            </a:r>
            <a:endParaRPr lang="ru-RU" dirty="0"/>
          </a:p>
          <a:p>
            <a:pPr>
              <a:lnSpc>
                <a:spcPct val="100000"/>
              </a:lnSpc>
            </a:pPr>
            <a:r>
              <a:rPr lang="ru-RU" dirty="0"/>
              <a:t>Неупругое: </a:t>
            </a:r>
            <a:r>
              <a:rPr lang="ru-RU" i="1" dirty="0"/>
              <a:t>приводящее к изменению их внутреннего состояния, превращению в другие частицы или дополнительному возникновению новых частиц.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E10665-1BA8-9EBA-F6F1-E784497C4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B66EB-7A9B-C4DB-1B27-6798A4275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074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A2474-0E6C-476A-4F54-D7AA86F34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0415F-B33C-B187-D073-ECC65B6BD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Взаимодействие ионизирующих излучений с веществом (косвенное)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382FAE-0247-07F9-5A25-D3CDA9C15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1"/>
            <a:r>
              <a:rPr lang="ru-RU" b="1" i="1" dirty="0"/>
              <a:t>Рэлеевское рассеивание</a:t>
            </a:r>
          </a:p>
          <a:p>
            <a:pPr lvl="2"/>
            <a:r>
              <a:rPr lang="ru-RU" i="1" dirty="0"/>
              <a:t>Энергия фотона почти не меняется</a:t>
            </a:r>
          </a:p>
          <a:p>
            <a:pPr lvl="2"/>
            <a:r>
              <a:rPr lang="ru-RU" i="1" dirty="0"/>
              <a:t>Длина волны и частота почти остаются прежними</a:t>
            </a:r>
          </a:p>
          <a:p>
            <a:pPr lvl="2"/>
            <a:r>
              <a:rPr lang="ru-RU" i="1" dirty="0"/>
              <a:t>Меняется только направление движения фотона</a:t>
            </a:r>
          </a:p>
          <a:p>
            <a:pPr lvl="1"/>
            <a:r>
              <a:rPr lang="ru-RU" b="1" i="1" dirty="0"/>
              <a:t>Фотоэффект</a:t>
            </a:r>
          </a:p>
          <a:p>
            <a:pPr lvl="2"/>
            <a:r>
              <a:rPr lang="ru-RU" i="1" dirty="0"/>
              <a:t>Фотон полностью поглощается</a:t>
            </a:r>
          </a:p>
          <a:p>
            <a:pPr lvl="2"/>
            <a:r>
              <a:rPr lang="ru-RU" i="1" u="sng" dirty="0"/>
              <a:t>Выбрасывается электрон фотоэффекта</a:t>
            </a:r>
          </a:p>
          <a:p>
            <a:pPr lvl="1"/>
            <a:r>
              <a:rPr lang="ru-RU" b="1" i="1" dirty="0"/>
              <a:t>Комптоновское рассеяние</a:t>
            </a:r>
          </a:p>
          <a:p>
            <a:pPr lvl="2"/>
            <a:r>
              <a:rPr lang="ru-RU" i="1" dirty="0"/>
              <a:t>Фотон рассеивается, теряя часть энергии</a:t>
            </a:r>
          </a:p>
          <a:p>
            <a:pPr lvl="2"/>
            <a:r>
              <a:rPr lang="ru-RU" i="1" u="sng" dirty="0"/>
              <a:t>Выбрасывается электрон Комптона</a:t>
            </a:r>
          </a:p>
          <a:p>
            <a:pPr lvl="1"/>
            <a:r>
              <a:rPr lang="ru-RU" b="1" i="1" dirty="0"/>
              <a:t>Образование пары</a:t>
            </a:r>
          </a:p>
          <a:p>
            <a:pPr lvl="2"/>
            <a:r>
              <a:rPr lang="ru-RU" u="sng" dirty="0"/>
              <a:t>Фотон превращается в </a:t>
            </a:r>
            <a:r>
              <a:rPr lang="ru-RU" b="1" u="sng" dirty="0"/>
              <a:t>электрон + позитрон</a:t>
            </a:r>
            <a:endParaRPr lang="ru-RU" i="1" u="sng" dirty="0"/>
          </a:p>
          <a:p>
            <a:r>
              <a:rPr lang="ru-RU" i="1" dirty="0"/>
              <a:t>Зависит от первоначальной энергии фотона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807FD9-E40D-25AC-AF2E-420EE4D0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DFAA82-9C51-4C44-CCCD-BB2686E5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14</a:t>
            </a:fld>
            <a:endParaRPr lang="en-GB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8DFF677-A047-7FC9-AD53-05BBD12B0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4072740"/>
              </p:ext>
            </p:extLst>
          </p:nvPr>
        </p:nvGraphicFramePr>
        <p:xfrm>
          <a:off x="7603518" y="3127602"/>
          <a:ext cx="4494698" cy="22860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247349">
                  <a:extLst>
                    <a:ext uri="{9D8B030D-6E8A-4147-A177-3AD203B41FA5}">
                      <a16:colId xmlns:a16="http://schemas.microsoft.com/office/drawing/2014/main" val="3708349496"/>
                    </a:ext>
                  </a:extLst>
                </a:gridCol>
                <a:gridCol w="2247349">
                  <a:extLst>
                    <a:ext uri="{9D8B030D-6E8A-4147-A177-3AD203B41FA5}">
                      <a16:colId xmlns:a16="http://schemas.microsoft.com/office/drawing/2014/main" val="9884452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/>
                        <a:t>Энергия фотона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/>
                        <a:t>Главное взаимодействие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0042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&lt; 50 keV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/>
                        <a:t>Фотоэффект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695747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60–2000 keV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b="1"/>
                        <a:t>Комптоновское рассеяние</a:t>
                      </a:r>
                      <a:endParaRPr lang="ru-RU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10237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&gt; 1,022 MeV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Образование пары (при атомном ядре)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914627"/>
                  </a:ext>
                </a:extLst>
              </a:tr>
            </a:tbl>
          </a:graphicData>
        </a:graphic>
      </p:graphicFrame>
      <p:pic>
        <p:nvPicPr>
          <p:cNvPr id="3076" name="Picture 4" descr="Процессы, происходящие при взаимодействии у-излучения с веществом">
            <a:extLst>
              <a:ext uri="{FF2B5EF4-FFF2-40B4-BE49-F238E27FC236}">
                <a16:creationId xmlns:a16="http://schemas.microsoft.com/office/drawing/2014/main" id="{7AFF682F-3A44-D49C-524D-FF9B25752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50289" b="57638"/>
          <a:stretch>
            <a:fillRect/>
          </a:stretch>
        </p:blipFill>
        <p:spPr bwMode="auto">
          <a:xfrm>
            <a:off x="9313148" y="1197923"/>
            <a:ext cx="2878852" cy="1839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839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E2D27-5318-66FA-AF57-C4E59AACE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8CA6A-E655-6319-3CE9-C13038F6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Взаимодействие ионизирующих излучений с веществом</a:t>
            </a:r>
            <a:endParaRPr lang="en-GB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D5A8109-62F1-3399-97E9-87631291098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541" y="1835369"/>
            <a:ext cx="9016241" cy="3437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DA49A82-ED76-BEB9-CC28-217C6955C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4/12/2025</a:t>
            </a:r>
            <a:endParaRPr lang="en-GB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AAB47D6-2760-20D1-7FF3-1A55F1D92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15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CA1F2B-D8FD-7568-D08E-F07BD37CE4E6}"/>
              </a:ext>
            </a:extLst>
          </p:cNvPr>
          <p:cNvSpPr txBox="1"/>
          <p:nvPr/>
        </p:nvSpPr>
        <p:spPr>
          <a:xfrm>
            <a:off x="1013719" y="5403827"/>
            <a:ext cx="9535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а — 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фотоэлектрическое поглощение; </a:t>
            </a:r>
            <a:r>
              <a:rPr lang="ru-R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б— 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комптоновский эффект; </a:t>
            </a:r>
            <a:r>
              <a:rPr lang="ru-RU" b="0" i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в </a:t>
            </a:r>
            <a:r>
              <a:rPr lang="ru-RU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— образование пар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54E3D4-05F0-0D53-8655-2F7CD43B3CA3}"/>
              </a:ext>
            </a:extLst>
          </p:cNvPr>
          <p:cNvSpPr txBox="1"/>
          <p:nvPr/>
        </p:nvSpPr>
        <p:spPr>
          <a:xfrm>
            <a:off x="5124660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https://studme.org/135712/matematika_himiya_fizik/vzaimodeystvie_ioniziruyuschego_izlucheniya_veschestvom</a:t>
            </a:r>
            <a:r>
              <a:rPr lang="ru-RU" dirty="0"/>
              <a:t> 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2CBBC67-4B1E-E910-F236-80A9A4B2A28F}"/>
              </a:ext>
            </a:extLst>
          </p:cNvPr>
          <p:cNvSpPr txBox="1"/>
          <p:nvPr/>
        </p:nvSpPr>
        <p:spPr>
          <a:xfrm>
            <a:off x="95460" y="596755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https://studfile.net/preview/5611064/page:7/</a:t>
            </a:r>
            <a:r>
              <a:rPr lang="ru-RU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3366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129578-4340-0908-489D-21DAF578D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D4C94E-6A0A-3963-1F41-54CB71D9D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Излучение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CB8138-FDB3-5F17-1124-1553B7AB2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ru-RU" dirty="0"/>
              <a:t>В физике </a:t>
            </a:r>
            <a:r>
              <a:rPr lang="ru-RU" b="1" dirty="0"/>
              <a:t>излучение</a:t>
            </a:r>
            <a:r>
              <a:rPr lang="ru-RU" dirty="0"/>
              <a:t> — передача энергии в форме волн или частиц через пространство или через материальную среду</a:t>
            </a:r>
          </a:p>
          <a:p>
            <a:pPr>
              <a:lnSpc>
                <a:spcPct val="110000"/>
              </a:lnSpc>
            </a:pPr>
            <a:r>
              <a:rPr lang="ru-RU" dirty="0"/>
              <a:t>Единицы измерения излучения:</a:t>
            </a:r>
          </a:p>
          <a:p>
            <a:pPr lvl="1">
              <a:lnSpc>
                <a:spcPct val="110000"/>
              </a:lnSpc>
            </a:pPr>
            <a:r>
              <a:rPr lang="en-US" b="1" dirty="0"/>
              <a:t>[Gy] – Gray – </a:t>
            </a:r>
            <a:r>
              <a:rPr lang="ru-RU" b="1" dirty="0"/>
              <a:t>Грей</a:t>
            </a:r>
            <a:r>
              <a:rPr lang="en-US" b="1" dirty="0"/>
              <a:t>  [</a:t>
            </a:r>
            <a:r>
              <a:rPr lang="ru-RU" b="1" dirty="0"/>
              <a:t>Гр</a:t>
            </a:r>
            <a:r>
              <a:rPr lang="en-US" b="1" dirty="0"/>
              <a:t>] </a:t>
            </a:r>
            <a:r>
              <a:rPr lang="en-US" dirty="0"/>
              <a:t>– </a:t>
            </a:r>
            <a:r>
              <a:rPr lang="ru-RU" dirty="0"/>
              <a:t>поглощенная доза излучения 1Дж/кг (поглощенная энергия)</a:t>
            </a:r>
          </a:p>
          <a:p>
            <a:pPr lvl="1">
              <a:lnSpc>
                <a:spcPct val="110000"/>
              </a:lnSpc>
            </a:pPr>
            <a:r>
              <a:rPr lang="en-US" dirty="0"/>
              <a:t>[rad] </a:t>
            </a:r>
            <a:r>
              <a:rPr lang="ru-RU" dirty="0"/>
              <a:t>–</a:t>
            </a:r>
            <a:r>
              <a:rPr lang="en-US" dirty="0"/>
              <a:t> </a:t>
            </a:r>
            <a:r>
              <a:rPr lang="ru-RU" dirty="0"/>
              <a:t>рад: </a:t>
            </a:r>
            <a:r>
              <a:rPr lang="en-US" dirty="0"/>
              <a:t>100 rad = 1 Gy</a:t>
            </a:r>
            <a:r>
              <a:rPr lang="ru-RU" dirty="0"/>
              <a:t> (внесистемная единица) - поглощенная доза излучения 0,01 Дж/кг</a:t>
            </a:r>
            <a:endParaRPr lang="en-US" dirty="0"/>
          </a:p>
          <a:p>
            <a:pPr lvl="1">
              <a:lnSpc>
                <a:spcPct val="110000"/>
              </a:lnSpc>
            </a:pPr>
            <a:r>
              <a:rPr lang="en-US" dirty="0"/>
              <a:t>[</a:t>
            </a:r>
            <a:r>
              <a:rPr lang="en-US" dirty="0" err="1"/>
              <a:t>Sv</a:t>
            </a:r>
            <a:r>
              <a:rPr lang="en-US" dirty="0"/>
              <a:t>] – Sivert – </a:t>
            </a:r>
            <a:r>
              <a:rPr lang="ru-RU" dirty="0"/>
              <a:t>Зиверт </a:t>
            </a:r>
            <a:r>
              <a:rPr lang="en-US" dirty="0"/>
              <a:t>[</a:t>
            </a:r>
            <a:r>
              <a:rPr lang="ru-RU" dirty="0"/>
              <a:t>Зв</a:t>
            </a:r>
            <a:r>
              <a:rPr lang="en-US" dirty="0"/>
              <a:t>]</a:t>
            </a:r>
            <a:r>
              <a:rPr lang="ru-RU" dirty="0"/>
              <a:t> – биологическая доза (биологический эффект).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0DB8D-CC20-1D39-7D5C-F50F6B560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4/12/2025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A55C3-4F6B-67C7-04CD-1B9966AB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16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963988-5E71-48C8-1C9A-304F841EDED5}"/>
              </a:ext>
            </a:extLst>
          </p:cNvPr>
          <p:cNvSpPr txBox="1"/>
          <p:nvPr/>
        </p:nvSpPr>
        <p:spPr>
          <a:xfrm>
            <a:off x="2409824" y="6378575"/>
            <a:ext cx="7781925" cy="384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fr-FR" dirty="0">
                <a:hlinkClick r:id="rId3"/>
              </a:rPr>
              <a:t>Introduction à la dosimétrie, notions de cours et exercices corrigés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82691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DE2F3-0955-5B86-03A5-F1BF39E1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Доза</a:t>
            </a:r>
            <a:r>
              <a:rPr lang="en-US" dirty="0"/>
              <a:t> </a:t>
            </a:r>
            <a:r>
              <a:rPr lang="ru-RU" dirty="0"/>
              <a:t>излучения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B609F3-77BA-A2B6-FD8A-F304202738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644" y="1645165"/>
            <a:ext cx="10515600" cy="503237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ru-RU" b="1" dirty="0"/>
              <a:t>Экспозиционная доза (Х)</a:t>
            </a:r>
            <a:endParaRPr lang="en-GB" b="1" dirty="0"/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KERMA</a:t>
            </a:r>
            <a:r>
              <a:rPr lang="ru-RU" dirty="0"/>
              <a:t> – </a:t>
            </a:r>
            <a:r>
              <a:rPr lang="en-US" dirty="0"/>
              <a:t> Gy [J/kg] – Kerma – </a:t>
            </a:r>
            <a:r>
              <a:rPr lang="en-US" b="1" dirty="0"/>
              <a:t>K</a:t>
            </a:r>
            <a:r>
              <a:rPr lang="en-US" dirty="0"/>
              <a:t>inetic </a:t>
            </a:r>
            <a:r>
              <a:rPr lang="en-US" b="1" dirty="0"/>
              <a:t>E</a:t>
            </a:r>
            <a:r>
              <a:rPr lang="en-US" dirty="0"/>
              <a:t>nergy </a:t>
            </a:r>
            <a:r>
              <a:rPr lang="en-US" b="1" dirty="0"/>
              <a:t>R</a:t>
            </a:r>
            <a:r>
              <a:rPr lang="en-US" dirty="0"/>
              <a:t>eleased to </a:t>
            </a:r>
            <a:r>
              <a:rPr lang="en-US" b="1" dirty="0"/>
              <a:t>M</a:t>
            </a:r>
            <a:r>
              <a:rPr lang="en-US" dirty="0"/>
              <a:t>atter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400" dirty="0"/>
              <a:t>сумма начальных </a:t>
            </a:r>
            <a:r>
              <a:rPr lang="ru-RU" sz="2400" dirty="0">
                <a:hlinkClick r:id="rId3" tooltip="Кинетическая энергия"/>
              </a:rPr>
              <a:t>кинетических энергий</a:t>
            </a:r>
            <a:r>
              <a:rPr lang="ru-RU" sz="2400" dirty="0"/>
              <a:t> всех заряженных частиц, освобождённых незаряженным ионизирующим излучением (таким как </a:t>
            </a:r>
            <a:r>
              <a:rPr lang="ru-RU" sz="2400" dirty="0">
                <a:hlinkClick r:id="rId4" tooltip="Фотон"/>
              </a:rPr>
              <a:t>фотоны</a:t>
            </a:r>
            <a:r>
              <a:rPr lang="ru-RU" sz="2400" dirty="0"/>
              <a:t> или </a:t>
            </a:r>
            <a:r>
              <a:rPr lang="ru-RU" sz="2400" dirty="0">
                <a:hlinkClick r:id="rId5" tooltip="Нейтрон"/>
              </a:rPr>
              <a:t>нейтроны</a:t>
            </a:r>
            <a:r>
              <a:rPr lang="ru-RU" sz="2400" dirty="0"/>
              <a:t>) в образце вещества, отнесённая к массе образца.</a:t>
            </a:r>
            <a:endParaRPr lang="en-US" sz="2400" dirty="0"/>
          </a:p>
          <a:p>
            <a:pPr>
              <a:lnSpc>
                <a:spcPct val="120000"/>
              </a:lnSpc>
            </a:pPr>
            <a:r>
              <a:rPr lang="ru-RU" b="1" dirty="0"/>
              <a:t>Поглащенная доза </a:t>
            </a:r>
            <a:r>
              <a:rPr lang="ru-RU" dirty="0"/>
              <a:t>(</a:t>
            </a:r>
            <a:r>
              <a:rPr lang="en-US" dirty="0"/>
              <a:t>D</a:t>
            </a:r>
            <a:r>
              <a:rPr lang="ru-RU" dirty="0"/>
              <a:t>)</a:t>
            </a:r>
            <a:r>
              <a:rPr lang="en-US" dirty="0"/>
              <a:t> 1</a:t>
            </a:r>
            <a:r>
              <a:rPr lang="ru-RU" dirty="0"/>
              <a:t> Грей</a:t>
            </a:r>
            <a:r>
              <a:rPr lang="en-US" dirty="0"/>
              <a:t> =1 </a:t>
            </a:r>
            <a:r>
              <a:rPr lang="ru-RU" dirty="0"/>
              <a:t>Гр</a:t>
            </a:r>
            <a:r>
              <a:rPr lang="en-US" dirty="0"/>
              <a:t> = 1 </a:t>
            </a:r>
            <a:r>
              <a:rPr lang="ru-RU" dirty="0"/>
              <a:t>Дж</a:t>
            </a:r>
            <a:r>
              <a:rPr lang="en-US" dirty="0"/>
              <a:t>/</a:t>
            </a:r>
            <a:r>
              <a:rPr lang="ru-RU" dirty="0"/>
              <a:t>кг, 1 рад =  0,1 Гр – </a:t>
            </a:r>
            <a:r>
              <a:rPr lang="ru-RU" u="sng" dirty="0"/>
              <a:t>переданная веществу</a:t>
            </a:r>
            <a:endParaRPr lang="en-US" u="sng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ru-RU" b="1" dirty="0"/>
              <a:t>Эквивалентная доза</a:t>
            </a:r>
            <a:r>
              <a:rPr lang="en-US" b="1" dirty="0"/>
              <a:t> (H</a:t>
            </a:r>
            <a:r>
              <a:rPr lang="en-US" sz="1800" b="1" dirty="0"/>
              <a:t>T,R</a:t>
            </a:r>
            <a:r>
              <a:rPr lang="en-US" b="1" dirty="0"/>
              <a:t>)</a:t>
            </a:r>
            <a:r>
              <a:rPr lang="en-US" dirty="0"/>
              <a:t> </a:t>
            </a:r>
            <a:r>
              <a:rPr lang="ru-RU" dirty="0"/>
              <a:t>зиверт </a:t>
            </a:r>
            <a:r>
              <a:rPr lang="en-US" dirty="0"/>
              <a:t>[</a:t>
            </a:r>
            <a:r>
              <a:rPr lang="ru-RU" dirty="0"/>
              <a:t>Зв</a:t>
            </a:r>
            <a:r>
              <a:rPr lang="en-US" dirty="0"/>
              <a:t>]: </a:t>
            </a:r>
            <a:r>
              <a:rPr lang="ru-RU" dirty="0"/>
              <a:t>учитывает </a:t>
            </a:r>
            <a:r>
              <a:rPr lang="ru-RU" u="sng" dirty="0"/>
              <a:t>биологическое действие излучения</a:t>
            </a:r>
            <a:r>
              <a:rPr lang="ru-RU" dirty="0"/>
              <a:t>. Поглощенная доза в органе или ткани, умноженная на соответствующий взвешивающий коэффициент для данного вида излучения </a:t>
            </a:r>
            <a:r>
              <a:rPr lang="ru-RU" i="1" dirty="0"/>
              <a:t>W</a:t>
            </a:r>
            <a:r>
              <a:rPr lang="ru-RU" i="1" baseline="-25000" dirty="0"/>
              <a:t>R</a:t>
            </a:r>
            <a:r>
              <a:rPr lang="ru-RU" dirty="0"/>
              <a:t> .</a:t>
            </a:r>
          </a:p>
          <a:p>
            <a:pPr>
              <a:lnSpc>
                <a:spcPct val="120000"/>
              </a:lnSpc>
            </a:pPr>
            <a:endParaRPr lang="ru-RU" dirty="0"/>
          </a:p>
          <a:p>
            <a:pPr>
              <a:lnSpc>
                <a:spcPct val="120000"/>
              </a:lnSpc>
            </a:pPr>
            <a:r>
              <a:rPr lang="ru-RU" b="1" dirty="0"/>
              <a:t>Эффективная доза (Е) </a:t>
            </a:r>
            <a:r>
              <a:rPr lang="ru-RU" dirty="0"/>
              <a:t>зиверт </a:t>
            </a:r>
            <a:r>
              <a:rPr lang="en-US" dirty="0"/>
              <a:t>[</a:t>
            </a:r>
            <a:r>
              <a:rPr lang="ru-RU" dirty="0"/>
              <a:t>Зв</a:t>
            </a:r>
            <a:r>
              <a:rPr lang="en-US" dirty="0"/>
              <a:t>]</a:t>
            </a:r>
            <a:r>
              <a:rPr lang="ru-RU" dirty="0"/>
              <a:t>: учитывает </a:t>
            </a:r>
            <a:r>
              <a:rPr lang="ru-RU" u="sng" dirty="0"/>
              <a:t>чувствительность разных тканей</a:t>
            </a:r>
            <a:r>
              <a:rPr lang="ru-RU" dirty="0"/>
              <a:t>. Величина воздействия ионизирующего излучения, используемая как мера риска возникновения отдаленных последствий облучения организма человека и отдельных его органов с учетом их радиочувствительности, где </a:t>
            </a:r>
            <a:r>
              <a:rPr lang="ru-RU" i="1" dirty="0"/>
              <a:t>Н</a:t>
            </a:r>
            <a:r>
              <a:rPr lang="ru-RU" i="1" baseline="-25000" dirty="0"/>
              <a:t>Т</a:t>
            </a:r>
            <a:r>
              <a:rPr lang="ru-RU" baseline="-25000" dirty="0"/>
              <a:t> </a:t>
            </a:r>
            <a:r>
              <a:rPr lang="ru-RU" dirty="0"/>
              <a:t>– эквивалентная доза в органе или ткани;</a:t>
            </a:r>
            <a:r>
              <a:rPr lang="ru-RU" i="1" dirty="0"/>
              <a:t>W</a:t>
            </a:r>
            <a:r>
              <a:rPr lang="ru-RU" i="1" baseline="-25000" dirty="0"/>
              <a:t>T</a:t>
            </a:r>
            <a:r>
              <a:rPr lang="ru-RU" dirty="0"/>
              <a:t>– взвешивающий коэффициент для органа или ткани.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D4B8466-1B65-2124-28A7-61F0C3047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5643167-1C18-1B63-8408-91C7CF625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17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2F7D12-2708-A92C-B89D-EE7A3AD56255}"/>
              </a:ext>
            </a:extLst>
          </p:cNvPr>
          <p:cNvSpPr txBox="1"/>
          <p:nvPr/>
        </p:nvSpPr>
        <p:spPr>
          <a:xfrm>
            <a:off x="7226324" y="556689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https://howradiologyworks.com/doseunits/</a:t>
            </a:r>
            <a:r>
              <a:rPr lang="en-GB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07954C-219C-E666-D73F-0EA5509A06D4}"/>
              </a:ext>
            </a:extLst>
          </p:cNvPr>
          <p:cNvSpPr txBox="1"/>
          <p:nvPr/>
        </p:nvSpPr>
        <p:spPr>
          <a:xfrm>
            <a:off x="806726" y="3332344"/>
            <a:ext cx="10328032" cy="7386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ru-RU" sz="1400" b="1" dirty="0"/>
              <a:t>Грей</a:t>
            </a:r>
            <a:r>
              <a:rPr lang="ru-RU" sz="1400" dirty="0"/>
              <a:t> (грэй</a:t>
            </a:r>
            <a:r>
              <a:rPr lang="ru-RU" sz="1400" baseline="30000" dirty="0">
                <a:hlinkClick r:id="rId7"/>
              </a:rPr>
              <a:t>[1]</a:t>
            </a:r>
            <a:r>
              <a:rPr lang="ru-RU" sz="1400" dirty="0"/>
              <a:t>) (русское обозначение: </a:t>
            </a:r>
            <a:r>
              <a:rPr lang="ru-RU" sz="1400" b="1" dirty="0"/>
              <a:t>Гр</a:t>
            </a:r>
            <a:r>
              <a:rPr lang="ru-RU" sz="1400" dirty="0"/>
              <a:t>, международное: </a:t>
            </a:r>
            <a:r>
              <a:rPr lang="ru-RU" sz="1400" b="1" dirty="0"/>
              <a:t>Gy</a:t>
            </a:r>
            <a:r>
              <a:rPr lang="ru-RU" sz="1400" dirty="0"/>
              <a:t>) — единица </a:t>
            </a:r>
            <a:r>
              <a:rPr lang="ru-RU" sz="1400" dirty="0">
                <a:hlinkClick r:id="rId8" tooltip="Поглощённая доза"/>
              </a:rPr>
              <a:t>поглощённой дозы</a:t>
            </a:r>
            <a:r>
              <a:rPr lang="ru-RU" sz="1400" dirty="0"/>
              <a:t> </a:t>
            </a:r>
            <a:r>
              <a:rPr lang="ru-RU" sz="1400" dirty="0">
                <a:hlinkClick r:id="rId9" tooltip="Ионизирующее излучение"/>
              </a:rPr>
              <a:t>ионизирующего излучения</a:t>
            </a:r>
            <a:r>
              <a:rPr lang="ru-RU" sz="1400" dirty="0"/>
              <a:t> в </a:t>
            </a:r>
            <a:r>
              <a:rPr lang="ru-RU" sz="1400" dirty="0">
                <a:hlinkClick r:id="rId10" tooltip="СИ"/>
              </a:rPr>
              <a:t>Международной системе единиц (СИ)</a:t>
            </a:r>
            <a:r>
              <a:rPr lang="ru-RU" sz="1400" baseline="30000" dirty="0">
                <a:hlinkClick r:id="rId11"/>
              </a:rPr>
              <a:t>[2]</a:t>
            </a:r>
            <a:r>
              <a:rPr lang="ru-RU" sz="1400" baseline="30000" dirty="0">
                <a:hlinkClick r:id="rId12"/>
              </a:rPr>
              <a:t>[3]</a:t>
            </a:r>
            <a:r>
              <a:rPr lang="ru-RU" sz="1400" dirty="0"/>
              <a:t>. Поглощённая доза равна одному грею, если в результате поглощения ионизирующего излучения вещество получило </a:t>
            </a:r>
            <a:r>
              <a:rPr lang="ru-RU" sz="1400" b="1" u="sng" dirty="0"/>
              <a:t>один джоуль энергии в расчёте на один килограмм массы</a:t>
            </a:r>
            <a:r>
              <a:rPr lang="ru-RU" sz="1400" dirty="0"/>
              <a:t>. </a:t>
            </a:r>
            <a:endParaRPr lang="en-GB" sz="1400" dirty="0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9651C0B2-48FC-9B18-3D82-E7BB4BD52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158" y="6224749"/>
            <a:ext cx="1633030" cy="63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4DB0D43C-3F87-07E3-9BA2-572D85C1E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439" y="4899090"/>
            <a:ext cx="1549858" cy="340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>
            <a:extLst>
              <a:ext uri="{FF2B5EF4-FFF2-40B4-BE49-F238E27FC236}">
                <a16:creationId xmlns:a16="http://schemas.microsoft.com/office/drawing/2014/main" id="{2E948263-EC55-B91B-A667-4EC3BE3A4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208" y="4799912"/>
            <a:ext cx="1268165" cy="53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1D75CC-129A-4A74-2370-AE480BCED883}"/>
              </a:ext>
            </a:extLst>
          </p:cNvPr>
          <p:cNvSpPr txBox="1"/>
          <p:nvPr/>
        </p:nvSpPr>
        <p:spPr>
          <a:xfrm>
            <a:off x="7224648" y="6850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16"/>
              </a:rPr>
              <a:t>https://studfile.net/preview/5611064/page:9/</a:t>
            </a:r>
            <a:r>
              <a:rPr lang="ru-RU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2920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3E750-447A-45FB-C463-51277674A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74C34-B465-8352-AD7A-8D0162EC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Доза</a:t>
            </a:r>
            <a:r>
              <a:rPr lang="en-US" dirty="0"/>
              <a:t> </a:t>
            </a:r>
            <a:r>
              <a:rPr lang="ru-RU" dirty="0"/>
              <a:t>излучения</a:t>
            </a:r>
            <a:endParaRPr lang="en-GB" dirty="0"/>
          </a:p>
        </p:txBody>
      </p:sp>
      <p:pic>
        <p:nvPicPr>
          <p:cNvPr id="7" name="Picture 4" descr="Slide5 1">
            <a:extLst>
              <a:ext uri="{FF2B5EF4-FFF2-40B4-BE49-F238E27FC236}">
                <a16:creationId xmlns:a16="http://schemas.microsoft.com/office/drawing/2014/main" id="{51BE8C9D-47C4-4716-B976-38C4217F05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3"/>
          <a:stretch>
            <a:fillRect/>
          </a:stretch>
        </p:blipFill>
        <p:spPr bwMode="auto">
          <a:xfrm>
            <a:off x="98495" y="1503378"/>
            <a:ext cx="7735712" cy="345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97F6281B-1285-7247-889D-9EF499E59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68BEF24A-4930-99AB-1FE3-315D8AC35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18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A74542-3DFA-FFC6-E707-3E0A45F57F58}"/>
              </a:ext>
            </a:extLst>
          </p:cNvPr>
          <p:cNvSpPr txBox="1"/>
          <p:nvPr/>
        </p:nvSpPr>
        <p:spPr>
          <a:xfrm>
            <a:off x="1676" y="4626466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https://howradiologyworks.com/doseunits/</a:t>
            </a:r>
            <a:r>
              <a:rPr lang="en-GB" dirty="0"/>
              <a:t> </a:t>
            </a:r>
          </a:p>
        </p:txBody>
      </p:sp>
      <p:pic>
        <p:nvPicPr>
          <p:cNvPr id="7170" name="Picture 2" descr="Radiation weighting factors w R [24]">
            <a:extLst>
              <a:ext uri="{FF2B5EF4-FFF2-40B4-BE49-F238E27FC236}">
                <a16:creationId xmlns:a16="http://schemas.microsoft.com/office/drawing/2014/main" id="{1A7EFA35-0BAD-D196-4682-96BBED5C1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637" y="114250"/>
            <a:ext cx="5310868" cy="206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CDC5B4D8-4151-87BD-2AAD-A6AF0B6F9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198" y="3230787"/>
            <a:ext cx="5280835" cy="3553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49B6D892-B739-0FED-529C-431ACCB71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495" y="5657907"/>
            <a:ext cx="7100455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Piotrowski, T., </a:t>
            </a:r>
            <a:r>
              <a:rPr kumimoji="0" lang="en-US" altLang="en-US" sz="11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Tefelski</a:t>
            </a:r>
            <a:r>
              <a:rPr kumimoji="0" lang="en-US" altLang="en-US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D. B., </a:t>
            </a:r>
            <a:r>
              <a:rPr kumimoji="0" lang="en-US" altLang="en-US" sz="11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Polański</a:t>
            </a:r>
            <a:r>
              <a:rPr kumimoji="0" lang="en-US" altLang="en-US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A., &amp; </a:t>
            </a:r>
            <a:r>
              <a:rPr kumimoji="0" lang="en-US" altLang="en-US" sz="11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Skubalski</a:t>
            </a:r>
            <a:r>
              <a:rPr kumimoji="0" lang="en-US" altLang="en-US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J. (2012). Monte Carlo simulations for optimization of neutron shielding concrete. Central European Journal of Engineering, 2(2), 296–303. </a:t>
            </a:r>
            <a:r>
              <a:rPr kumimoji="0" lang="en-US" altLang="en-US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https://doi.org/10.2478/s13531-011-0063-0</a:t>
            </a:r>
            <a:r>
              <a:rPr kumimoji="0" lang="ru-RU" altLang="en-US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r>
              <a:rPr kumimoji="0" lang="en-US" altLang="en-US" sz="11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AC90BFF1-8769-7BEB-CE1E-31235BC68B0E}"/>
              </a:ext>
            </a:extLst>
          </p:cNvPr>
          <p:cNvCxnSpPr>
            <a:cxnSpLocks/>
          </p:cNvCxnSpPr>
          <p:nvPr/>
        </p:nvCxnSpPr>
        <p:spPr>
          <a:xfrm flipV="1">
            <a:off x="3263044" y="1793618"/>
            <a:ext cx="3328256" cy="539611"/>
          </a:xfrm>
          <a:prstGeom prst="bentConnector3">
            <a:avLst>
              <a:gd name="adj1" fmla="val -369"/>
            </a:avLst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or: Elbow 18">
            <a:extLst>
              <a:ext uri="{FF2B5EF4-FFF2-40B4-BE49-F238E27FC236}">
                <a16:creationId xmlns:a16="http://schemas.microsoft.com/office/drawing/2014/main" id="{B7500604-7C75-E833-6755-159C8E39F49A}"/>
              </a:ext>
            </a:extLst>
          </p:cNvPr>
          <p:cNvCxnSpPr/>
          <p:nvPr/>
        </p:nvCxnSpPr>
        <p:spPr>
          <a:xfrm>
            <a:off x="5892800" y="3860800"/>
            <a:ext cx="1143000" cy="1097396"/>
          </a:xfrm>
          <a:prstGeom prst="bentConnector3">
            <a:avLst>
              <a:gd name="adj1" fmla="val 1111"/>
            </a:avLst>
          </a:prstGeom>
          <a:ln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25782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33FFC-A5CC-AF49-7D2E-56A30BD24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Биологическое действие ионизирующего излучения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E72D5-E5B1-4EF9-BA70-A123678B5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749528" cy="4351338"/>
          </a:xfrm>
        </p:spPr>
        <p:txBody>
          <a:bodyPr/>
          <a:lstStyle/>
          <a:p>
            <a:r>
              <a:rPr lang="ru-RU" dirty="0"/>
              <a:t>Зависит от:</a:t>
            </a:r>
          </a:p>
          <a:p>
            <a:pPr lvl="1"/>
            <a:r>
              <a:rPr lang="ru-RU" dirty="0"/>
              <a:t>Абсолютной велечины дозы</a:t>
            </a:r>
          </a:p>
          <a:p>
            <a:pPr lvl="1"/>
            <a:r>
              <a:rPr lang="ru-RU" dirty="0"/>
              <a:t>Мощности дозы</a:t>
            </a:r>
          </a:p>
          <a:p>
            <a:pPr lvl="1"/>
            <a:r>
              <a:rPr lang="ru-RU" dirty="0"/>
              <a:t>Распределения поглощенной дозы по времени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2122E-5E76-EFAB-EA9D-35357DEF3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4/12/2025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1BE4D-7C58-4039-786D-5CB09BFDA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19</a:t>
            </a:fld>
            <a:endParaRPr lang="en-GB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E6936B0-79B4-ECA1-47B3-8BFB23EDA9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582844"/>
              </p:ext>
            </p:extLst>
          </p:nvPr>
        </p:nvGraphicFramePr>
        <p:xfrm>
          <a:off x="171450" y="3957955"/>
          <a:ext cx="11636374" cy="27635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568182">
                  <a:extLst>
                    <a:ext uri="{9D8B030D-6E8A-4147-A177-3AD203B41FA5}">
                      <a16:colId xmlns:a16="http://schemas.microsoft.com/office/drawing/2014/main" val="646743423"/>
                    </a:ext>
                  </a:extLst>
                </a:gridCol>
                <a:gridCol w="1602930">
                  <a:extLst>
                    <a:ext uri="{9D8B030D-6E8A-4147-A177-3AD203B41FA5}">
                      <a16:colId xmlns:a16="http://schemas.microsoft.com/office/drawing/2014/main" val="1960517198"/>
                    </a:ext>
                  </a:extLst>
                </a:gridCol>
                <a:gridCol w="9465262">
                  <a:extLst>
                    <a:ext uri="{9D8B030D-6E8A-4147-A177-3AD203B41FA5}">
                      <a16:colId xmlns:a16="http://schemas.microsoft.com/office/drawing/2014/main" val="302213271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100" dirty="0"/>
                        <a:t>Этап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Время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Эффект воздействия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95889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/>
                        <a:t>1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10</a:t>
                      </a:r>
                      <a:r>
                        <a:rPr lang="ru-RU" sz="1100" baseline="30000" dirty="0"/>
                        <a:t>-24</a:t>
                      </a:r>
                      <a:r>
                        <a:rPr lang="ru-RU" sz="1100" baseline="0" dirty="0"/>
                        <a:t> – 10</a:t>
                      </a:r>
                      <a:r>
                        <a:rPr lang="ru-RU" sz="1100" baseline="30000" dirty="0"/>
                        <a:t>-4</a:t>
                      </a:r>
                      <a:r>
                        <a:rPr lang="ru-RU" sz="1100" baseline="0" dirty="0"/>
                        <a:t> 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10</a:t>
                      </a:r>
                      <a:r>
                        <a:rPr lang="ru-RU" sz="1100" baseline="30000" dirty="0"/>
                        <a:t>-16</a:t>
                      </a:r>
                      <a:r>
                        <a:rPr lang="ru-RU" sz="1100" baseline="0" dirty="0"/>
                        <a:t> – 10</a:t>
                      </a:r>
                      <a:r>
                        <a:rPr lang="ru-RU" sz="1100" baseline="30000" dirty="0"/>
                        <a:t>-8</a:t>
                      </a:r>
                      <a:r>
                        <a:rPr lang="ru-RU" sz="1100" baseline="0" dirty="0"/>
                        <a:t> 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/>
                        <a:t>Поглощение энергии</a:t>
                      </a:r>
                      <a:r>
                        <a:rPr lang="ru-RU" sz="1100" dirty="0"/>
                        <a:t>. Начальные взаимодействия. Ионизация и возбуждение молекул вдоль траеткории излучения. Рентгеновсекое и </a:t>
                      </a:r>
                      <a:r>
                        <a:rPr lang="el-GR" sz="1100" dirty="0"/>
                        <a:t>γ</a:t>
                      </a:r>
                      <a:r>
                        <a:rPr lang="ru-RU" sz="1100" dirty="0"/>
                        <a:t>-излучение, нейтроны.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7449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/>
                        <a:t>2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10</a:t>
                      </a:r>
                      <a:r>
                        <a:rPr lang="ru-RU" sz="1100" baseline="30000" dirty="0"/>
                        <a:t>-12</a:t>
                      </a:r>
                      <a:r>
                        <a:rPr lang="ru-RU" sz="1100" baseline="0" dirty="0"/>
                        <a:t> – 10</a:t>
                      </a:r>
                      <a:r>
                        <a:rPr lang="ru-RU" sz="1100" baseline="30000" dirty="0"/>
                        <a:t>-8</a:t>
                      </a:r>
                      <a:r>
                        <a:rPr lang="ru-RU" sz="1100" baseline="0" dirty="0"/>
                        <a:t> 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/>
                        <a:t>Физико-химическая стадия</a:t>
                      </a:r>
                      <a:r>
                        <a:rPr lang="ru-RU" sz="1100" dirty="0"/>
                        <a:t>. Перенос энергии в виде ионизации на первичной траектории. Ионизованные и элетро-возбужденные молекул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4309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/>
                        <a:t>3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/>
                        <a:t>10</a:t>
                      </a:r>
                      <a:r>
                        <a:rPr lang="ru-RU" sz="1100" baseline="30000" dirty="0"/>
                        <a:t>-7</a:t>
                      </a:r>
                      <a:r>
                        <a:rPr lang="ru-RU" sz="1100" baseline="0" dirty="0"/>
                        <a:t> – 10</a:t>
                      </a:r>
                      <a:r>
                        <a:rPr lang="ru-RU" sz="1100" baseline="30000" dirty="0"/>
                        <a:t>-5</a:t>
                      </a:r>
                      <a:r>
                        <a:rPr lang="ru-RU" sz="1100" baseline="0" dirty="0"/>
                        <a:t> с, несколько часов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/>
                        <a:t>Химические повреждения</a:t>
                      </a:r>
                      <a:r>
                        <a:rPr lang="ru-RU" sz="1100" dirty="0"/>
                        <a:t>. Прямое действие. Косвенное действие. Свободные радикалы, образующтеся из воды. Возбуждение молекулы до теплового равновнсия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76191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/>
                        <a:t>4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10</a:t>
                      </a:r>
                      <a:r>
                        <a:rPr lang="ru-RU" sz="1100" baseline="30000" dirty="0"/>
                        <a:t>-6</a:t>
                      </a:r>
                      <a:r>
                        <a:rPr lang="ru-RU" sz="1100" baseline="0" dirty="0"/>
                        <a:t> – 10 час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/>
                        <a:t>Биомолекулярные повреждения.</a:t>
                      </a:r>
                      <a:r>
                        <a:rPr lang="ru-RU" sz="1100" dirty="0"/>
                        <a:t> Изменения молекул белков, нуклеиновых кислот под влиянием процессов обмена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/>
                        <a:t>5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Часы-недели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/>
                        <a:t>Ранние биологические и физиологические эффекты</a:t>
                      </a:r>
                      <a:r>
                        <a:rPr lang="ru-RU" sz="1100" dirty="0"/>
                        <a:t>. Биохимические повреждения. Гибель клетое, гибель отдельных животных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8328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100" dirty="0"/>
                        <a:t>6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Годы-столетия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b="1" dirty="0"/>
                        <a:t>Отдаленные биологические эффекты</a:t>
                      </a:r>
                      <a:r>
                        <a:rPr lang="ru-RU" sz="1100" dirty="0"/>
                        <a:t>. Стойкое нарушение функций. Генетические мутации, действие на потомство. Соматические эффекты: рак, лейкоз, сокращение продолжительности жизни, гибель организма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950083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68F818C7-77F9-2F65-82A9-1836B62BC095}"/>
              </a:ext>
            </a:extLst>
          </p:cNvPr>
          <p:cNvSpPr txBox="1"/>
          <p:nvPr/>
        </p:nvSpPr>
        <p:spPr>
          <a:xfrm>
            <a:off x="4622798" y="3938905"/>
            <a:ext cx="71850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000" i="1" dirty="0"/>
              <a:t>Журавлев В. Ф. Токсикология радиоактивных веществ.—2-е изд., перераб. и дол, — Москва: Энергоатомиздат, 1990. </a:t>
            </a:r>
            <a:endParaRPr lang="ru-RU" sz="1000" i="1" dirty="0">
              <a:hlinkClick r:id="rId3"/>
            </a:endParaRPr>
          </a:p>
          <a:p>
            <a:r>
              <a:rPr lang="en-GB" sz="1000" i="1" dirty="0">
                <a:hlinkClick r:id="rId3"/>
              </a:rPr>
              <a:t>https://leg.co.ua/arhiv/generaciya/toksikologiya-radioaktivnyh-veschestv/Page-6.html</a:t>
            </a:r>
            <a:r>
              <a:rPr lang="ru-RU" sz="1000" i="1" dirty="0"/>
              <a:t> </a:t>
            </a:r>
            <a:endParaRPr lang="en-GB" sz="1000" i="1" dirty="0"/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45E2D267-0031-DEB0-19CE-0FAB9BC0C38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732" t="24315" b="1594"/>
          <a:stretch>
            <a:fillRect/>
          </a:stretch>
        </p:blipFill>
        <p:spPr>
          <a:xfrm>
            <a:off x="6991350" y="996661"/>
            <a:ext cx="4816474" cy="290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91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6FC73E-9118-DC16-E5D9-6FB59933A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ru-RU" sz="4100">
                <a:solidFill>
                  <a:srgbClr val="FFFFFF"/>
                </a:solidFill>
              </a:rPr>
              <a:t>Содержание</a:t>
            </a:r>
            <a:endParaRPr lang="en-GB" sz="4100">
              <a:solidFill>
                <a:srgbClr val="FFFFFF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258B0-09D2-1493-8661-856B89947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>
            <a:normAutofit/>
          </a:bodyPr>
          <a:lstStyle/>
          <a:p>
            <a:r>
              <a:rPr lang="ru-RU" dirty="0"/>
              <a:t>Что такое рак?</a:t>
            </a:r>
          </a:p>
          <a:p>
            <a:r>
              <a:rPr lang="ru-RU" dirty="0"/>
              <a:t>Статистика</a:t>
            </a:r>
          </a:p>
          <a:p>
            <a:r>
              <a:rPr lang="ru-RU" dirty="0"/>
              <a:t>Физический аспект лучевой терапии</a:t>
            </a:r>
            <a:endParaRPr lang="en-US" dirty="0"/>
          </a:p>
          <a:p>
            <a:r>
              <a:rPr lang="ru-RU" dirty="0"/>
              <a:t>Биологический аспект </a:t>
            </a:r>
            <a:r>
              <a:rPr lang="en-US" dirty="0"/>
              <a:t>FLASH</a:t>
            </a:r>
          </a:p>
          <a:p>
            <a:r>
              <a:rPr lang="ru-RU" dirty="0"/>
              <a:t>Виды ускорителей</a:t>
            </a:r>
            <a:r>
              <a:rPr lang="en-US" dirty="0"/>
              <a:t> </a:t>
            </a:r>
          </a:p>
          <a:p>
            <a:r>
              <a:rPr lang="ru-RU" dirty="0"/>
              <a:t>Ограничения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CF403A-677C-0BB8-F580-F98EE8228C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D4459E-9942-01AC-90AF-8E1FADAA1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FCB635E2-DE85-4E90-BDB4-53E2DFE14965}" type="slidenum">
              <a:rPr lang="en-GB" smtClean="0"/>
              <a:pPr>
                <a:spcAft>
                  <a:spcPts val="600"/>
                </a:spcAft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1234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7EB96-C971-00B9-6550-9B87E8F3C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Методы лучевой терапии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B64642A-BBDD-CB05-4B55-BF58813726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08824"/>
              </p:ext>
            </p:extLst>
          </p:nvPr>
        </p:nvGraphicFramePr>
        <p:xfrm>
          <a:off x="838200" y="134937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C3A34-AB8E-75F4-0BE9-010C3B45D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B0D4FF-0DD8-F209-4061-DE9BC1741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20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7117DC-D128-3397-B173-EEDB7CDFF22A}"/>
              </a:ext>
            </a:extLst>
          </p:cNvPr>
          <p:cNvSpPr txBox="1"/>
          <p:nvPr/>
        </p:nvSpPr>
        <p:spPr>
          <a:xfrm>
            <a:off x="2828925" y="6356350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8"/>
              </a:rPr>
              <a:t>Лучевая терапия - </a:t>
            </a:r>
            <a:r>
              <a:rPr lang="en-GB" dirty="0">
                <a:hlinkClick r:id="rId8"/>
              </a:rPr>
              <a:t>online presentation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32665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0770D-88C3-4B63-74F1-12FF23056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Методики реализации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1E2A5-89B5-3AAD-9C7A-5D1A24D1C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Однократное</a:t>
            </a:r>
          </a:p>
          <a:p>
            <a:pPr lvl="1"/>
            <a:r>
              <a:rPr lang="ru-RU" dirty="0"/>
              <a:t>Вся доза к опухоли</a:t>
            </a:r>
          </a:p>
          <a:p>
            <a:r>
              <a:rPr lang="ru-RU" dirty="0"/>
              <a:t>Фракционное</a:t>
            </a:r>
          </a:p>
          <a:p>
            <a:pPr lvl="1"/>
            <a:r>
              <a:rPr lang="ru-RU" b="1" dirty="0"/>
              <a:t>Суммарная доза разделена на отдельные части, фракции. </a:t>
            </a:r>
          </a:p>
          <a:p>
            <a:r>
              <a:rPr lang="ru-RU" dirty="0"/>
              <a:t>Фракционно-протяженное</a:t>
            </a:r>
            <a:endParaRPr lang="en-US" dirty="0"/>
          </a:p>
          <a:p>
            <a:pPr lvl="1"/>
            <a:r>
              <a:rPr lang="ru-RU" dirty="0"/>
              <a:t>разделение суммарной дозы на части и одновременно за счет снижения мощности дозы удлиняют</a:t>
            </a:r>
            <a:r>
              <a:rPr lang="en-US" dirty="0"/>
              <a:t> </a:t>
            </a:r>
            <a:r>
              <a:rPr lang="ru-RU" dirty="0"/>
              <a:t>время каждой фракции облучения (до 60 мин)</a:t>
            </a:r>
          </a:p>
          <a:p>
            <a:r>
              <a:rPr lang="ru-RU" dirty="0"/>
              <a:t>Непрерывное</a:t>
            </a:r>
            <a:endParaRPr lang="en-US" dirty="0"/>
          </a:p>
          <a:p>
            <a:pPr lvl="1"/>
            <a:r>
              <a:rPr lang="en-US" dirty="0"/>
              <a:t>(</a:t>
            </a:r>
            <a:r>
              <a:rPr lang="ru-RU" dirty="0"/>
              <a:t>в течение нескольких часов,</a:t>
            </a:r>
            <a:r>
              <a:rPr lang="en-US" dirty="0"/>
              <a:t> </a:t>
            </a:r>
            <a:r>
              <a:rPr lang="ru-RU" dirty="0"/>
              <a:t>дней) осуществляется при проведении внутритканевой и внутриполостной лучевой терапии</a:t>
            </a:r>
            <a:r>
              <a:rPr lang="en-US" dirty="0"/>
              <a:t> - </a:t>
            </a:r>
            <a:r>
              <a:rPr lang="ru-RU" dirty="0"/>
              <a:t>брахитерапия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018D01-38FE-F031-D643-46FA66BDA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F8324D-6C79-97C4-E34D-72155CA76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21</a:t>
            </a:fld>
            <a:endParaRPr lang="en-GB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3AD8D079-4E5B-D570-706E-40F800264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1592" y="6396335"/>
            <a:ext cx="94163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Каrtashev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А. v.,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Bochkareva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Т. N., &amp; Anokhina, А. S. (2021). FLASH Radiotherapy: a Promising Direction in the Fight Against Cancer. Journal of Radiology and Nuclear Medicine, 102(4), 240–246.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https://doi.org/10.20862/0042-4676-2021-102-4-240-246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27" name="Picture 3" descr="Лучевая терапия при лечении рака-7">
            <a:extLst>
              <a:ext uri="{FF2B5EF4-FFF2-40B4-BE49-F238E27FC236}">
                <a16:creationId xmlns:a16="http://schemas.microsoft.com/office/drawing/2014/main" id="{52B3E70B-C33D-4153-D96E-0ECF2DBF8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8044"/>
            <a:ext cx="1546046" cy="102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6374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B77F6-03D4-B324-BB0F-BAF636F87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Технологии облучения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3DD86-96BA-65A0-E989-224167D63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sz="2600" b="1" u="sng" dirty="0"/>
              <a:t>Конформная радиотерапия (</a:t>
            </a:r>
            <a:r>
              <a:rPr lang="en-US" sz="2600" b="1" u="sng" dirty="0"/>
              <a:t>conform</a:t>
            </a:r>
            <a:r>
              <a:rPr lang="ru-RU" sz="2600" b="1" u="sng" dirty="0"/>
              <a:t>)</a:t>
            </a:r>
            <a:r>
              <a:rPr lang="ru-RU" sz="2600" dirty="0"/>
              <a:t>— это метод лучевого лечения рака, при котором форма и направление пучков излучения максимально адаптируются под форму опухоли, чтобы точно уничтожить раковые клетки и минимизировать повреждение окружающих здоровых тканей. Этот метод основан на использовании 3D-визуализации с помощью КТ или МРТ для создания объемной модели опухоли и окружающих органов, что позволяет направить максимальную дозу облучения непосредственно на опухоль. 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9AA0F-C0B8-4CB1-3BA8-F7DDB4577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326479-E66E-37A2-ED3D-09876CB74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865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B133D-0DD1-48A2-8B2F-D558841DC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DCE22-E04C-C5BA-DC1F-A3E193213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Технологии облучения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2552E2-A865-BFF0-E611-275AC4766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SRT (Stereotactic Body RT) - </a:t>
            </a:r>
            <a:r>
              <a:rPr lang="ru-RU" b="1" dirty="0"/>
              <a:t>Стереотаксическая лучевая терапия</a:t>
            </a:r>
            <a:r>
              <a:rPr lang="en-US" b="1" dirty="0"/>
              <a:t>. </a:t>
            </a:r>
            <a:r>
              <a:rPr lang="ru-RU" dirty="0"/>
              <a:t>Особый вид конформной терапии, использующий пучки очень высокой точности для облучения опухолей высокими дозами с минимальным воздействием на здоровые ткани. 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SBRT (Stereotactic Body RT)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Величина дозы за фракцию</a:t>
            </a:r>
            <a:endParaRPr lang="en-US" b="1" dirty="0"/>
          </a:p>
          <a:p>
            <a:pPr>
              <a:lnSpc>
                <a:spcPct val="120000"/>
              </a:lnSpc>
            </a:pPr>
            <a:r>
              <a:rPr lang="en-US" dirty="0"/>
              <a:t>IMRT (Intensity Modulated RT) – </a:t>
            </a:r>
            <a:r>
              <a:rPr lang="ru-RU" b="1" dirty="0"/>
              <a:t>Лучевая</a:t>
            </a:r>
            <a:r>
              <a:rPr lang="en-US" b="1" dirty="0"/>
              <a:t> </a:t>
            </a:r>
            <a:r>
              <a:rPr lang="ru-RU" b="1" dirty="0"/>
              <a:t>терапия с модулированной интенсивностью</a:t>
            </a:r>
            <a:r>
              <a:rPr lang="en-US" b="1" dirty="0"/>
              <a:t>. </a:t>
            </a:r>
            <a:r>
              <a:rPr lang="ru-RU" dirty="0"/>
              <a:t>Усовершенствованная версия, позволяющая детально изменять распределение дозы внутри каждого пучка.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Интесивность излучения</a:t>
            </a:r>
            <a:endParaRPr lang="en-US" b="1" dirty="0"/>
          </a:p>
          <a:p>
            <a:pPr>
              <a:lnSpc>
                <a:spcPct val="120000"/>
              </a:lnSpc>
            </a:pPr>
            <a:r>
              <a:rPr lang="en-US" dirty="0"/>
              <a:t>VMAT (Volumetric Modulated Arc Therapy) – </a:t>
            </a:r>
            <a:r>
              <a:rPr lang="ru-RU" b="1" dirty="0"/>
              <a:t>Ротационное</a:t>
            </a:r>
            <a:r>
              <a:rPr lang="en-US" b="1" dirty="0"/>
              <a:t> </a:t>
            </a:r>
            <a:r>
              <a:rPr lang="ru-RU" b="1" dirty="0"/>
              <a:t>объемно-модулированное облучение</a:t>
            </a:r>
            <a:r>
              <a:rPr lang="en-US" b="1" dirty="0"/>
              <a:t>. </a:t>
            </a:r>
            <a:r>
              <a:rPr lang="ru-RU" dirty="0"/>
              <a:t>Методика, при которой источник излучения вращается на 360 градусов вокруг пациента, обеспечивая облучение под любыми углами.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Мощность дозы модулируется по объему</a:t>
            </a:r>
            <a:endParaRPr lang="en-US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096470-CFD1-771D-0F54-33A7216D6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447CD-C52B-3B95-A5DB-C1DA48B44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39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1553-9739-4591-200D-0EAB4302A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излучения для лучевой терапии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C31AE-FB08-13E9-BD5E-005B4FCC2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Фотоны</a:t>
            </a:r>
            <a:endParaRPr lang="en-US" dirty="0"/>
          </a:p>
          <a:p>
            <a:r>
              <a:rPr lang="ru-RU" dirty="0"/>
              <a:t>Протоны</a:t>
            </a:r>
            <a:endParaRPr lang="en-US" dirty="0"/>
          </a:p>
          <a:p>
            <a:r>
              <a:rPr lang="ru-RU" dirty="0"/>
              <a:t>Электроны</a:t>
            </a:r>
            <a:endParaRPr lang="en-US" dirty="0"/>
          </a:p>
          <a:p>
            <a:r>
              <a:rPr lang="ru-RU" dirty="0"/>
              <a:t>Тяжелые ионы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DACDB3-477A-E275-914F-C5C808BD0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AAE4A3-2D93-116B-8D36-F2163A4B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43890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07592-999D-2BE8-0BF2-900157FDD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 чем различие?</a:t>
            </a:r>
            <a:endParaRPr lang="en-GB" dirty="0"/>
          </a:p>
        </p:txBody>
      </p:sp>
      <p:pic>
        <p:nvPicPr>
          <p:cNvPr id="5" name="Content Placeholder 4" descr="A cartoon of houses with a fence and a fence&#10;&#10;AI-generated content may be incorrect.">
            <a:extLst>
              <a:ext uri="{FF2B5EF4-FFF2-40B4-BE49-F238E27FC236}">
                <a16:creationId xmlns:a16="http://schemas.microsoft.com/office/drawing/2014/main" id="{C30D288B-A991-2EFC-84B2-BC8C1E5F4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744662" y="1825625"/>
            <a:ext cx="8702676" cy="4351338"/>
          </a:xfr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AC33A2-55DA-C271-C155-A193B7DA1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D3A47E0-7849-77F9-5C63-FF3941E22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8447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B61B1-C022-C9D7-FE29-42B68781A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Кривая Брэгга</a:t>
            </a:r>
            <a:r>
              <a:rPr lang="ru-RU" dirty="0"/>
              <a:t> </a:t>
            </a:r>
            <a:r>
              <a:rPr lang="en-US" dirty="0"/>
              <a:t>- Bragg peak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BB8C17-E687-F6DE-7E7F-5D72F2591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98100" cy="3000375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ru-RU" b="1" dirty="0"/>
              <a:t>Кривая Брэгга</a:t>
            </a:r>
            <a:r>
              <a:rPr lang="ru-RU" dirty="0"/>
              <a:t> — </a:t>
            </a:r>
            <a:r>
              <a:rPr lang="ru-RU" u="sng" dirty="0"/>
              <a:t>график зависимости потери энергии частицы от глубины проникновения в вещество. </a:t>
            </a:r>
            <a:r>
              <a:rPr lang="ru-RU" dirty="0"/>
              <a:t>Для протонов и ионов кривая имеет выраженный пик незадолго до остановки частицы. Этот пик принято называть </a:t>
            </a:r>
            <a:r>
              <a:rPr lang="ru-RU" b="1" dirty="0"/>
              <a:t>пиком Брэгга</a:t>
            </a:r>
            <a:r>
              <a:rPr lang="ru-RU" dirty="0"/>
              <a:t>. Эти данные были получены в 1903 году Уильямом Брэггом на примере альфа-распада.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09790-5CE8-9248-33E5-81CE053095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CB550B-7DE3-505C-C0BF-63F9F069F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55749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E34D1C-19B8-216B-60E4-E646A0F60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BC729-41C0-ADAA-DD6F-9C5865857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Кривая Брэгга</a:t>
            </a:r>
            <a:r>
              <a:rPr lang="ru-RU" dirty="0"/>
              <a:t> </a:t>
            </a:r>
            <a:r>
              <a:rPr lang="en-US" dirty="0"/>
              <a:t>- Bragg peak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D82D6-A640-41AB-74A7-82AAED0A8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10000"/>
              </a:lnSpc>
            </a:pPr>
            <a:r>
              <a:rPr lang="ru-RU" u="sng" dirty="0"/>
              <a:t>Кривая отражает динамику взаимодействия частицы с веществом. Основные потери энергии связаны с ионизацией заряженной частицей атомов вещества, сечение этого процесса растёт с падением энергии, вследствие чего основную часть энергии частица теряет перед моментом остановки</a:t>
            </a:r>
            <a:r>
              <a:rPr lang="ru-RU" dirty="0"/>
              <a:t>. Это обстоятельство используется в протонной терапии, для того чтобы сосредоточить основную дозу в поражённой ткани внутренних органов, минимально облучая здоровые клетки, расположенные ближе к поверхности.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DB7B1-36DC-5471-73BF-7FDC3D2B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56F9B-D5FF-2657-10E0-C49C06D1F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1000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E5A9F-71C9-D953-53D5-4318EEA96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Кривая Брэгга</a:t>
            </a:r>
            <a:r>
              <a:rPr lang="ru-RU" dirty="0"/>
              <a:t> 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678392-411D-7282-0B78-A1D9CE4C6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9F6CEB-9270-B335-024C-4DDA6EFBE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28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C8CF0-4ABA-3265-DC8D-4C6DC02753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50" t="14968" r="56047" b="19742"/>
          <a:stretch>
            <a:fillRect/>
          </a:stretch>
        </p:blipFill>
        <p:spPr>
          <a:xfrm>
            <a:off x="838200" y="1327962"/>
            <a:ext cx="8877300" cy="4791374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12636AB8-5884-EEAB-6EB0-8634A0A71B52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617027" y="6165502"/>
            <a:ext cx="64733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Vozenin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M. C.,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Bourhis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J., &amp; Durante, M. (2022). Towards clinical translation of FLASH radiotherapy. Nature Reviews Clinical Oncology, 19(12), 791–803.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4"/>
              </a:rPr>
              <a:t>https://doi.org/10.1038/s41571-022-00697-z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87792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F801FB92-594C-6A87-40C1-8259063392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6617992"/>
              </p:ext>
            </p:extLst>
          </p:nvPr>
        </p:nvGraphicFramePr>
        <p:xfrm>
          <a:off x="107950" y="0"/>
          <a:ext cx="11976099" cy="6769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7160">
                  <a:extLst>
                    <a:ext uri="{9D8B030D-6E8A-4147-A177-3AD203B41FA5}">
                      <a16:colId xmlns:a16="http://schemas.microsoft.com/office/drawing/2014/main" val="4228514281"/>
                    </a:ext>
                  </a:extLst>
                </a:gridCol>
                <a:gridCol w="2802940">
                  <a:extLst>
                    <a:ext uri="{9D8B030D-6E8A-4147-A177-3AD203B41FA5}">
                      <a16:colId xmlns:a16="http://schemas.microsoft.com/office/drawing/2014/main" val="524128873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192715924"/>
                    </a:ext>
                  </a:extLst>
                </a:gridCol>
                <a:gridCol w="2451100">
                  <a:extLst>
                    <a:ext uri="{9D8B030D-6E8A-4147-A177-3AD203B41FA5}">
                      <a16:colId xmlns:a16="http://schemas.microsoft.com/office/drawing/2014/main" val="3931639885"/>
                    </a:ext>
                  </a:extLst>
                </a:gridCol>
                <a:gridCol w="2730499">
                  <a:extLst>
                    <a:ext uri="{9D8B030D-6E8A-4147-A177-3AD203B41FA5}">
                      <a16:colId xmlns:a16="http://schemas.microsoft.com/office/drawing/2014/main" val="2618211328"/>
                    </a:ext>
                  </a:extLst>
                </a:gridCol>
              </a:tblGrid>
              <a:tr h="35119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Электроны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Протоны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Фотоны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Ионы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849300"/>
                  </a:ext>
                </a:extLst>
              </a:tr>
              <a:tr h="907260">
                <a:tc>
                  <a:txBody>
                    <a:bodyPr/>
                    <a:lstStyle/>
                    <a:p>
                      <a:r>
                        <a:rPr lang="ru-RU" sz="1400" dirty="0"/>
                        <a:t>1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Фундаментальная частица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Элементарная частица,  адрон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Фундаментальная частица,</a:t>
                      </a:r>
                      <a:r>
                        <a:rPr lang="en-US" sz="1400" dirty="0"/>
                        <a:t> </a:t>
                      </a:r>
                      <a:r>
                        <a:rPr lang="ru-RU" sz="1400" b="1" dirty="0"/>
                        <a:t>квант электромагнитного излучения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4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Атом</a:t>
                      </a:r>
                      <a:r>
                        <a:rPr lang="ru-RU" sz="14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или соединение нескольких атомов, которое имеет положительный или отрицательный заряд.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1602786"/>
                  </a:ext>
                </a:extLst>
              </a:tr>
              <a:tr h="614595">
                <a:tc>
                  <a:txBody>
                    <a:bodyPr/>
                    <a:lstStyle/>
                    <a:p>
                      <a:r>
                        <a:rPr lang="ru-RU" sz="1400" dirty="0"/>
                        <a:t>2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Масса -  9,10938⋅10</a:t>
                      </a:r>
                      <a:r>
                        <a:rPr lang="ru-RU" sz="1200" baseline="30000" dirty="0"/>
                        <a:t>−31</a:t>
                      </a:r>
                      <a:r>
                        <a:rPr lang="ru-RU" sz="1200" dirty="0"/>
                        <a:t> кг, 0,511 МэВ</a:t>
                      </a:r>
                    </a:p>
                    <a:p>
                      <a:r>
                        <a:rPr lang="ru-RU" sz="1200" dirty="0"/>
                        <a:t>Заряд – +1е = -1,602·10</a:t>
                      </a:r>
                      <a:r>
                        <a:rPr lang="ru-RU" sz="1200" baseline="30000" dirty="0"/>
                        <a:t>-19</a:t>
                      </a:r>
                      <a:r>
                        <a:rPr lang="ru-RU" sz="1200" dirty="0"/>
                        <a:t> Кл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Масса – 1,6726 ·10</a:t>
                      </a:r>
                      <a:r>
                        <a:rPr lang="ru-RU" sz="1200" baseline="30000" dirty="0"/>
                        <a:t>-27</a:t>
                      </a:r>
                      <a:r>
                        <a:rPr lang="ru-RU" sz="1200" dirty="0"/>
                        <a:t> кг, 938,27 МэВ</a:t>
                      </a:r>
                    </a:p>
                    <a:p>
                      <a:r>
                        <a:rPr lang="ru-RU" sz="1200" dirty="0"/>
                        <a:t>Заряд – +1е = +1,602 176 634⋅10</a:t>
                      </a:r>
                      <a:r>
                        <a:rPr lang="ru-RU" sz="1200" baseline="30000" dirty="0"/>
                        <a:t>−19 </a:t>
                      </a:r>
                      <a:r>
                        <a:rPr lang="ru-RU" sz="1200" dirty="0"/>
                        <a:t>Кл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Масса – 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/>
                        <a:t>Масса - Это практически масса его </a:t>
                      </a:r>
                      <a:r>
                        <a:rPr lang="ru-RU" sz="1200" b="1" dirty="0"/>
                        <a:t>ядра</a:t>
                      </a:r>
                      <a:r>
                        <a:rPr lang="ru-RU" sz="1200" dirty="0"/>
                        <a:t>, с поправкой на потерянные или присоединённые электроны.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4366899"/>
                  </a:ext>
                </a:extLst>
              </a:tr>
              <a:tr h="1668187">
                <a:tc>
                  <a:txBody>
                    <a:bodyPr/>
                    <a:lstStyle/>
                    <a:p>
                      <a:r>
                        <a:rPr lang="ru-RU" sz="1400" dirty="0"/>
                        <a:t>3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С увеличением переданной дозы облучаемому объекту за максимумом в глубинном распределении дозы она будет возрастать пропорционально времени облучения. Этот факт относится к недостаткам метода, поскольку может привести к увеличению дозы на критические органы и ткани.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Ярко выраженный пик Брэгга – точная доставка энергии.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За ним величина дозы, передаваемой тканям, незначительна. Это преимущество протонной терапии оказывается полезным и при использовании пучков протонов во флэш–терапии.</a:t>
                      </a:r>
                      <a:endParaRPr lang="en-GB" sz="1200" dirty="0"/>
                    </a:p>
                    <a:p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Отличительной характеристикой пучков фотонов от пучков электронов и протонов является медленный спад дозы в зависимости от глубины проникновения пучка фотонов в биологическую ткань. </a:t>
                      </a:r>
                      <a:endParaRPr lang="en-GB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Очень похожи по механизму реакции на протоны</a:t>
                      </a:r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336489"/>
                  </a:ext>
                </a:extLst>
              </a:tr>
              <a:tr h="907260">
                <a:tc>
                  <a:txBody>
                    <a:bodyPr/>
                    <a:lstStyle/>
                    <a:p>
                      <a:r>
                        <a:rPr lang="ru-RU" sz="1400" dirty="0"/>
                        <a:t>4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/>
                        <a:t>Линейный ускоритель</a:t>
                      </a:r>
                      <a:endParaRPr lang="en-GB" sz="1400" dirty="0"/>
                    </a:p>
                    <a:p>
                      <a:endParaRPr lang="en-GB" sz="1400" b="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Циклотрон, Синхротрон, Синхроциклотрон</a:t>
                      </a:r>
                      <a:endParaRPr lang="en-GB" sz="1400" dirty="0"/>
                    </a:p>
                    <a:p>
                      <a:r>
                        <a:rPr lang="ru-RU" sz="1400" b="0" i="1" dirty="0">
                          <a:solidFill>
                            <a:srgbClr val="FF0000"/>
                          </a:solidFill>
                        </a:rPr>
                        <a:t>Линейный ускоритель (компания-банкрот)</a:t>
                      </a:r>
                      <a:endParaRPr lang="en-GB" sz="1400" b="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Линейный ускоритель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Циклотрон, Синхротрон, Синхроциклотрон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8839498"/>
                  </a:ext>
                </a:extLst>
              </a:tr>
              <a:tr h="2136450">
                <a:tc>
                  <a:txBody>
                    <a:bodyPr/>
                    <a:lstStyle/>
                    <a:p>
                      <a:r>
                        <a:rPr lang="ru-RU" sz="1400" dirty="0"/>
                        <a:t>5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Основной проблемой в данном методе является создание равномерности по всей площади поля облучения, так как увеличение размера поля приводит к уменьшению дозы в микрообъеме</a:t>
                      </a:r>
                      <a:endParaRPr lang="en-GB" sz="1200" b="0" i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b="0" i="0" dirty="0">
                          <a:solidFill>
                            <a:schemeClr val="tx1"/>
                          </a:solidFill>
                        </a:rPr>
                        <a:t>Цена установки</a:t>
                      </a:r>
                      <a:endParaRPr lang="en-GB" sz="1200" b="0" i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/>
                        <a:t>Медленный спад дозы в зависимости от глубины проникновения пучка фотонов в биологическую ткань</a:t>
                      </a:r>
                      <a:r>
                        <a:rPr lang="en-US" sz="1200" dirty="0"/>
                        <a:t> –</a:t>
                      </a:r>
                      <a:r>
                        <a:rPr lang="fr-CH" sz="1200" dirty="0"/>
                        <a:t>&gt; </a:t>
                      </a:r>
                      <a:r>
                        <a:rPr lang="ru-RU" sz="1200" dirty="0"/>
                        <a:t>может привести к передозировке на критических органах и тканях</a:t>
                      </a:r>
                      <a:r>
                        <a:rPr lang="fr-CH" sz="1200" dirty="0"/>
                        <a:t>.</a:t>
                      </a:r>
                    </a:p>
                    <a:p>
                      <a:r>
                        <a:rPr lang="ru-RU" sz="1200" b="0" u="none" dirty="0"/>
                        <a:t>Интенсивность пучка фотонов ниже примерно на два порядка, чем у пучка электронов. Это связано с потерями энергии в тормозной мишени. </a:t>
                      </a:r>
                      <a:endParaRPr lang="en-GB" sz="1200" b="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dirty="0">
                          <a:solidFill>
                            <a:schemeClr val="tx1"/>
                          </a:solidFill>
                        </a:rPr>
                        <a:t>Цена установки</a:t>
                      </a:r>
                      <a:endParaRPr lang="en-GB" sz="1200" b="0" i="0" dirty="0">
                        <a:solidFill>
                          <a:schemeClr val="tx1"/>
                        </a:solidFill>
                      </a:endParaRPr>
                    </a:p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86360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64E6C-54C5-DE5C-5655-D3C548C2C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5349BC-3396-EA7A-E38B-43ED7ADE3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133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34EB90-C081-CFC5-5A6D-983505CC6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Что</a:t>
            </a:r>
            <a:r>
              <a:rPr lang="en-GB" dirty="0"/>
              <a:t> </a:t>
            </a:r>
            <a:r>
              <a:rPr lang="en-GB" dirty="0" err="1"/>
              <a:t>такое</a:t>
            </a:r>
            <a:r>
              <a:rPr lang="en-GB" dirty="0"/>
              <a:t> </a:t>
            </a:r>
            <a:r>
              <a:rPr lang="en-GB" dirty="0" err="1"/>
              <a:t>рак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9F6A2-5672-B7C5-DEFB-60E51F2D8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ru-RU" sz="1600" b="1" dirty="0"/>
              <a:t>Рак — это заболевание, при котором некоторые клетки организма начинают бесконтрольно расти и распространяться в другие части тела.</a:t>
            </a:r>
            <a:endParaRPr lang="ru-RU" sz="1600" dirty="0"/>
          </a:p>
          <a:p>
            <a:pPr algn="just">
              <a:lnSpc>
                <a:spcPct val="110000"/>
              </a:lnSpc>
            </a:pPr>
            <a:r>
              <a:rPr lang="ru-RU" sz="1600" dirty="0"/>
              <a:t>Рак может начинаться практически в любой части человеческого тела, которое состоит из триллионов клеток. В норме клетки человека растут и делятся (через процесс, называемый </a:t>
            </a:r>
            <a:r>
              <a:rPr lang="ru-RU" sz="1600" b="1" dirty="0"/>
              <a:t>клеточным делением</a:t>
            </a:r>
            <a:r>
              <a:rPr lang="ru-RU" sz="1600" dirty="0"/>
              <a:t>) и образуют новые клетки по мере необходимости. Когда клетки стареют или повреждаются, они погибают, и их место занимают новые клетки.</a:t>
            </a:r>
          </a:p>
          <a:p>
            <a:pPr algn="just">
              <a:lnSpc>
                <a:spcPct val="110000"/>
              </a:lnSpc>
            </a:pPr>
            <a:r>
              <a:rPr lang="ru-RU" sz="1600" dirty="0"/>
              <a:t>Иногда этот упорядоченный процесс нарушается, и ненормальные или повреждённые клетки начинают расти и делиться тогда, когда не должны. Эти клетки могут образовывать </a:t>
            </a:r>
            <a:r>
              <a:rPr lang="ru-RU" sz="1600" b="1" dirty="0"/>
              <a:t>опухоли</a:t>
            </a:r>
            <a:r>
              <a:rPr lang="ru-RU" sz="1600" dirty="0"/>
              <a:t>, которые представляют собой скопления ткани. Опухоли могут быть </a:t>
            </a:r>
            <a:r>
              <a:rPr lang="ru-RU" sz="1600" b="1" dirty="0"/>
              <a:t>раковыми (злокачественными)</a:t>
            </a:r>
            <a:r>
              <a:rPr lang="ru-RU" sz="1600" dirty="0"/>
              <a:t> или </a:t>
            </a:r>
            <a:r>
              <a:rPr lang="ru-RU" sz="1600" b="1" dirty="0"/>
              <a:t>не раковыми (доброкачественными)</a:t>
            </a:r>
            <a:r>
              <a:rPr lang="ru-RU" sz="1600" dirty="0"/>
              <a:t>.</a:t>
            </a:r>
          </a:p>
          <a:p>
            <a:pPr algn="just">
              <a:lnSpc>
                <a:spcPct val="110000"/>
              </a:lnSpc>
            </a:pPr>
            <a:r>
              <a:rPr lang="ru-RU" sz="1600" b="1" dirty="0"/>
              <a:t>Раковые опухоли</a:t>
            </a:r>
            <a:r>
              <a:rPr lang="ru-RU" sz="1600" dirty="0"/>
              <a:t> распространяются или </a:t>
            </a:r>
            <a:r>
              <a:rPr lang="ru-RU" sz="1600" b="1" dirty="0"/>
              <a:t>вторгаются</a:t>
            </a:r>
            <a:r>
              <a:rPr lang="ru-RU" sz="1600" dirty="0"/>
              <a:t> в близлежащие ткани и могут перемещаться в отдалённые части тела, где формируют новые опухоли (этот процесс называется </a:t>
            </a:r>
            <a:r>
              <a:rPr lang="ru-RU" sz="1600" b="1" dirty="0"/>
              <a:t>метастазированием</a:t>
            </a:r>
            <a:r>
              <a:rPr lang="ru-RU" sz="1600" dirty="0"/>
              <a:t>). Раковые опухоли также называют </a:t>
            </a:r>
            <a:r>
              <a:rPr lang="ru-RU" sz="1600" b="1" dirty="0"/>
              <a:t>злокачественными</a:t>
            </a:r>
            <a:r>
              <a:rPr lang="ru-RU" sz="1600" dirty="0"/>
              <a:t>. Многие виды рака образуют твёрдые опухоли, но </a:t>
            </a:r>
            <a:r>
              <a:rPr lang="ru-RU" sz="1600" b="1" dirty="0"/>
              <a:t>кровяные раки</a:t>
            </a:r>
            <a:r>
              <a:rPr lang="ru-RU" sz="1600" dirty="0"/>
              <a:t>, такие как </a:t>
            </a:r>
            <a:r>
              <a:rPr lang="ru-RU" sz="1600" b="1" dirty="0"/>
              <a:t>лейкемия</a:t>
            </a:r>
            <a:r>
              <a:rPr lang="ru-RU" sz="1600" dirty="0"/>
              <a:t>, обычно не образуют твердых опухолей.</a:t>
            </a:r>
          </a:p>
          <a:p>
            <a:pPr algn="just">
              <a:lnSpc>
                <a:spcPct val="110000"/>
              </a:lnSpc>
            </a:pPr>
            <a:r>
              <a:rPr lang="ru-RU" sz="1600" b="1" dirty="0"/>
              <a:t>Доброкачественные опухоли</a:t>
            </a:r>
            <a:r>
              <a:rPr lang="ru-RU" sz="1600" dirty="0"/>
              <a:t> не распространяются и не вторгаются в соседние ткани. После удаления доброкачественные опухоли, как правило, не вырастают снова, в отличие от злокачественных опухолей, которые могут возвращаться. Однако доброкачественные опухоли тоже могут быть довольно большими. Некоторые могут вызывать серьёзные симптомы или быть опасными для жизни, например доброкачественные опухоли головного мозга.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7FD9973-282B-86A3-6ECE-5C1463DC1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FFA358-00AA-B0C1-75F7-593B4DCBE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E153C6-DE54-383C-3325-5B8D4DA84133}"/>
              </a:ext>
            </a:extLst>
          </p:cNvPr>
          <p:cNvSpPr txBox="1"/>
          <p:nvPr/>
        </p:nvSpPr>
        <p:spPr>
          <a:xfrm>
            <a:off x="2820761" y="6354246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What Is Cancer? - NCI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3421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9CA17-3F04-E3B1-8856-147E48077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BD4E3-91F5-AB8C-9EE0-379B98430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Фотоны и протоны</a:t>
            </a:r>
            <a:endParaRPr lang="en-GB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88E29B2-28C3-C513-19F4-DCF55DE1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4/12/2025</a:t>
            </a:r>
            <a:endParaRPr lang="en-GB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F7A4B24-D259-FA3F-A4F1-AF1AF3FCD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30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8CDB2-8DCB-A1CA-9456-EF02F51053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70" r="2089"/>
          <a:stretch>
            <a:fillRect/>
          </a:stretch>
        </p:blipFill>
        <p:spPr>
          <a:xfrm>
            <a:off x="6078068" y="1451253"/>
            <a:ext cx="6113932" cy="4448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D96AD7E-B4C0-6F9B-4DEE-C651D46AB169}"/>
              </a:ext>
            </a:extLst>
          </p:cNvPr>
          <p:cNvSpPr txBox="1"/>
          <p:nvPr/>
        </p:nvSpPr>
        <p:spPr>
          <a:xfrm>
            <a:off x="5124241" y="6269593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4"/>
              </a:rPr>
              <a:t>Ion beam therapy - Med </a:t>
            </a:r>
            <a:r>
              <a:rPr lang="en-GB" dirty="0" err="1">
                <a:hlinkClick r:id="rId4"/>
              </a:rPr>
              <a:t>Austron</a:t>
            </a:r>
            <a:endParaRPr lang="en-GB" dirty="0"/>
          </a:p>
        </p:txBody>
      </p:sp>
      <p:pic>
        <p:nvPicPr>
          <p:cNvPr id="1026" name="Picture 2" descr="Abb. 2: Photonen vs. Protonen: Dosisdeposition im Tumor und gesunden Gewebe.">
            <a:extLst>
              <a:ext uri="{FF2B5EF4-FFF2-40B4-BE49-F238E27FC236}">
                <a16:creationId xmlns:a16="http://schemas.microsoft.com/office/drawing/2014/main" id="{6D575066-9C1E-CD94-7B1C-7E93BB395A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0" t="10370" r="35007" b="36851"/>
          <a:stretch>
            <a:fillRect/>
          </a:stretch>
        </p:blipFill>
        <p:spPr bwMode="auto">
          <a:xfrm>
            <a:off x="0" y="2279927"/>
            <a:ext cx="6204022" cy="36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6301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BEE24-9E34-AA8B-1647-36B210331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Типы ускорителей для лучевой терапии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CDA31-5A09-2E0C-9F1E-112DEB87D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Циклотрон</a:t>
            </a:r>
            <a:endParaRPr lang="en-GB" dirty="0"/>
          </a:p>
          <a:p>
            <a:r>
              <a:rPr lang="ru-RU" dirty="0"/>
              <a:t>Синхроциклотрон</a:t>
            </a:r>
            <a:endParaRPr lang="en-GB" dirty="0"/>
          </a:p>
          <a:p>
            <a:r>
              <a:rPr lang="ru-RU" dirty="0"/>
              <a:t>Синхротрон</a:t>
            </a:r>
            <a:endParaRPr lang="en-GB" dirty="0"/>
          </a:p>
          <a:p>
            <a:r>
              <a:rPr lang="ru-RU" dirty="0"/>
              <a:t>Линейный ускоритель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C8A92-01AE-0C1C-3423-53CFCCCEC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CB9C0D-807A-F0D4-47D7-87DBD5BD0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31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B293D6-5B69-FAA1-8A8B-6447E33E677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971" t="39188" r="10651" b="16806"/>
          <a:stretch>
            <a:fillRect/>
          </a:stretch>
        </p:blipFill>
        <p:spPr>
          <a:xfrm>
            <a:off x="5295900" y="1522176"/>
            <a:ext cx="6896100" cy="4653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76701B-EF4C-61E6-5C5B-00AA8E2C7BF4}"/>
              </a:ext>
            </a:extLst>
          </p:cNvPr>
          <p:cNvSpPr txBox="1"/>
          <p:nvPr/>
        </p:nvSpPr>
        <p:spPr>
          <a:xfrm>
            <a:off x="838200" y="5806559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Accelerators for proton therapy | Coursera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6708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6D35-67B1-CFD0-835A-B03B5F734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Циклотрон</a:t>
            </a:r>
            <a:r>
              <a:rPr lang="en-GB" dirty="0"/>
              <a:t>, </a:t>
            </a:r>
            <a:r>
              <a:rPr lang="ru-RU" dirty="0"/>
              <a:t>Синхротрон</a:t>
            </a:r>
            <a:endParaRPr lang="en-GB" dirty="0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C6C1525D-117D-26D8-4DCD-168CFB44CD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86159"/>
            <a:ext cx="4165600" cy="2434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14DF7-C8F0-D2C5-638A-AE92EFF40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61FE50-27E6-5533-4480-3941C8952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32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F578CB-0864-1CDA-4678-626FE102BBD9}"/>
              </a:ext>
            </a:extLst>
          </p:cNvPr>
          <p:cNvSpPr txBox="1"/>
          <p:nvPr/>
        </p:nvSpPr>
        <p:spPr>
          <a:xfrm rot="16200000">
            <a:off x="2868924" y="4143665"/>
            <a:ext cx="34501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Therapy </a:t>
            </a:r>
            <a:r>
              <a:rPr lang="en-GB" dirty="0" err="1">
                <a:hlinkClick r:id="rId3"/>
              </a:rPr>
              <a:t>Center</a:t>
            </a:r>
            <a:r>
              <a:rPr lang="en-GB" dirty="0">
                <a:hlinkClick r:id="rId3"/>
              </a:rPr>
              <a:t> - Med </a:t>
            </a:r>
            <a:r>
              <a:rPr lang="en-GB" dirty="0" err="1">
                <a:hlinkClick r:id="rId3"/>
              </a:rPr>
              <a:t>Austron</a:t>
            </a:r>
            <a:endParaRPr lang="en-GB" dirty="0"/>
          </a:p>
        </p:txBody>
      </p:sp>
      <p:pic>
        <p:nvPicPr>
          <p:cNvPr id="14340" name="Picture 4">
            <a:extLst>
              <a:ext uri="{FF2B5EF4-FFF2-40B4-BE49-F238E27FC236}">
                <a16:creationId xmlns:a16="http://schemas.microsoft.com/office/drawing/2014/main" id="{FC529F61-76FC-F08D-43D3-3E9046F5AE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6"/>
          <a:stretch>
            <a:fillRect/>
          </a:stretch>
        </p:blipFill>
        <p:spPr bwMode="auto">
          <a:xfrm>
            <a:off x="442030" y="3972402"/>
            <a:ext cx="3936165" cy="2734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8CAE31-2409-A149-9E39-5790AA87A6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8699" y="3972402"/>
            <a:ext cx="4739459" cy="23839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7041AA5-5912-6422-BCA2-65850367A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8700" y="1309355"/>
            <a:ext cx="4521200" cy="25431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B871437-80D2-6B7D-B9C8-417B68419487}"/>
              </a:ext>
            </a:extLst>
          </p:cNvPr>
          <p:cNvSpPr txBox="1"/>
          <p:nvPr/>
        </p:nvSpPr>
        <p:spPr>
          <a:xfrm rot="16200000">
            <a:off x="8235455" y="298518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The proton accelerator COMET | </a:t>
            </a:r>
            <a:r>
              <a:rPr lang="en-GB" dirty="0" err="1">
                <a:hlinkClick r:id="rId7"/>
              </a:rPr>
              <a:t>Center</a:t>
            </a:r>
            <a:r>
              <a:rPr lang="en-GB" dirty="0">
                <a:hlinkClick r:id="rId7"/>
              </a:rPr>
              <a:t> for Proton Therapy (CPT) | PSI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AFB87C-BE1B-0CD4-31E0-A922698FC4FD}"/>
              </a:ext>
            </a:extLst>
          </p:cNvPr>
          <p:cNvSpPr txBox="1"/>
          <p:nvPr/>
        </p:nvSpPr>
        <p:spPr>
          <a:xfrm>
            <a:off x="4829080" y="3972402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Для исследований</a:t>
            </a:r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1C9353-B831-A4BB-243B-58A055B8F228}"/>
              </a:ext>
            </a:extLst>
          </p:cNvPr>
          <p:cNvSpPr txBox="1"/>
          <p:nvPr/>
        </p:nvSpPr>
        <p:spPr>
          <a:xfrm>
            <a:off x="6244749" y="6118846"/>
            <a:ext cx="3038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Для глубокосидящих опухолей</a:t>
            </a:r>
            <a:endParaRPr lang="en-GB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910986-7666-346A-0565-B9D4A3AEF195}"/>
              </a:ext>
            </a:extLst>
          </p:cNvPr>
          <p:cNvCxnSpPr>
            <a:cxnSpLocks/>
          </p:cNvCxnSpPr>
          <p:nvPr/>
        </p:nvCxnSpPr>
        <p:spPr>
          <a:xfrm flipV="1">
            <a:off x="8724900" y="5626100"/>
            <a:ext cx="1333500" cy="866775"/>
          </a:xfrm>
          <a:prstGeom prst="straightConnector1">
            <a:avLst/>
          </a:prstGeom>
          <a:ln w="127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B413596-1717-DAA8-F47E-94734B5BADC1}"/>
              </a:ext>
            </a:extLst>
          </p:cNvPr>
          <p:cNvCxnSpPr>
            <a:stCxn id="16" idx="1"/>
          </p:cNvCxnSpPr>
          <p:nvPr/>
        </p:nvCxnSpPr>
        <p:spPr>
          <a:xfrm flipV="1">
            <a:off x="6244749" y="5626100"/>
            <a:ext cx="181451" cy="815912"/>
          </a:xfrm>
          <a:prstGeom prst="straightConnector1">
            <a:avLst/>
          </a:prstGeom>
          <a:ln w="127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1A3D5D8-A703-9D68-25CC-B04E55A66408}"/>
              </a:ext>
            </a:extLst>
          </p:cNvPr>
          <p:cNvCxnSpPr>
            <a:stCxn id="15" idx="2"/>
          </p:cNvCxnSpPr>
          <p:nvPr/>
        </p:nvCxnSpPr>
        <p:spPr>
          <a:xfrm>
            <a:off x="5899245" y="4341734"/>
            <a:ext cx="501555" cy="395366"/>
          </a:xfrm>
          <a:prstGeom prst="straightConnector1">
            <a:avLst/>
          </a:prstGeom>
          <a:ln w="12700">
            <a:solidFill>
              <a:schemeClr val="tx1"/>
            </a:solidFill>
            <a:tailEnd type="oval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A39C942-8F6A-8F40-E858-A5347B857313}"/>
              </a:ext>
            </a:extLst>
          </p:cNvPr>
          <p:cNvSpPr txBox="1"/>
          <p:nvPr/>
        </p:nvSpPr>
        <p:spPr>
          <a:xfrm>
            <a:off x="7823130" y="5506228"/>
            <a:ext cx="15275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Рак глаз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9275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204964-8402-AECE-D54F-FBF6D6F5E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527CE-D868-836E-FA78-AFC04C5C0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Статистика</a:t>
            </a:r>
            <a:endParaRPr lang="en-GB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D5CEEB1-5BD5-4D32-0A36-4B1DFDB07B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7499" t="25001" r="75391" b="34749"/>
          <a:stretch>
            <a:fillRect/>
          </a:stretch>
        </p:blipFill>
        <p:spPr>
          <a:xfrm>
            <a:off x="205459" y="2164556"/>
            <a:ext cx="5057486" cy="37179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C16C8B-1154-1BD7-10F0-32F93EC3A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E2232-F48C-9452-4C7A-1950BF8BE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33</a:t>
            </a:fld>
            <a:endParaRPr lang="en-GB"/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B31F75AD-4993-3A68-7C14-CDA973320B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1800" y="6356350"/>
            <a:ext cx="64960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Черняев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А. П.,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Колыванова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М. А., &amp;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Борщеговская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П. Ю. (n.d.).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Радиационные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технологии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в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медицине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Часть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1.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Медицинские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ускорители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C12A240-18EA-289C-7E8E-038A7825B22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876" t="9333" r="60729" b="8000"/>
          <a:stretch>
            <a:fillRect/>
          </a:stretch>
        </p:blipFill>
        <p:spPr>
          <a:xfrm>
            <a:off x="5735323" y="461665"/>
            <a:ext cx="6251218" cy="589468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33B6B3-829B-EE2F-1FE0-6525300FB9AE}"/>
              </a:ext>
            </a:extLst>
          </p:cNvPr>
          <p:cNvSpPr txBox="1"/>
          <p:nvPr/>
        </p:nvSpPr>
        <p:spPr>
          <a:xfrm>
            <a:off x="300709" y="1604456"/>
            <a:ext cx="50574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i="1" dirty="0"/>
              <a:t>В целом из 40 тысяч ускорителей (2015), действующих в мире. </a:t>
            </a:r>
            <a:endParaRPr lang="en-GB" i="1" dirty="0"/>
          </a:p>
        </p:txBody>
      </p:sp>
    </p:spTree>
    <p:extLst>
      <p:ext uri="{BB962C8B-B14F-4D97-AF65-F5344CB8AC3E}">
        <p14:creationId xmlns:p14="http://schemas.microsoft.com/office/powerpoint/2010/main" val="99167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C95114F-A0B8-EBE4-3D85-A0095F638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Конструкция линейного ускорителя </a:t>
            </a:r>
            <a:endParaRPr lang="en-GB" dirty="0"/>
          </a:p>
        </p:txBody>
      </p:sp>
      <p:pic>
        <p:nvPicPr>
          <p:cNvPr id="18434" name="Picture 2" descr="-3">
            <a:extLst>
              <a:ext uri="{FF2B5EF4-FFF2-40B4-BE49-F238E27FC236}">
                <a16:creationId xmlns:a16="http://schemas.microsoft.com/office/drawing/2014/main" id="{B77206BC-F6FA-942B-6C51-06EBA30FC3D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5"/>
          <a:stretch>
            <a:fillRect/>
          </a:stretch>
        </p:blipFill>
        <p:spPr bwMode="auto">
          <a:xfrm>
            <a:off x="4837288" y="1690688"/>
            <a:ext cx="7354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3C93F-06B9-AFC0-3BBF-F8A633498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CD063A-F248-CEC9-4C7D-84FD5D6C6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34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4EC16A-B49D-8895-D01F-9AE3771B1AFC}"/>
              </a:ext>
            </a:extLst>
          </p:cNvPr>
          <p:cNvSpPr txBox="1"/>
          <p:nvPr/>
        </p:nvSpPr>
        <p:spPr>
          <a:xfrm>
            <a:off x="1990725" y="6492875"/>
            <a:ext cx="87820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400" dirty="0">
                <a:hlinkClick r:id="rId4"/>
              </a:rPr>
              <a:t>Линейный ускоритель </a:t>
            </a:r>
            <a:r>
              <a:rPr lang="en-GB" sz="1400" dirty="0">
                <a:hlinkClick r:id="rId4"/>
              </a:rPr>
              <a:t>Varian TrueBeam | </a:t>
            </a:r>
            <a:r>
              <a:rPr lang="ru-RU" sz="1400" dirty="0">
                <a:hlinkClick r:id="rId4"/>
              </a:rPr>
              <a:t>Лучевая терапия и радиохирургия рака | </a:t>
            </a:r>
            <a:r>
              <a:rPr lang="en-GB" sz="1400" dirty="0">
                <a:hlinkClick r:id="rId4"/>
              </a:rPr>
              <a:t>Mednavigator.ru | </a:t>
            </a:r>
            <a:r>
              <a:rPr lang="ru-RU" sz="1400" dirty="0">
                <a:hlinkClick r:id="rId4"/>
              </a:rPr>
              <a:t>Дзен</a:t>
            </a:r>
            <a:endParaRPr lang="en-GB" sz="1400" dirty="0"/>
          </a:p>
        </p:txBody>
      </p:sp>
      <p:pic>
        <p:nvPicPr>
          <p:cNvPr id="8" name="Picture 4" descr="Линейный ускоритель Varian TrueBeam | Лучевая терапия и радиохирургия ...">
            <a:extLst>
              <a:ext uri="{FF2B5EF4-FFF2-40B4-BE49-F238E27FC236}">
                <a16:creationId xmlns:a16="http://schemas.microsoft.com/office/drawing/2014/main" id="{31D2E031-788B-669F-3FF6-63F5E92B4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9" y="2514942"/>
            <a:ext cx="4219825" cy="301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8BE33C-AC03-9748-DEAA-4131E1ECE7A4}"/>
              </a:ext>
            </a:extLst>
          </p:cNvPr>
          <p:cNvSpPr txBox="1"/>
          <p:nvPr/>
        </p:nvSpPr>
        <p:spPr>
          <a:xfrm>
            <a:off x="703388" y="1964980"/>
            <a:ext cx="3249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На примере </a:t>
            </a:r>
            <a:r>
              <a:rPr lang="en-GB" b="1" dirty="0"/>
              <a:t>Varian TrueBeam</a:t>
            </a:r>
          </a:p>
        </p:txBody>
      </p:sp>
    </p:spTree>
    <p:extLst>
      <p:ext uri="{BB962C8B-B14F-4D97-AF65-F5344CB8AC3E}">
        <p14:creationId xmlns:p14="http://schemas.microsoft.com/office/powerpoint/2010/main" val="1164867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EE82A-1BB1-55F2-0F01-270D73132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Конструкция ускорителя</a:t>
            </a:r>
            <a:endParaRPr lang="en-GB" dirty="0"/>
          </a:p>
        </p:txBody>
      </p:sp>
      <p:pic>
        <p:nvPicPr>
          <p:cNvPr id="15362" name="Picture 2" descr="Варианты использования ускорителя электронов в лучевой терапии">
            <a:extLst>
              <a:ext uri="{FF2B5EF4-FFF2-40B4-BE49-F238E27FC236}">
                <a16:creationId xmlns:a16="http://schemas.microsoft.com/office/drawing/2014/main" id="{C5B462B4-A3F8-1E00-3507-F9197AE962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" y="1564791"/>
            <a:ext cx="5775325" cy="451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86828-DA4C-07B7-7ECF-86DECD653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40EA73-6164-C01D-BC4A-BB0D5B3A2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35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2D9769-524E-1044-2064-6F87DCB66CDC}"/>
              </a:ext>
            </a:extLst>
          </p:cNvPr>
          <p:cNvSpPr txBox="1"/>
          <p:nvPr/>
        </p:nvSpPr>
        <p:spPr>
          <a:xfrm>
            <a:off x="2374900" y="6077029"/>
            <a:ext cx="734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ЛУЧЕВАЯ ТЕРАПИЯ, Основные принципы лучевой терапии - ЯДЕРНАЯ МЕДИЦИНА: ФИЗИЧЕСКИЕ И ХИМИЧЕСКИЕ ОСНОВЫ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9ED56A6-BA4F-F925-4913-F570ED77D6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700" y="1162050"/>
            <a:ext cx="4909807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32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A80D0-E3BB-1FCE-5241-F8FDE0828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Конструкция ускорителя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9C664-D273-451C-B143-727275B82E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/>
              <a:t>Анализ проведенных экспериментальных данных и сложности технических устройств при модернизации ускорителей показывает, что </a:t>
            </a:r>
            <a:r>
              <a:rPr lang="ru-RU" b="1" u="sng" dirty="0"/>
              <a:t>пучки электронов предпочтительнее фотонов</a:t>
            </a:r>
            <a:r>
              <a:rPr lang="ru-RU" dirty="0"/>
              <a:t>. </a:t>
            </a:r>
            <a:r>
              <a:rPr lang="ru-RU" b="1" u="sng" dirty="0"/>
              <a:t>Интенсивность пучка фотонов ниже примерно на два порядка, чем у пучка электронов. Это связано с потерями энергии в тормозной мишени. </a:t>
            </a:r>
            <a:r>
              <a:rPr lang="ru-RU" dirty="0"/>
              <a:t>Кроме того, профиль глубинной дозы электронов лучше, чем профиль фотонов при облучении мелких животных. Это проводит к лучшей однородности пучка электронов, используемого для флэш–терапии. </a:t>
            </a:r>
            <a:endParaRPr lang="en-US" dirty="0"/>
          </a:p>
          <a:p>
            <a:pPr algn="just">
              <a:lnSpc>
                <a:spcPct val="120000"/>
              </a:lnSpc>
            </a:pPr>
            <a:r>
              <a:rPr lang="ru-RU" dirty="0"/>
              <a:t>Однако количество медицинских линейных ускорителей, настроенных на использование в лучевой терапии пучков тормозных фотонов более двенадцати тысяч. Поэтому модернизация ряда таких ускорителей позволила бы реально использовать флэшметод для клинического облучения больных. В этой связи экспериментальное исследование флэш-метода на пучках фотонов является весьма актуальным и реально реализуемым на практике.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4DB11-CC81-6338-14DA-908CEE910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9E3FB9-C2C5-DBA9-9916-1382C1CFF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6637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A6C9E-A1BD-BF02-E620-1C99737AD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63256-D30F-E295-5A46-A696BC986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Ограничения </a:t>
            </a:r>
            <a:r>
              <a:rPr lang="ru-RU" u="sng" dirty="0"/>
              <a:t>стандартной</a:t>
            </a:r>
            <a:r>
              <a:rPr lang="ru-RU" dirty="0"/>
              <a:t> лучевой терапии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53BA5FC-1C6C-AAD7-11BF-E236D70717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93350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15FB60-8088-55EE-F680-D58A088A0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4B4B81-E65C-8AE8-F9F0-79F473CA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517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en-US" dirty="0"/>
              <a:t>FLASH </a:t>
            </a:r>
            <a:r>
              <a:rPr lang="ru-RU" dirty="0"/>
              <a:t>терапия</a:t>
            </a:r>
            <a:r>
              <a:rPr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dirty="0"/>
          </a:p>
          <a:p>
            <a:r>
              <a:rPr lang="ru-RU" dirty="0"/>
              <a:t>Новая технология с использованием сверхвысоких мощностей доз </a:t>
            </a:r>
            <a:r>
              <a:rPr dirty="0"/>
              <a:t>(&gt;40 </a:t>
            </a:r>
            <a:r>
              <a:rPr lang="ru-RU" dirty="0"/>
              <a:t>Гр</a:t>
            </a:r>
            <a:r>
              <a:rPr dirty="0"/>
              <a:t>/</a:t>
            </a:r>
            <a:r>
              <a:rPr lang="ru-RU" dirty="0"/>
              <a:t>с</a:t>
            </a:r>
            <a:r>
              <a:rPr dirty="0"/>
              <a:t>)</a:t>
            </a:r>
          </a:p>
          <a:p>
            <a:r>
              <a:rPr lang="ru-RU" dirty="0"/>
              <a:t>Обеспечивает подачу полной дозы за миллисекунды</a:t>
            </a:r>
          </a:p>
          <a:p>
            <a:r>
              <a:rPr lang="en-GB" dirty="0"/>
              <a:t>Conventional</a:t>
            </a:r>
            <a:r>
              <a:rPr dirty="0"/>
              <a:t> RT</a:t>
            </a:r>
            <a:r>
              <a:rPr lang="ru-RU" dirty="0"/>
              <a:t> (Обычная/стандартная лучевая терапия)</a:t>
            </a:r>
            <a:r>
              <a:rPr dirty="0"/>
              <a:t> ≈ 0.01–0.1 </a:t>
            </a:r>
            <a:r>
              <a:rPr lang="ru-RU" dirty="0"/>
              <a:t>Гр</a:t>
            </a:r>
            <a:r>
              <a:rPr dirty="0"/>
              <a:t>/</a:t>
            </a:r>
            <a:r>
              <a:rPr lang="ru-RU" dirty="0"/>
              <a:t>с</a:t>
            </a:r>
            <a:endParaRPr dirty="0"/>
          </a:p>
          <a:p>
            <a:r>
              <a:rPr lang="ru-RU" dirty="0"/>
              <a:t>Цель</a:t>
            </a:r>
            <a:r>
              <a:rPr dirty="0"/>
              <a:t>: </a:t>
            </a:r>
            <a:r>
              <a:rPr lang="ru-RU" dirty="0"/>
              <a:t>«Эффект FLASH» — тот же контроль над опухолью, меньше повреждений нормальных тканей</a:t>
            </a:r>
            <a:endParaRPr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C9B4D2-2859-8374-6322-2EE843A1BF15}"/>
              </a:ext>
            </a:extLst>
          </p:cNvPr>
          <p:cNvSpPr txBox="1"/>
          <p:nvPr/>
        </p:nvSpPr>
        <p:spPr>
          <a:xfrm>
            <a:off x="6987339" y="198438"/>
            <a:ext cx="529038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</a:rPr>
              <a:t>1 </a:t>
            </a:r>
            <a:r>
              <a:rPr lang="ru-RU" sz="2800" b="1" dirty="0">
                <a:solidFill>
                  <a:srgbClr val="FF0000"/>
                </a:solidFill>
              </a:rPr>
              <a:t>Гр</a:t>
            </a:r>
            <a:r>
              <a:rPr lang="en-GB" sz="2800" b="1" dirty="0">
                <a:solidFill>
                  <a:srgbClr val="FF0000"/>
                </a:solidFill>
              </a:rPr>
              <a:t>/</a:t>
            </a:r>
            <a:r>
              <a:rPr lang="ru-RU" sz="2800" b="1" dirty="0">
                <a:solidFill>
                  <a:srgbClr val="FF0000"/>
                </a:solidFill>
              </a:rPr>
              <a:t>мин</a:t>
            </a:r>
            <a:r>
              <a:rPr lang="en-GB" sz="2800" b="1" dirty="0">
                <a:solidFill>
                  <a:srgbClr val="FF0000"/>
                </a:solidFill>
              </a:rPr>
              <a:t> vs &gt;40 </a:t>
            </a:r>
            <a:r>
              <a:rPr lang="ru-RU" sz="2800" b="1" dirty="0">
                <a:solidFill>
                  <a:srgbClr val="FF0000"/>
                </a:solidFill>
              </a:rPr>
              <a:t>Гр</a:t>
            </a:r>
            <a:r>
              <a:rPr lang="en-GB" sz="2800" b="1" dirty="0">
                <a:solidFill>
                  <a:srgbClr val="FF0000"/>
                </a:solidFill>
              </a:rPr>
              <a:t>/</a:t>
            </a:r>
            <a:r>
              <a:rPr lang="ru-RU" sz="2800" b="1" dirty="0">
                <a:solidFill>
                  <a:srgbClr val="FF0000"/>
                </a:solidFill>
              </a:rPr>
              <a:t>с</a:t>
            </a:r>
            <a:endParaRPr lang="en-GB" sz="2800" b="1" dirty="0">
              <a:solidFill>
                <a:srgbClr val="FF0000"/>
              </a:solidFill>
            </a:endParaRPr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0.02 </a:t>
            </a:r>
            <a:r>
              <a:rPr lang="ru-RU" sz="2800" b="1" dirty="0">
                <a:solidFill>
                  <a:srgbClr val="FF0000"/>
                </a:solidFill>
              </a:rPr>
              <a:t>Гр</a:t>
            </a:r>
            <a:r>
              <a:rPr lang="en-GB" sz="2800" b="1" dirty="0">
                <a:solidFill>
                  <a:srgbClr val="FF0000"/>
                </a:solidFill>
              </a:rPr>
              <a:t>/</a:t>
            </a:r>
            <a:r>
              <a:rPr lang="ru-RU" sz="2800" b="1" dirty="0">
                <a:solidFill>
                  <a:srgbClr val="FF0000"/>
                </a:solidFill>
              </a:rPr>
              <a:t>с</a:t>
            </a:r>
            <a:r>
              <a:rPr lang="en-GB" sz="2800" b="1" dirty="0">
                <a:solidFill>
                  <a:srgbClr val="FF0000"/>
                </a:solidFill>
              </a:rPr>
              <a:t> </a:t>
            </a:r>
            <a:r>
              <a:rPr lang="en-GB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 2000 </a:t>
            </a:r>
            <a:r>
              <a:rPr lang="ru-RU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раз больше</a:t>
            </a:r>
            <a:endParaRPr lang="en-GB" sz="2800" b="1" dirty="0">
              <a:solidFill>
                <a:srgbClr val="FF0000"/>
              </a:solidFill>
            </a:endParaRPr>
          </a:p>
          <a:p>
            <a:pPr algn="ctr"/>
            <a:r>
              <a:rPr lang="en-GB" sz="2800" b="1" dirty="0">
                <a:solidFill>
                  <a:srgbClr val="FF0000"/>
                </a:solidFill>
              </a:rPr>
              <a:t>5-6 </a:t>
            </a:r>
            <a:r>
              <a:rPr lang="ru-RU" sz="2800" b="1" dirty="0">
                <a:solidFill>
                  <a:srgbClr val="FF0000"/>
                </a:solidFill>
              </a:rPr>
              <a:t>недель</a:t>
            </a:r>
            <a:r>
              <a:rPr lang="en-GB" sz="2800" b="1" dirty="0">
                <a:solidFill>
                  <a:srgbClr val="FF0000"/>
                </a:solidFill>
              </a:rPr>
              <a:t> vs 2-3 </a:t>
            </a:r>
            <a:r>
              <a:rPr lang="ru-RU" sz="2800" b="1" dirty="0">
                <a:solidFill>
                  <a:srgbClr val="FF0000"/>
                </a:solidFill>
              </a:rPr>
              <a:t>дня</a:t>
            </a:r>
            <a:endParaRPr lang="en-GB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BF1B0-7005-311F-D71C-CA94C541B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43F7-3FE4-CBDC-0677-9C4DAE97BF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</a:t>
            </a:r>
            <a:r>
              <a:rPr lang="en-GB" dirty="0"/>
              <a:t>FLASH </a:t>
            </a:r>
            <a:r>
              <a:rPr lang="ru-RU" dirty="0"/>
              <a:t>терапия?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20882-35E2-C28C-C10E-69107BDD2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/>
              <a:t>FLASH-терапия, инновационный метод лечения рака, минимизирует лучевое повреждение здоровых тканей, сохраняя при этом ту же эффективность в лечении опухолей, что и традиционная лучевая терапия. </a:t>
            </a:r>
          </a:p>
          <a:p>
            <a:pPr>
              <a:lnSpc>
                <a:spcPct val="120000"/>
              </a:lnSpc>
            </a:pPr>
            <a:r>
              <a:rPr lang="ru-RU" dirty="0"/>
              <a:t>Успешное внедрение FLASH-терапии в клиническую практику, особенно для лечения глубоко расположенных опухолей электронами, зависит от достижения сверхвысокой энергии электронов (</a:t>
            </a:r>
            <a:r>
              <a:rPr lang="en-US" dirty="0"/>
              <a:t>VHEE (very high energy electrons) – </a:t>
            </a:r>
            <a:r>
              <a:rPr lang="ru-RU" dirty="0"/>
              <a:t>СВЭЭ) в диапазоне 50–150 МэВ. </a:t>
            </a:r>
          </a:p>
          <a:p>
            <a:pPr>
              <a:lnSpc>
                <a:spcPct val="120000"/>
              </a:lnSpc>
            </a:pPr>
            <a:r>
              <a:rPr lang="ru-RU" dirty="0"/>
              <a:t>FLASH-лучевая терапия предполагает облучение электронами в течение чрезвычайно коротких промежутков времени (&lt;100 мс) со сверхвысокой мгновенной мощностью дозы (&gt;40 Гр/с).</a:t>
            </a:r>
            <a:endParaRPr lang="en-GB" b="1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8517D-865D-9A43-53EC-36998AD9DF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E0D602-6A67-9820-10E6-3F94685EF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233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B1EE13-C78E-E94C-5425-642D9D4FC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90FE4-EB7E-7624-4769-486DDD31B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Отличие нормальных и раковых клеток</a:t>
            </a:r>
            <a:endParaRPr lang="en-GB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1BA4D798-73F2-8977-F965-754CF33422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0994259"/>
              </p:ext>
            </p:extLst>
          </p:nvPr>
        </p:nvGraphicFramePr>
        <p:xfrm>
          <a:off x="171450" y="1305561"/>
          <a:ext cx="11906250" cy="50636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3125">
                  <a:extLst>
                    <a:ext uri="{9D8B030D-6E8A-4147-A177-3AD203B41FA5}">
                      <a16:colId xmlns:a16="http://schemas.microsoft.com/office/drawing/2014/main" val="224733552"/>
                    </a:ext>
                  </a:extLst>
                </a:gridCol>
                <a:gridCol w="5953125">
                  <a:extLst>
                    <a:ext uri="{9D8B030D-6E8A-4147-A177-3AD203B41FA5}">
                      <a16:colId xmlns:a16="http://schemas.microsoft.com/office/drawing/2014/main" val="4022836205"/>
                    </a:ext>
                  </a:extLst>
                </a:gridCol>
              </a:tblGrid>
              <a:tr h="293476">
                <a:tc>
                  <a:txBody>
                    <a:bodyPr/>
                    <a:lstStyle/>
                    <a:p>
                      <a:r>
                        <a:rPr lang="ru-RU" sz="1400" dirty="0"/>
                        <a:t>Раковые клетки</a:t>
                      </a:r>
                      <a:endParaRPr lang="en-GB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Нормальные клетки</a:t>
                      </a:r>
                      <a:endParaRPr lang="en-GB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3619684"/>
                  </a:ext>
                </a:extLst>
              </a:tr>
              <a:tr h="293476">
                <a:tc>
                  <a:txBody>
                    <a:bodyPr/>
                    <a:lstStyle/>
                    <a:p>
                      <a:r>
                        <a:rPr lang="ru-RU" sz="1100" dirty="0"/>
                        <a:t>Растут даже при отсутствии сигналов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Растут только тогда, когда получают такие сигналы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3227877"/>
                  </a:ext>
                </a:extLst>
              </a:tr>
              <a:tr h="396816">
                <a:tc>
                  <a:txBody>
                    <a:bodyPr/>
                    <a:lstStyle/>
                    <a:p>
                      <a:r>
                        <a:rPr lang="ru-RU" sz="1100" b="1" dirty="0"/>
                        <a:t>Игнорируют сигналы</a:t>
                      </a:r>
                      <a:r>
                        <a:rPr lang="ru-RU" sz="1100" dirty="0"/>
                        <a:t>, которые обычно говорят клеткам прекратить делиться или погибнуть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Прекращают расти, когда встречаются с другими клетками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172112"/>
                  </a:ext>
                </a:extLst>
              </a:tr>
              <a:tr h="293476">
                <a:tc>
                  <a:txBody>
                    <a:bodyPr/>
                    <a:lstStyle/>
                    <a:p>
                      <a:r>
                        <a:rPr lang="ru-RU" sz="1100" b="1" dirty="0"/>
                        <a:t>Вторгаются в ближайшие области и распространяются</a:t>
                      </a:r>
                      <a:r>
                        <a:rPr lang="ru-RU" sz="1100" dirty="0"/>
                        <a:t> в другие части тела. </a:t>
                      </a:r>
                      <a:endParaRPr lang="en-GB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100" dirty="0"/>
                        <a:t>Большинство нормальных клеток не перемещаются по организму</a:t>
                      </a:r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5467554"/>
                  </a:ext>
                </a:extLst>
              </a:tr>
              <a:tr h="5034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Заставляют кровеносные сосуды расти в сторону опухоли</a:t>
                      </a:r>
                      <a:r>
                        <a:rPr lang="ru-RU" sz="1100" dirty="0"/>
                        <a:t>. Эти сосуды обеспечивают опухоль кислородом и питательными веществами и удаляют продукты обмена.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007937"/>
                  </a:ext>
                </a:extLst>
              </a:tr>
              <a:tr h="396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Прячутся от иммунной системы</a:t>
                      </a:r>
                      <a:r>
                        <a:rPr lang="ru-RU" sz="1100" dirty="0"/>
                        <a:t>. Иммунная система обычно уничтожает повреждённые или аномальные клетки.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4633220"/>
                  </a:ext>
                </a:extLst>
              </a:tr>
              <a:tr h="5527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Обманывают иммунную систему</a:t>
                      </a:r>
                      <a:r>
                        <a:rPr lang="ru-RU" sz="1100" dirty="0"/>
                        <a:t>, заставляя её помогать раковым клеткам выживать и расти. Например, некоторые раковые клетки заставляют иммунные клетки </a:t>
                      </a:r>
                      <a:r>
                        <a:rPr lang="ru-RU" sz="1100" b="1" dirty="0"/>
                        <a:t>защищать опухоль</a:t>
                      </a:r>
                      <a:r>
                        <a:rPr lang="ru-RU" sz="1100" dirty="0"/>
                        <a:t>, а не атаковать её.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2361037"/>
                  </a:ext>
                </a:extLst>
              </a:tr>
              <a:tr h="64547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/>
                        <a:t>Накапливают многочисленные изменения в своих хромосомах</a:t>
                      </a:r>
                      <a:r>
                        <a:rPr lang="ru-RU" sz="1100" dirty="0"/>
                        <a:t>, такие как дупликации и делеции участков хромосом. Некоторые раковые клетки содержат вдвое больше хромосом, чем нормальные клетки.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6766470"/>
                  </a:ext>
                </a:extLst>
              </a:tr>
              <a:tr h="645479">
                <a:tc>
                  <a:txBody>
                    <a:bodyPr/>
                    <a:lstStyle/>
                    <a:p>
                      <a:r>
                        <a:rPr lang="ru-RU" sz="1100" b="1" dirty="0"/>
                        <a:t>Используют другие типы питательных веществ</a:t>
                      </a:r>
                      <a:r>
                        <a:rPr lang="ru-RU" sz="1100" dirty="0"/>
                        <a:t>, чем нормальные клетки. Кроме того, некоторые раковые клетки получают энергию из питательных веществ иным способом, чем большинство нормальных клеток. Это позволяет раковым клеткам расти быстрее.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00499"/>
                  </a:ext>
                </a:extLst>
              </a:tr>
              <a:tr h="864492">
                <a:tc>
                  <a:txBody>
                    <a:bodyPr/>
                    <a:lstStyle/>
                    <a:p>
                      <a:r>
                        <a:rPr lang="ru-RU" sz="1100" dirty="0"/>
                        <a:t>Во многих случаях раковые клетки настолько сильно зависят от этих аномальных свойств, что </a:t>
                      </a:r>
                      <a:r>
                        <a:rPr lang="ru-RU" sz="1100" b="1" dirty="0"/>
                        <a:t>не могут выжить без них</a:t>
                      </a:r>
                      <a:r>
                        <a:rPr lang="ru-RU" sz="1100" dirty="0"/>
                        <a:t>. Учёные используют это, разрабатывая терапии, которые </a:t>
                      </a:r>
                      <a:r>
                        <a:rPr lang="ru-RU" sz="1100" b="1" dirty="0"/>
                        <a:t>нацелены на ненормальные особенности раковых клеток</a:t>
                      </a:r>
                      <a:r>
                        <a:rPr lang="ru-RU" sz="1100" dirty="0"/>
                        <a:t>. Например, некоторые виды терапии </a:t>
                      </a:r>
                      <a:r>
                        <a:rPr lang="ru-RU" sz="1100" b="1" dirty="0"/>
                        <a:t>предотвращают рост кровеносных сосудов в сторону опухоли</a:t>
                      </a:r>
                      <a:r>
                        <a:rPr lang="ru-RU" sz="1100" dirty="0"/>
                        <a:t>, по сути лишая опухоль необходимых питательных веществ.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464740"/>
                  </a:ext>
                </a:extLst>
              </a:tr>
            </a:tbl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6972C4-8F31-9744-0CEE-9D14573A1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130FF0-CA06-7DD6-066A-00ABF469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4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9F4E3F-77DF-C166-1CCE-0E71D2C206A4}"/>
              </a:ext>
            </a:extLst>
          </p:cNvPr>
          <p:cNvSpPr txBox="1"/>
          <p:nvPr/>
        </p:nvSpPr>
        <p:spPr>
          <a:xfrm>
            <a:off x="2820761" y="6354246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What Is Cancer? - NCI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4391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34132-CA2C-E3D4-5DC8-55EFD32F8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</a:t>
            </a:r>
            <a:r>
              <a:rPr lang="en-US" dirty="0"/>
              <a:t>FLASH?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07DC3-6523-9DA7-F3BF-AD59231039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ru-RU" dirty="0"/>
              <a:t>Сохранить здоровые ткани</a:t>
            </a:r>
          </a:p>
          <a:p>
            <a:pPr>
              <a:lnSpc>
                <a:spcPct val="110000"/>
              </a:lnSpc>
            </a:pPr>
            <a:r>
              <a:rPr lang="ru-RU" dirty="0"/>
              <a:t>Расширить терапевтический интервал</a:t>
            </a:r>
          </a:p>
          <a:p>
            <a:pPr>
              <a:lnSpc>
                <a:spcPct val="110000"/>
              </a:lnSpc>
            </a:pPr>
            <a:r>
              <a:rPr lang="ru-RU" dirty="0"/>
              <a:t>Доставить всю дозу за меньшее количество сеансов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ru-RU" dirty="0">
                <a:sym typeface="Wingdings" panose="05000000000000000000" pitchFamily="2" charset="2"/>
              </a:rPr>
              <a:t>больше пациентов могут получить лечение</a:t>
            </a:r>
          </a:p>
          <a:p>
            <a:pPr>
              <a:lnSpc>
                <a:spcPct val="110000"/>
              </a:lnSpc>
            </a:pPr>
            <a:r>
              <a:rPr lang="en-US" dirty="0"/>
              <a:t> </a:t>
            </a:r>
            <a:r>
              <a:rPr lang="ru-RU" dirty="0"/>
              <a:t>Сверхбыстрая доставка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сокращение времени лечения и решение проблемы, связанной с движением органов</a:t>
            </a:r>
          </a:p>
          <a:p>
            <a:pPr>
              <a:lnSpc>
                <a:spcPct val="110000"/>
              </a:lnSpc>
            </a:pPr>
            <a:r>
              <a:rPr lang="ru-RU" dirty="0"/>
              <a:t>Сверхбыстрая доставка </a:t>
            </a:r>
            <a:r>
              <a:rPr lang="ru-RU" dirty="0">
                <a:sym typeface="Wingdings" panose="05000000000000000000" pitchFamily="2" charset="2"/>
              </a:rPr>
              <a:t></a:t>
            </a:r>
            <a:r>
              <a:rPr lang="en-GB" dirty="0">
                <a:sym typeface="Wingdings" panose="05000000000000000000" pitchFamily="2" charset="2"/>
              </a:rPr>
              <a:t> </a:t>
            </a:r>
            <a:r>
              <a:rPr lang="ru-RU" dirty="0">
                <a:sym typeface="Wingdings" panose="05000000000000000000" pitchFamily="2" charset="2"/>
              </a:rPr>
              <a:t>снижение тосксичности </a:t>
            </a:r>
            <a:r>
              <a:rPr lang="ru-RU" dirty="0"/>
              <a:t>, обеспечить возможность увеличения дозы для повышенияпротивоопухолевой эффективности, а также дополнительные преимущества в виде сокращения времени леченияи решения проблем, связанных с движением органов.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DD00A3-6A12-6F43-B887-FECCD177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4FFF17-CBDE-2E8F-9A0E-7F6ABFA06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40</a:t>
            </a:fld>
            <a:endParaRPr lang="en-GB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16CD50D4-D4BC-EDE4-FD76-EB990EB4D1CC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5617027" y="6165502"/>
            <a:ext cx="647337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Vozenin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M. C., </a:t>
            </a:r>
            <a:r>
              <a:rPr kumimoji="0" lang="en-US" altLang="en-US" sz="12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Bourhis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J., &amp; Durante, M. (2022). Towards clinical translation of FLASH radiotherapy. Nature Reviews Clinical Oncology, 19(12), 791–803. 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3"/>
              </a:rPr>
              <a:t>https://doi.org/10.1038/s41571-022-00697-z</a:t>
            </a:r>
            <a:r>
              <a:rPr kumimoji="0" lang="en-US" altLang="en-US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581020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AE241-2480-C2B8-C353-0702731E8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</a:t>
            </a:r>
            <a:r>
              <a:rPr lang="ru-RU" dirty="0"/>
              <a:t>терапия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82B0C-70E1-70E8-3DE0-C8A6BAAFF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Исследования показали, что флэш–терапия значительно снижает побочные эффекты в нормальных тканях по сравнению с такой же переданной дозой в обычной ЛТ. Так увеличение дозы при флэш– терапии в 1.36 раза, по сравнению с дозой, доставленной обычным способом, не приводит к дополнительным побочным эффектам. Эффективное уничтожение клеток опухоли происходит при хорошем сохранении нормальных тканей.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64290-EA5D-D40C-5EC6-5CFAEE7A3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A65483-5675-C2FB-E8A6-6DB1B9162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41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DD0177-2DE9-0DE7-31BE-A72C1B82E6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633" t="54028" r="29080" b="33317"/>
          <a:stretch>
            <a:fillRect/>
          </a:stretch>
        </p:blipFill>
        <p:spPr>
          <a:xfrm>
            <a:off x="4143375" y="4949535"/>
            <a:ext cx="4544968" cy="177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7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0B744-C031-B3E2-1D45-B1C985B4A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 стандартной терапии к </a:t>
            </a:r>
            <a:r>
              <a:rPr lang="en-US" dirty="0"/>
              <a:t>FLASH</a:t>
            </a:r>
            <a:r>
              <a:rPr lang="ru-RU" dirty="0"/>
              <a:t> </a:t>
            </a:r>
            <a:r>
              <a:rPr lang="en-US" dirty="0"/>
              <a:t>VHEE (very high energy electrons)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F0B2E3-E34E-5865-9F88-4DC67E696B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2472921"/>
            <a:ext cx="4548753" cy="324723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6868F-C02B-BFDA-2D49-612E887A3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9DCE91-6251-4505-52A3-50EE1C658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42</a:t>
            </a:fld>
            <a:endParaRPr lang="en-GB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28C1C487-99F6-1FE4-E98F-0631173A3CAD}"/>
              </a:ext>
            </a:extLst>
          </p:cNvPr>
          <p:cNvSpPr/>
          <p:nvPr/>
        </p:nvSpPr>
        <p:spPr>
          <a:xfrm>
            <a:off x="5537200" y="39235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386" name="Picture 2" descr="LIGHT accelerator">
            <a:extLst>
              <a:ext uri="{FF2B5EF4-FFF2-40B4-BE49-F238E27FC236}">
                <a16:creationId xmlns:a16="http://schemas.microsoft.com/office/drawing/2014/main" id="{5E5DAEF5-24AC-DC35-020E-F7191AAAE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849" y="2696217"/>
            <a:ext cx="4959395" cy="302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282BFA3-6451-2F17-422F-8C7AC494866D}"/>
              </a:ext>
            </a:extLst>
          </p:cNvPr>
          <p:cNvSpPr txBox="1"/>
          <p:nvPr/>
        </p:nvSpPr>
        <p:spPr>
          <a:xfrm>
            <a:off x="2133600" y="1998338"/>
            <a:ext cx="244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Длина ускорителя </a:t>
            </a:r>
            <a:r>
              <a:rPr lang="en-US" dirty="0"/>
              <a:t>1 </a:t>
            </a:r>
            <a:r>
              <a:rPr lang="ru-RU" dirty="0"/>
              <a:t>м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628AC3-C0B9-2499-4752-718D7C057D70}"/>
              </a:ext>
            </a:extLst>
          </p:cNvPr>
          <p:cNvSpPr txBox="1"/>
          <p:nvPr/>
        </p:nvSpPr>
        <p:spPr>
          <a:xfrm>
            <a:off x="7770363" y="1998338"/>
            <a:ext cx="2876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Длина ускорителя 11-15 м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FC3357-0194-89C4-640B-E35BF08A165E}"/>
              </a:ext>
            </a:extLst>
          </p:cNvPr>
          <p:cNvSpPr txBox="1"/>
          <p:nvPr/>
        </p:nvSpPr>
        <p:spPr>
          <a:xfrm>
            <a:off x="8966200" y="5679367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VHEE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874569-9C51-8AB4-9B66-AB064B840708}"/>
              </a:ext>
            </a:extLst>
          </p:cNvPr>
          <p:cNvSpPr txBox="1"/>
          <p:nvPr/>
        </p:nvSpPr>
        <p:spPr>
          <a:xfrm>
            <a:off x="7439025" y="5987018"/>
            <a:ext cx="4371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сверхвысокая энергия электронов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681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0CAF3-DA06-ADBC-1297-FC3A458B5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7EC1C-94E0-D6AB-8F8C-03A573A0E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 стандартной терапии к </a:t>
            </a:r>
            <a:r>
              <a:rPr lang="en-US" dirty="0"/>
              <a:t>FLASH</a:t>
            </a:r>
            <a:r>
              <a:rPr lang="ru-RU" dirty="0"/>
              <a:t> </a:t>
            </a:r>
            <a:r>
              <a:rPr lang="en-US" dirty="0"/>
              <a:t>VHEE (very high energy electrons)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77C0600-96C7-F656-DAAA-FAA17B50BC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64103-2E0C-5622-8D9C-0A4231433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6001A2-F9DB-9F5D-CF30-AC06B8B9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68762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357E8-CFDC-D526-6CAA-4F113DDD9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Мультидисциплинный подход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423BCD-1D34-679F-FFE0-EC42FA39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E7C3AB-24CB-4619-E587-0BCE1F4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44</a:t>
            </a:fld>
            <a:endParaRPr lang="en-GB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94F19AF6-B6B7-E546-732D-4A8EE01B63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67278942"/>
              </p:ext>
            </p:extLst>
          </p:nvPr>
        </p:nvGraphicFramePr>
        <p:xfrm>
          <a:off x="708025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529614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89E32-8F27-39C6-DE08-C69E1686F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История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57747-5E9C-8872-ACB2-9C33DF363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B0175F-5351-FA50-773B-2D190D487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45</a:t>
            </a:fld>
            <a:endParaRPr lang="en-GB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34789AC1-0955-1248-506B-B9CC5FCB21B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586999"/>
              </p:ext>
            </p:extLst>
          </p:nvPr>
        </p:nvGraphicFramePr>
        <p:xfrm>
          <a:off x="568325" y="121390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C9E6CA9-8B28-41F5-C7F6-94242C97E3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1076" t="12639" r="30990" b="56666"/>
          <a:stretch>
            <a:fillRect/>
          </a:stretch>
        </p:blipFill>
        <p:spPr>
          <a:xfrm>
            <a:off x="7824787" y="638175"/>
            <a:ext cx="4162425" cy="21050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68AB20-0994-4ADA-A8D9-CEEDFB7288A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9983" t="20000" r="33246" b="38195"/>
          <a:stretch>
            <a:fillRect/>
          </a:stretch>
        </p:blipFill>
        <p:spPr>
          <a:xfrm>
            <a:off x="4070971" y="4548717"/>
            <a:ext cx="4759969" cy="2190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95A7523-2FCD-5F13-35E7-D85AEA5A5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9202" t="15694" r="35070" b="17701"/>
          <a:stretch>
            <a:fillRect/>
          </a:stretch>
        </p:blipFill>
        <p:spPr>
          <a:xfrm>
            <a:off x="3174355" y="280593"/>
            <a:ext cx="3276600" cy="24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8050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42AFD2-3F91-67A3-F16C-61D3C2962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Испытания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4A8C4-78B4-5244-921A-25668DAB15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Медицинский ускоритель перед тем как применяться в лечебных целях должен пройти:</a:t>
            </a:r>
          </a:p>
          <a:p>
            <a:r>
              <a:rPr lang="ru-RU" dirty="0"/>
              <a:t>Доклинические испытания</a:t>
            </a:r>
            <a:endParaRPr lang="en-US" dirty="0"/>
          </a:p>
          <a:p>
            <a:pPr lvl="1"/>
            <a:r>
              <a:rPr lang="en-US" dirty="0"/>
              <a:t>In vitro</a:t>
            </a:r>
            <a:r>
              <a:rPr lang="ru-RU" dirty="0"/>
              <a:t>: в водном фантоме</a:t>
            </a:r>
            <a:endParaRPr lang="en-US" dirty="0"/>
          </a:p>
          <a:p>
            <a:pPr lvl="1"/>
            <a:r>
              <a:rPr lang="en-US" dirty="0"/>
              <a:t>In vivo: animals </a:t>
            </a:r>
            <a:r>
              <a:rPr lang="en-GB" dirty="0"/>
              <a:t>(</a:t>
            </a:r>
            <a:r>
              <a:rPr lang="ru-RU" dirty="0"/>
              <a:t>рыбки данио-рерио, </a:t>
            </a:r>
          </a:p>
          <a:p>
            <a:pPr marL="457200" lvl="1" indent="0">
              <a:buNone/>
            </a:pPr>
            <a:r>
              <a:rPr lang="ru-RU" dirty="0"/>
              <a:t>мыши, карликовые свинте и кошки</a:t>
            </a:r>
            <a:r>
              <a:rPr lang="en-GB" dirty="0"/>
              <a:t>)</a:t>
            </a:r>
            <a:endParaRPr lang="en-US" dirty="0"/>
          </a:p>
          <a:p>
            <a:r>
              <a:rPr lang="ru-RU" dirty="0"/>
              <a:t>Клинические испытания</a:t>
            </a:r>
            <a:endParaRPr lang="en-US" dirty="0"/>
          </a:p>
          <a:p>
            <a:pPr lvl="1"/>
            <a:r>
              <a:rPr lang="en-US" dirty="0"/>
              <a:t>In vivo: human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47A48-A480-DB88-257B-945ECF226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43B3-8524-2FB2-37EF-0A8BFB90B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46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D0CD1-2477-18DD-F6B6-A1C9901F2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587" y="2288908"/>
            <a:ext cx="3538538" cy="3538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5C3018-FD34-0772-442D-14BE574402B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7668" y="5127094"/>
            <a:ext cx="1604963" cy="1594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59FFEC-9408-7564-9E54-F4275A721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5239018"/>
            <a:ext cx="5891365" cy="140533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218885A-7B11-98E9-8B09-CF2D7C638F77}"/>
              </a:ext>
            </a:extLst>
          </p:cNvPr>
          <p:cNvSpPr txBox="1"/>
          <p:nvPr/>
        </p:nvSpPr>
        <p:spPr>
          <a:xfrm>
            <a:off x="2208609" y="657875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hlinkClick r:id="rId5"/>
              </a:rPr>
              <a:t>https://www.theryq-alcen.com/technologies-in-radiotherapy/flash-radiotherapy/</a:t>
            </a:r>
            <a:r>
              <a:rPr lang="en-GB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982331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467D5-61E8-BF8C-DA74-F8E4733C0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Клинические испытания </a:t>
            </a:r>
            <a:r>
              <a:rPr lang="en-US" dirty="0"/>
              <a:t>FLASH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8F715-62DF-C6EA-3216-C53A73B29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dirty="0"/>
              <a:t>Лечение первых пациентов с использованием флеш-терапии было проведено как на пучках протонов, так и на пучках электронов. </a:t>
            </a:r>
          </a:p>
          <a:p>
            <a:pPr lvl="1">
              <a:lnSpc>
                <a:spcPct val="100000"/>
              </a:lnSpc>
            </a:pPr>
            <a:r>
              <a:rPr lang="ru-RU" dirty="0"/>
              <a:t>Первое лечение человека флеш-терапией на пучках электронов было безопасным и с благоприятным исходом как на нормальной коже, так и на опухоли. </a:t>
            </a:r>
          </a:p>
          <a:p>
            <a:pPr lvl="1">
              <a:lnSpc>
                <a:spcPct val="100000"/>
              </a:lnSpc>
            </a:pPr>
            <a:r>
              <a:rPr lang="ru-RU" dirty="0"/>
              <a:t>Клиническое испытание на людях FAST-01</a:t>
            </a:r>
            <a:r>
              <a:rPr lang="en-US" dirty="0"/>
              <a:t>, </a:t>
            </a:r>
            <a:r>
              <a:rPr lang="ru-RU" dirty="0"/>
              <a:t>FAST-0</a:t>
            </a:r>
            <a:r>
              <a:rPr lang="en-US" dirty="0"/>
              <a:t>2</a:t>
            </a:r>
            <a:r>
              <a:rPr lang="ru-RU" dirty="0"/>
              <a:t> на пучках протонов активно продолжается.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D8E50-AF56-E3E8-EDDE-97D4D2223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76C48-644F-9A5A-1DCC-892D3C4F5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52494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E8C1F-6290-7AED-C367-95B76B3A1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Биологический механизм</a:t>
            </a:r>
            <a:r>
              <a:rPr lang="en-US" dirty="0"/>
              <a:t> (1)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42777-59F6-893D-BF6D-EF8450C71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dirty="0"/>
              <a:t>Физическая и физико–химическая стадии протекают быстро соответственно за 10</a:t>
            </a:r>
            <a:r>
              <a:rPr lang="ru-RU" baseline="30000" dirty="0"/>
              <a:t>−16 </a:t>
            </a:r>
            <a:r>
              <a:rPr lang="ru-RU" dirty="0"/>
              <a:t>− 10−</a:t>
            </a:r>
            <a:r>
              <a:rPr lang="ru-RU" baseline="30000" dirty="0"/>
              <a:t>14</a:t>
            </a:r>
            <a:r>
              <a:rPr lang="ru-RU" dirty="0"/>
              <a:t> с и 10</a:t>
            </a:r>
            <a:r>
              <a:rPr lang="ru-RU" baseline="30000" dirty="0"/>
              <a:t>−14</a:t>
            </a:r>
            <a:r>
              <a:rPr lang="ru-RU" dirty="0"/>
              <a:t>−10</a:t>
            </a:r>
            <a:r>
              <a:rPr lang="ru-RU" baseline="30000" dirty="0"/>
              <a:t>−11 </a:t>
            </a:r>
            <a:r>
              <a:rPr lang="ru-RU" dirty="0"/>
              <a:t>с. </a:t>
            </a:r>
          </a:p>
          <a:p>
            <a:pPr>
              <a:lnSpc>
                <a:spcPct val="120000"/>
              </a:lnSpc>
            </a:pPr>
            <a:r>
              <a:rPr lang="ru-RU" dirty="0"/>
              <a:t>Биохимическая стадия поглощения энергии (10</a:t>
            </a:r>
            <a:r>
              <a:rPr lang="ru-RU" baseline="30000" dirty="0"/>
              <a:t>−10 </a:t>
            </a:r>
            <a:r>
              <a:rPr lang="ru-RU" dirty="0"/>
              <a:t>− 10</a:t>
            </a:r>
            <a:r>
              <a:rPr lang="ru-RU" baseline="30000" dirty="0"/>
              <a:t>−6</a:t>
            </a:r>
            <a:r>
              <a:rPr lang="ru-RU" dirty="0"/>
              <a:t> с) </a:t>
            </a:r>
            <a:r>
              <a:rPr lang="ru-RU" u="sng" dirty="0"/>
              <a:t>приводит к образованию атомарного и молекулярного кислорода О</a:t>
            </a:r>
            <a:r>
              <a:rPr lang="ru-RU" u="sng" baseline="-25000" dirty="0"/>
              <a:t>2</a:t>
            </a:r>
            <a:r>
              <a:rPr lang="ru-RU" u="sng" dirty="0"/>
              <a:t>, которого в опухолевых клетках существенно больше. Под действием кислорода опухолевые клетки «сгорают», а нормальные восстанавливаются</a:t>
            </a:r>
            <a:r>
              <a:rPr lang="ru-RU" dirty="0"/>
              <a:t>. При этом терапевтический интервал возрастает.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59925-C46A-8406-6A36-AD0A36033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8F399-E417-2EEF-7316-01601C218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12864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6E596-BC4B-0FE6-5CE4-F93E76F00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75017-0D03-3EB3-9AE3-56E98FAF9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Биологический механизм</a:t>
            </a:r>
            <a:r>
              <a:rPr lang="en-US" dirty="0"/>
              <a:t> (2)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27725-1774-FABC-F68D-F46D06FD8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/>
              <a:t>Предварительные </a:t>
            </a:r>
            <a:r>
              <a:rPr lang="ru-RU" u="sng" dirty="0"/>
              <a:t>исследования предполагают корреляцию</a:t>
            </a:r>
            <a:r>
              <a:rPr lang="en-US" u="sng" dirty="0"/>
              <a:t> </a:t>
            </a:r>
            <a:r>
              <a:rPr lang="ru-RU" u="sng" dirty="0"/>
              <a:t>между гипоксией и эффектом FLASH, что указывает на то, что кислородное истощение</a:t>
            </a:r>
            <a:r>
              <a:rPr lang="en-US" u="sng" dirty="0"/>
              <a:t> </a:t>
            </a:r>
            <a:r>
              <a:rPr lang="ru-RU" u="sng" dirty="0"/>
              <a:t>может способствовать защите нормальных тканей</a:t>
            </a:r>
            <a:r>
              <a:rPr lang="ru-RU" dirty="0"/>
              <a:t>, хотя</a:t>
            </a:r>
            <a:r>
              <a:rPr lang="en-US" dirty="0"/>
              <a:t> </a:t>
            </a:r>
            <a:r>
              <a:rPr lang="ru-RU" dirty="0"/>
              <a:t>этот вопрос остаётся дискуссионным. </a:t>
            </a:r>
            <a:endParaRPr lang="en-US" dirty="0"/>
          </a:p>
          <a:p>
            <a:pPr algn="just">
              <a:lnSpc>
                <a:spcPct val="120000"/>
              </a:lnSpc>
            </a:pPr>
            <a:r>
              <a:rPr lang="ru-RU" dirty="0"/>
              <a:t>FLASH-RT </a:t>
            </a:r>
            <a:r>
              <a:rPr lang="ru-RU" u="sng" dirty="0"/>
              <a:t>доставляет сверхвысокие дозы</a:t>
            </a:r>
            <a:r>
              <a:rPr lang="en-US" u="sng" dirty="0"/>
              <a:t> </a:t>
            </a:r>
            <a:r>
              <a:rPr lang="ru-RU" u="sng" dirty="0"/>
              <a:t>за миллисекунды</a:t>
            </a:r>
            <a:r>
              <a:rPr lang="ru-RU" dirty="0"/>
              <a:t>, что, как предполагалось, вызывает</a:t>
            </a:r>
            <a:r>
              <a:rPr lang="en-US" dirty="0"/>
              <a:t> </a:t>
            </a:r>
            <a:r>
              <a:rPr lang="ru-RU" dirty="0"/>
              <a:t>быстрое снижение концентрации кислорода и индуцирует временную</a:t>
            </a:r>
            <a:r>
              <a:rPr lang="en-US" dirty="0"/>
              <a:t> </a:t>
            </a:r>
            <a:r>
              <a:rPr lang="ru-RU" dirty="0"/>
              <a:t>гипоксию в нормальных тканях</a:t>
            </a:r>
            <a:r>
              <a:rPr lang="en-US" dirty="0"/>
              <a:t>.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Этот гипоксический сдвиг может повысить радиорезистентность,</a:t>
            </a:r>
            <a:r>
              <a:rPr lang="en-US" dirty="0"/>
              <a:t> </a:t>
            </a:r>
            <a:r>
              <a:rPr lang="ru-RU" dirty="0"/>
              <a:t>ограничивая образование кислородзависимых повреждений ДНК,</a:t>
            </a:r>
            <a:r>
              <a:rPr lang="en-US" dirty="0"/>
              <a:t> </a:t>
            </a:r>
            <a:r>
              <a:rPr lang="ru-RU" dirty="0"/>
              <a:t>тем самым защищая нормальные клетки от необратимых радиационных</a:t>
            </a:r>
            <a:r>
              <a:rPr lang="en-US" dirty="0"/>
              <a:t> </a:t>
            </a:r>
            <a:r>
              <a:rPr lang="ru-RU" dirty="0"/>
              <a:t>повреждений. </a:t>
            </a:r>
            <a:endParaRPr lang="en-US" dirty="0"/>
          </a:p>
          <a:p>
            <a:pPr algn="just">
              <a:lnSpc>
                <a:spcPct val="120000"/>
              </a:lnSpc>
            </a:pPr>
            <a:r>
              <a:rPr lang="ru-RU" dirty="0"/>
              <a:t>В отличие от метода CONV-RT, который доставляет излучение</a:t>
            </a:r>
            <a:r>
              <a:rPr lang="en-US" dirty="0"/>
              <a:t> </a:t>
            </a:r>
            <a:r>
              <a:rPr lang="ru-RU" dirty="0"/>
              <a:t>в течение нескольких минут и обеспечивает реоксигенацию клеток, метод FLASH-RT вводит дозы за миллисекунды, истощая локальный запас кислорода</a:t>
            </a:r>
            <a:r>
              <a:rPr lang="en-US" dirty="0"/>
              <a:t> </a:t>
            </a:r>
            <a:r>
              <a:rPr lang="ru-RU" dirty="0"/>
              <a:t>перед его восполнением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49FC60-49A8-0459-195B-07E058FE5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AD943-FE98-28B5-0AA6-5751D2294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49</a:t>
            </a:fld>
            <a:endParaRPr lang="en-GB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3DF0385-931C-18B7-53E9-3018EEFD9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6356350"/>
            <a:ext cx="82931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200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Rosini, G., Ciarrocchi, E., &amp; D’Orsi, B. (2025). Mechanisms of the FLASH effect: current insights and advances. In Frontiers in Cell and Developmental Biology (Vol. 13). Frontiers Media SA. https://doi.org/10.3389/fcell.2025.1575678</a:t>
            </a:r>
          </a:p>
        </p:txBody>
      </p:sp>
    </p:spTree>
    <p:extLst>
      <p:ext uri="{BB962C8B-B14F-4D97-AF65-F5344CB8AC3E}">
        <p14:creationId xmlns:p14="http://schemas.microsoft.com/office/powerpoint/2010/main" val="266459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850C-2302-0960-139A-B0D9014F8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Мировая статистика</a:t>
            </a:r>
            <a:endParaRPr lang="en-GB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1FC198D9-DA2F-5BE0-720D-627FE2D89A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7423533"/>
              </p:ext>
            </p:extLst>
          </p:nvPr>
        </p:nvGraphicFramePr>
        <p:xfrm>
          <a:off x="692150" y="1458754"/>
          <a:ext cx="11010900" cy="219456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857250">
                  <a:extLst>
                    <a:ext uri="{9D8B030D-6E8A-4147-A177-3AD203B41FA5}">
                      <a16:colId xmlns:a16="http://schemas.microsoft.com/office/drawing/2014/main" val="1743239122"/>
                    </a:ext>
                  </a:extLst>
                </a:gridCol>
                <a:gridCol w="4737100">
                  <a:extLst>
                    <a:ext uri="{9D8B030D-6E8A-4147-A177-3AD203B41FA5}">
                      <a16:colId xmlns:a16="http://schemas.microsoft.com/office/drawing/2014/main" val="3354979856"/>
                    </a:ext>
                  </a:extLst>
                </a:gridCol>
                <a:gridCol w="5416550">
                  <a:extLst>
                    <a:ext uri="{9D8B030D-6E8A-4147-A177-3AD203B41FA5}">
                      <a16:colId xmlns:a16="http://schemas.microsoft.com/office/drawing/2014/main" val="8417128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 dirty="0"/>
                        <a:t>Ранг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/>
                        <a:t>Тип рака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/>
                        <a:t>Общее число новых случаев (2022)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47912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/>
                        <a:t>Рак лёгких (трахея, бронхи, лёгкие)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~2,48 </a:t>
                      </a:r>
                      <a:r>
                        <a:rPr lang="en-GB" dirty="0" err="1"/>
                        <a:t>млн</a:t>
                      </a:r>
                      <a:r>
                        <a:rPr lang="en-GB" dirty="0"/>
                        <a:t> (</a:t>
                      </a:r>
                      <a:r>
                        <a:rPr lang="en-GB" dirty="0">
                          <a:hlinkClick r:id="rId2" tooltip="Worldwide cancer data | World Cancer Research Fund"/>
                        </a:rPr>
                        <a:t>World Cancer Research Fund</a:t>
                      </a:r>
                      <a:r>
                        <a:rPr lang="en-GB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623064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/>
                        <a:t>Рак молочной железы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~2,30 </a:t>
                      </a:r>
                      <a:r>
                        <a:rPr lang="en-GB" dirty="0" err="1"/>
                        <a:t>млн</a:t>
                      </a:r>
                      <a:r>
                        <a:rPr lang="en-GB" dirty="0"/>
                        <a:t> (</a:t>
                      </a:r>
                      <a:r>
                        <a:rPr lang="en-GB" dirty="0">
                          <a:hlinkClick r:id="rId2" tooltip="Worldwide cancer data | World Cancer Research Fund"/>
                        </a:rPr>
                        <a:t>World Cancer Research Fund</a:t>
                      </a:r>
                      <a:r>
                        <a:rPr lang="en-GB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63857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/>
                        <a:t>Колоректальный (толстая + прямая кишка)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~1,93 млн (</a:t>
                      </a:r>
                      <a:r>
                        <a:rPr lang="en-GB">
                          <a:hlinkClick r:id="rId2" tooltip="Worldwide cancer data | World Cancer Research Fund"/>
                        </a:rPr>
                        <a:t>World Cancer Research Fund</a:t>
                      </a:r>
                      <a:r>
                        <a:rPr lang="en-GB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91646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/>
                        <a:t>Рак предстательной железы (у мужчин)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~1,47 млн (</a:t>
                      </a:r>
                      <a:r>
                        <a:rPr lang="en-GB">
                          <a:hlinkClick r:id="rId2" tooltip="Worldwide cancer data | World Cancer Research Fund"/>
                        </a:rPr>
                        <a:t>World Cancer Research Fund</a:t>
                      </a:r>
                      <a:r>
                        <a:rPr lang="en-GB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70278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ru-RU"/>
                        <a:t>Рак желудка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dirty="0"/>
                        <a:t>~0,97 </a:t>
                      </a:r>
                      <a:r>
                        <a:rPr lang="en-GB" dirty="0" err="1"/>
                        <a:t>млн</a:t>
                      </a:r>
                      <a:r>
                        <a:rPr lang="en-GB" dirty="0"/>
                        <a:t> (</a:t>
                      </a:r>
                      <a:r>
                        <a:rPr lang="en-GB" dirty="0">
                          <a:hlinkClick r:id="rId2" tooltip="Worldwide cancer data | World Cancer Research Fund"/>
                        </a:rPr>
                        <a:t>World Cancer Research Fund</a:t>
                      </a:r>
                      <a:r>
                        <a:rPr lang="en-GB" dirty="0"/>
                        <a:t>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31202862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C9D9E-58CB-C8C6-4FD3-316A807F5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D01170-1DDD-AADC-1FCB-AAD807445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5</a:t>
            </a:fld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E96D3A-559E-CE72-A8C7-BE584F5A4D61}"/>
              </a:ext>
            </a:extLst>
          </p:cNvPr>
          <p:cNvSpPr txBox="1"/>
          <p:nvPr/>
        </p:nvSpPr>
        <p:spPr>
          <a:xfrm>
            <a:off x="1885949" y="6398309"/>
            <a:ext cx="8372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https://www.who.int/ru/news-room/fact-sheets/detail/cancer</a:t>
            </a:r>
            <a:r>
              <a:rPr lang="ru-RU" dirty="0"/>
              <a:t> 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47E7AB-3076-0F5E-3FB4-EA837158A4C0}"/>
              </a:ext>
            </a:extLst>
          </p:cNvPr>
          <p:cNvSpPr txBox="1"/>
          <p:nvPr/>
        </p:nvSpPr>
        <p:spPr>
          <a:xfrm>
            <a:off x="692149" y="3754468"/>
            <a:ext cx="11334751" cy="2555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Рак является одной из ведущих причин смерти в мире, которая в 2020 г. унесла жизни почти 10 млн человек, или почти </a:t>
            </a:r>
            <a:r>
              <a:rPr lang="ru-RU" sz="1200" b="1" i="0" u="sng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каждого шестого умершего.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Наиболее распространенными видами рака являются </a:t>
            </a:r>
            <a:r>
              <a:rPr lang="ru-RU" sz="1200" b="1" i="0" u="sng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рак молочной железы, легких, толстой и прямой кишки и предстательной железы</a:t>
            </a:r>
            <a:r>
              <a:rPr lang="ru-RU" sz="120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.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Примерно </a:t>
            </a:r>
            <a:r>
              <a:rPr lang="ru-RU" sz="1200" b="1" i="0" u="sng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одна треть случаев смерти от рака </a:t>
            </a:r>
            <a:r>
              <a:rPr lang="ru-RU" sz="120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вызвана употреблением табака, высоким индексом массы тела, употреблением алкоголя, низким уровнем потребления фруктов и овощей, а также отсутствием физической активности. Кроме того, значимым фактором риска рака легкого является загрязнение воздуха.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Примерно 30% случаев рака в странах с низким уровнем дохода и уровнем дохода ниже среднего обусловлено такими вызывающими рак инфекциями, как вирус папилломы человека (ВПЧ) и гепатит.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20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Многие виды рака </a:t>
            </a:r>
            <a:r>
              <a:rPr lang="ru-RU" sz="1200" b="1" i="0" u="sng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излечимы при своевременной постановке диагноза </a:t>
            </a:r>
            <a:r>
              <a:rPr lang="ru-RU" sz="1200" i="0" dirty="0">
                <a:solidFill>
                  <a:srgbClr val="3C4245"/>
                </a:solidFill>
                <a:effectLst/>
                <a:latin typeface="Noto Sans" panose="020B0502040204020203" pitchFamily="34" charset="0"/>
              </a:rPr>
              <a:t>и назначении лечения.  </a:t>
            </a:r>
          </a:p>
        </p:txBody>
      </p:sp>
    </p:spTree>
    <p:extLst>
      <p:ext uri="{BB962C8B-B14F-4D97-AF65-F5344CB8AC3E}">
        <p14:creationId xmlns:p14="http://schemas.microsoft.com/office/powerpoint/2010/main" val="2868175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9D33D-DDD3-88CA-3901-3B1E2A054F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40174-2330-845A-9056-1DBB76413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Ограничения </a:t>
            </a:r>
            <a:r>
              <a:rPr lang="en-US" u="sng" dirty="0"/>
              <a:t>FLASH</a:t>
            </a:r>
            <a:r>
              <a:rPr lang="ru-RU" dirty="0"/>
              <a:t> лучевой терапии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559416-C8E4-99D9-FC2C-68AC57E92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/>
              <a:t>Медицинский аспект:</a:t>
            </a:r>
            <a:endParaRPr lang="en-US" dirty="0"/>
          </a:p>
          <a:p>
            <a:pPr lvl="1"/>
            <a:r>
              <a:rPr lang="ru-RU" dirty="0"/>
              <a:t>Недостаточно клинических исследований</a:t>
            </a:r>
          </a:p>
          <a:p>
            <a:pPr lvl="1"/>
            <a:r>
              <a:rPr lang="ru-RU" dirty="0"/>
              <a:t>Два часто обсуждаемых в статьях клинических исследования</a:t>
            </a:r>
          </a:p>
          <a:p>
            <a:pPr lvl="2"/>
            <a:r>
              <a:rPr lang="en-US" dirty="0"/>
              <a:t>CHUV – </a:t>
            </a:r>
            <a:r>
              <a:rPr lang="en-GB" dirty="0" err="1"/>
              <a:t>Laussane</a:t>
            </a:r>
            <a:r>
              <a:rPr lang="ru-RU" dirty="0"/>
              <a:t> (</a:t>
            </a:r>
            <a:r>
              <a:rPr lang="en-US" dirty="0"/>
              <a:t>THERYQ</a:t>
            </a:r>
            <a:r>
              <a:rPr lang="ru-RU" dirty="0"/>
              <a:t>)</a:t>
            </a:r>
            <a:r>
              <a:rPr lang="en-US" dirty="0"/>
              <a:t>: </a:t>
            </a:r>
            <a:r>
              <a:rPr lang="en-GB" dirty="0">
                <a:hlinkClick r:id="rId2"/>
              </a:rPr>
              <a:t>THERYQ | Engineering the Next Generation of Radiotherapy with FLASH</a:t>
            </a:r>
            <a:endParaRPr lang="en-GB" dirty="0"/>
          </a:p>
          <a:p>
            <a:pPr lvl="2"/>
            <a:r>
              <a:rPr lang="en-GB" dirty="0" err="1"/>
              <a:t>Cincin</a:t>
            </a:r>
            <a:r>
              <a:rPr lang="en-US" dirty="0"/>
              <a:t>n</a:t>
            </a:r>
            <a:r>
              <a:rPr lang="en-GB" dirty="0" err="1"/>
              <a:t>ati</a:t>
            </a:r>
            <a:r>
              <a:rPr lang="en-GB" dirty="0"/>
              <a:t> - </a:t>
            </a:r>
            <a:r>
              <a:rPr lang="ru-RU" dirty="0"/>
              <a:t>США</a:t>
            </a:r>
            <a:endParaRPr lang="en-US" dirty="0"/>
          </a:p>
          <a:p>
            <a:r>
              <a:rPr lang="ru-RU" dirty="0"/>
              <a:t>Биохимический аспект</a:t>
            </a:r>
          </a:p>
          <a:p>
            <a:pPr lvl="1"/>
            <a:r>
              <a:rPr lang="ru-RU" dirty="0"/>
              <a:t>Нет точного объяснения механизм влияния </a:t>
            </a:r>
            <a:r>
              <a:rPr lang="en-US" dirty="0"/>
              <a:t>FLASH </a:t>
            </a:r>
            <a:r>
              <a:rPr lang="ru-RU" dirty="0"/>
              <a:t>на ткани.</a:t>
            </a:r>
          </a:p>
          <a:p>
            <a:r>
              <a:rPr lang="ru-RU" dirty="0"/>
              <a:t>Технический аспект</a:t>
            </a:r>
          </a:p>
          <a:p>
            <a:pPr lvl="1"/>
            <a:r>
              <a:rPr lang="ru-RU" dirty="0"/>
              <a:t>Разработка ускорителя</a:t>
            </a:r>
          </a:p>
          <a:p>
            <a:pPr lvl="1"/>
            <a:r>
              <a:rPr lang="ru-RU" dirty="0"/>
              <a:t>Дозиметрия (быстрые и точные измерения дозы)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A6462-7C01-F971-1CBE-85F63AAD9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A2BF88-D4EB-7306-59D4-8B70FFD11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758301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B9722-927A-31D5-7196-612EE66C5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Ограничения </a:t>
            </a:r>
            <a:r>
              <a:rPr lang="en-US" u="sng" dirty="0"/>
              <a:t>FLASH</a:t>
            </a:r>
            <a:r>
              <a:rPr lang="ru-RU" dirty="0"/>
              <a:t> лучевой терапии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2CF4A2-A134-3565-8DC0-B57B1C5DF1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Необходимо продолжить исследования, чтобы полностью выяснить механизм его действия, оптимизировать его клиническое применение и минимизировать потенциальные побочные эффекты.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B22416-7919-D242-97C7-1CD6FA84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7B61C-8797-D36C-350B-CC2AC2853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9907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98E10-108F-75C8-4BE5-8F5CF01A5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</a:t>
            </a:r>
            <a:r>
              <a:rPr lang="ru-RU" dirty="0"/>
              <a:t>в России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F88EF-530A-6848-06C3-B98D201A5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ru-RU" sz="2000" dirty="0"/>
              <a:t>В России учёные из Объединённый институт ядерных исследований (ОИЯИ, Дубна) проводят эксперименты на клеточных культурах — облучение пучком протонов в режиме FLASH показало: здоровые клетки выживали лучше, чем при стандартном режиме, при сохранении эффекта на опухолевые клетки. </a:t>
            </a:r>
          </a:p>
          <a:p>
            <a:pPr>
              <a:lnSpc>
                <a:spcPct val="120000"/>
              </a:lnSpc>
            </a:pPr>
            <a:r>
              <a:rPr lang="ru-RU" sz="2000" dirty="0"/>
              <a:t>В 2022 году в СМИ сообщалось, что «в Троицке, на мощном proton-ускорителе Института ядерных исследований РАН» изучают возможности применения FLASH-терапии для онкологических заболеваний. </a:t>
            </a:r>
          </a:p>
          <a:p>
            <a:pPr>
              <a:lnSpc>
                <a:spcPct val="120000"/>
              </a:lnSpc>
            </a:pPr>
            <a:r>
              <a:rPr lang="ru-RU" sz="2000" dirty="0"/>
              <a:t>В 2025 году опубликована статья от исследователей Сеченовский университет и других российских организаций, посвящённая «роли электронов и FLASH-подхода» — что значит, что научные коллективы продолжают активные разработки в этой области. journals.rudn.ru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000" b="1" dirty="0"/>
              <a:t>Вывод: </a:t>
            </a:r>
            <a:r>
              <a:rPr lang="ru-RU" sz="2000" dirty="0"/>
              <a:t>на сегодня FLASH-терапия в России — это преимущественно исследовательское направление, не стандартный клинический метод.</a:t>
            </a:r>
            <a:endParaRPr lang="en-GB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C800F5-129C-7FD3-0B6C-F91BA8AE8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B45017-4718-DEF1-A60A-94E5EC41D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77718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F4007-06A5-4645-C1F0-D16069DA2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</a:t>
            </a:r>
            <a:r>
              <a:rPr lang="ru-RU" dirty="0"/>
              <a:t>в России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D76D9-907E-4A7D-A2EF-93961ECBA4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lnSpc>
                <a:spcPct val="110000"/>
              </a:lnSpc>
              <a:buNone/>
            </a:pPr>
            <a:r>
              <a:rPr lang="ru-RU" b="1" dirty="0"/>
              <a:t>Почему FLASH-терапия ещё не стала массовой?</a:t>
            </a:r>
          </a:p>
          <a:p>
            <a:pPr algn="just">
              <a:lnSpc>
                <a:spcPct val="110000"/>
              </a:lnSpc>
            </a:pPr>
            <a:r>
              <a:rPr lang="ru-RU" dirty="0"/>
              <a:t>Метод требует </a:t>
            </a:r>
            <a:r>
              <a:rPr lang="ru-RU" b="1" dirty="0"/>
              <a:t>специального оборудования</a:t>
            </a:r>
            <a:r>
              <a:rPr lang="ru-RU" dirty="0"/>
              <a:t> — медицинских ускорителей, способных выдавать очень высокую дозу за короткое время, плюс системы точного облучения и дозиметрии. такие комплексы есть далеко не во всех центрах.</a:t>
            </a:r>
          </a:p>
          <a:p>
            <a:pPr algn="just">
              <a:lnSpc>
                <a:spcPct val="110000"/>
              </a:lnSpc>
            </a:pPr>
            <a:r>
              <a:rPr lang="ru-RU" dirty="0"/>
              <a:t>Необходима серия </a:t>
            </a:r>
            <a:r>
              <a:rPr lang="ru-RU" b="1" dirty="0"/>
              <a:t>доклинических и клинических исследований</a:t>
            </a:r>
            <a:r>
              <a:rPr lang="ru-RU" dirty="0"/>
              <a:t>: нужно подтвердить эффективность и безопасность, разработать протоколы облучения, дозы, аппаратуру, защиту.</a:t>
            </a:r>
          </a:p>
          <a:p>
            <a:pPr algn="just">
              <a:lnSpc>
                <a:spcPct val="110000"/>
              </a:lnSpc>
            </a:pPr>
            <a:r>
              <a:rPr lang="ru-RU" dirty="0"/>
              <a:t>Даже при успехе потребуется </a:t>
            </a:r>
            <a:r>
              <a:rPr lang="ru-RU" b="1" dirty="0"/>
              <a:t>инвестиции и инфраструктура</a:t>
            </a:r>
            <a:r>
              <a:rPr lang="ru-RU" dirty="0"/>
              <a:t> — модернизация радиотерапевтических центров, подготовка персонала.</a:t>
            </a:r>
          </a:p>
          <a:p>
            <a:pPr algn="just">
              <a:lnSpc>
                <a:spcPct val="110000"/>
              </a:lnSpc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A2E0F-B285-8E6D-37F2-2C831D17D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23BE5B-11AB-19F0-A1C9-DC01EA771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03295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E62E4-A3FC-AE87-91EE-13E463FF6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То, что не коснулось, но очень интересно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F84FF-7C6E-FC87-C856-7F4C745110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Дозиметрия – измерение, исследование и теоретические расчеты дозиметрических величин для предсказания или оценки радиационного эффекта, в частности, – радиобиологического эффекта.</a:t>
            </a: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Контроль качества пучка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Строение ускорителя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Строение импульса</a:t>
            </a:r>
          </a:p>
          <a:p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...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385F7-3A67-E72C-AD65-60DCBB94F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4E0F4-6B77-10F2-4B9E-A0490C528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18277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BD2A3CE-8495-4CCF-014B-66AA671AA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внимание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296A4CC-EC7F-0ED5-A0AF-4E1C421A18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478ED-77FF-7163-5AE6-C76E1C824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6D6AA8-523E-01DD-6D00-07F556489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97265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A0CCC-5ADC-3036-D810-C1B0058E4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Методы дозиметрии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D7D60-2C37-75A6-C6E4-B860DFA034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Активные дозиметры</a:t>
            </a:r>
          </a:p>
          <a:p>
            <a:r>
              <a:rPr lang="ru-RU" dirty="0"/>
              <a:t>Электронные устройства, показывающие дозу в реальном времени 📟</a:t>
            </a:r>
          </a:p>
          <a:p>
            <a:r>
              <a:rPr lang="ru-RU" dirty="0"/>
              <a:t>Примеры: электронные персональные дозиметры, счётчики Гейгера-Мюллера</a:t>
            </a:r>
          </a:p>
          <a:p>
            <a:r>
              <a:rPr lang="ru-RU" b="1" dirty="0"/>
              <a:t>Пассивные дозиметры</a:t>
            </a:r>
          </a:p>
          <a:p>
            <a:r>
              <a:rPr lang="ru-RU" dirty="0"/>
              <a:t>Фиксируют суммарную дозу за период времени 🕒</a:t>
            </a:r>
          </a:p>
          <a:p>
            <a:r>
              <a:rPr lang="ru-RU" dirty="0"/>
              <a:t>Примеры: термолюминесцентные (TLD), радиочувствительные плёнки, химические дозиметры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44EF5-861D-8FEE-CC04-442937E41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DC8D9F-3A91-0B5B-D13C-A69621EB6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10587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B336C-9485-CF2F-EA9B-523A629A1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 </a:t>
            </a:r>
            <a:r>
              <a:rPr lang="ru-RU" dirty="0"/>
              <a:t>уствановки</a:t>
            </a:r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65B4788-9005-FAB9-F566-E81820E64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94F27E2-E817-647C-F11E-4FA692380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57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C7A09B-7B14-D05B-1B3E-8B90867F7EC0}"/>
              </a:ext>
            </a:extLst>
          </p:cNvPr>
          <p:cNvSpPr txBox="1"/>
          <p:nvPr/>
        </p:nvSpPr>
        <p:spPr>
          <a:xfrm>
            <a:off x="1273425" y="1674674"/>
            <a:ext cx="451796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/>
              <a:t>Производители</a:t>
            </a:r>
            <a:r>
              <a:rPr lang="en-GB" sz="2800" b="1" u="sng" dirty="0"/>
              <a:t> CONV</a:t>
            </a:r>
            <a:r>
              <a:rPr lang="en-US" sz="2800" b="1" u="sng" dirty="0"/>
              <a:t> </a:t>
            </a:r>
            <a:r>
              <a:rPr lang="en-GB" sz="2800" b="1" u="sng" dirty="0"/>
              <a:t>RT:</a:t>
            </a:r>
          </a:p>
          <a:p>
            <a:endParaRPr lang="ru-RU" sz="2800" b="1" u="sng" dirty="0"/>
          </a:p>
          <a:p>
            <a:r>
              <a:rPr lang="en-US" sz="2800" dirty="0"/>
              <a:t>IBA</a:t>
            </a:r>
          </a:p>
          <a:p>
            <a:r>
              <a:rPr lang="en-US" sz="2800" dirty="0"/>
              <a:t>Elekta</a:t>
            </a:r>
          </a:p>
          <a:p>
            <a:r>
              <a:rPr lang="en-US" sz="2800" dirty="0"/>
              <a:t>Varian</a:t>
            </a:r>
          </a:p>
          <a:p>
            <a:r>
              <a:rPr lang="en-US" sz="2800" dirty="0"/>
              <a:t>Hitachi</a:t>
            </a:r>
          </a:p>
          <a:p>
            <a:r>
              <a:rPr lang="en-GB" sz="2800" dirty="0"/>
              <a:t>Accuray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A3FF6F-2588-AEF0-686E-D23D5E645257}"/>
              </a:ext>
            </a:extLst>
          </p:cNvPr>
          <p:cNvSpPr txBox="1"/>
          <p:nvPr/>
        </p:nvSpPr>
        <p:spPr>
          <a:xfrm>
            <a:off x="6618315" y="1628507"/>
            <a:ext cx="460158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/>
              <a:t>Производители</a:t>
            </a:r>
            <a:r>
              <a:rPr lang="en-GB" sz="2800" b="1" u="sng" dirty="0"/>
              <a:t> FLASH</a:t>
            </a:r>
            <a:r>
              <a:rPr lang="en-US" sz="2800" b="1" u="sng" dirty="0"/>
              <a:t> </a:t>
            </a:r>
            <a:r>
              <a:rPr lang="en-GB" sz="2800" b="1" u="sng" dirty="0"/>
              <a:t>RT:</a:t>
            </a:r>
          </a:p>
          <a:p>
            <a:endParaRPr lang="ru-RU" sz="2800" b="1" u="sng" dirty="0"/>
          </a:p>
          <a:p>
            <a:r>
              <a:rPr lang="en-US" sz="2800" dirty="0"/>
              <a:t>Varian</a:t>
            </a:r>
          </a:p>
          <a:p>
            <a:r>
              <a:rPr lang="en-US" sz="2800" dirty="0"/>
              <a:t>THERYQ (PMB)</a:t>
            </a:r>
          </a:p>
          <a:p>
            <a:r>
              <a:rPr lang="en-GB" sz="2800" dirty="0" err="1"/>
              <a:t>IntraOp</a:t>
            </a:r>
            <a:r>
              <a:rPr lang="en-GB" sz="2800" dirty="0"/>
              <a:t>®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057074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87D3F-A8A9-F2F2-0A97-5AF0EBA59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PDD – percentage depth dose – </a:t>
            </a:r>
            <a:r>
              <a:rPr lang="ru-RU" dirty="0"/>
              <a:t>продольный профиль дозы - кривая процентной глубинной дозы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11E1-EDAB-D7FB-D06A-0ED10DCAF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ru-RU" sz="1600" dirty="0"/>
              <a:t>Кривая процентной глубинной дозы (PDD) (иногда кривая процентной глубинной дозы) </a:t>
            </a:r>
            <a:r>
              <a:rPr lang="ru-RU" sz="1600" u="sng" dirty="0"/>
              <a:t>связывает поглощенную дозу, внесенную пучком излучения в среду, с ее изменением в зависимости от глубины вдоль оси пучка. 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Значения дозы делятся на максимальную дозу, называемую </a:t>
            </a:r>
            <a:r>
              <a:rPr lang="ru-RU" sz="1600" b="1" dirty="0"/>
              <a:t>dmax</a:t>
            </a:r>
            <a:r>
              <a:rPr lang="ru-RU" sz="1600" dirty="0"/>
              <a:t>, что дает график в процентах от максимальной дозы. 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Измерения дозы обычно проводятся в воде или «водном эквиваленте» пластика с помощью ионизационной камеры, поскольку вода очень похожа на ткани человека в отношении рассеяния и поглощения излучения.</a:t>
            </a:r>
          </a:p>
          <a:p>
            <a:pPr>
              <a:lnSpc>
                <a:spcPct val="120000"/>
              </a:lnSpc>
            </a:pPr>
            <a:r>
              <a:rPr lang="ru-RU" sz="1600" dirty="0"/>
              <a:t>Процентная глубинная доза (PDD), которая отражает общий процент дозы, внесенной по сравнению с глубиной максимальной дозы, </a:t>
            </a:r>
            <a:r>
              <a:rPr lang="ru-RU" sz="1600" u="sng" dirty="0"/>
              <a:t>зависит от</a:t>
            </a:r>
            <a:r>
              <a:rPr lang="ru-RU" sz="1600" dirty="0"/>
              <a:t>:</a:t>
            </a:r>
          </a:p>
          <a:p>
            <a:pPr lvl="1">
              <a:lnSpc>
                <a:spcPct val="120000"/>
              </a:lnSpc>
            </a:pPr>
            <a:r>
              <a:rPr lang="ru-RU" sz="1200" dirty="0"/>
              <a:t>интересующей глубины, </a:t>
            </a:r>
          </a:p>
          <a:p>
            <a:pPr lvl="1">
              <a:lnSpc>
                <a:spcPct val="120000"/>
              </a:lnSpc>
            </a:pPr>
            <a:r>
              <a:rPr lang="ru-RU" sz="1200" dirty="0"/>
              <a:t>энергии пучка, </a:t>
            </a:r>
          </a:p>
          <a:p>
            <a:pPr lvl="1">
              <a:lnSpc>
                <a:spcPct val="120000"/>
              </a:lnSpc>
            </a:pPr>
            <a:r>
              <a:rPr lang="ru-RU" sz="1200" dirty="0"/>
              <a:t>размера поля, </a:t>
            </a:r>
          </a:p>
          <a:p>
            <a:pPr lvl="1">
              <a:lnSpc>
                <a:spcPct val="120000"/>
              </a:lnSpc>
            </a:pPr>
            <a:r>
              <a:rPr lang="ru-RU" sz="1200" dirty="0"/>
              <a:t>SSD (расстояния от источника до поверхности).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BCA5D-C553-28D6-DB43-FA839A0F4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D5CE3-C97D-BBCE-EBA5-5CF625AE4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113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9A7A3-1241-894C-6F4F-40F1299BC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4B92EF-5811-2AA6-BB23-C30353022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Кривая процентной глубинной дозы</a:t>
            </a:r>
            <a:endParaRPr lang="en-GB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04408E-05E5-1736-A08B-C59E3A7548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27139"/>
            <a:ext cx="5726112" cy="380136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5A288-683C-31AD-22EC-819442545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CB381C-D8B8-C458-8835-DF16E551B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59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95F545-75EA-5DAD-691D-B82B8A0C36B7}"/>
              </a:ext>
            </a:extLst>
          </p:cNvPr>
          <p:cNvSpPr txBox="1"/>
          <p:nvPr/>
        </p:nvSpPr>
        <p:spPr>
          <a:xfrm>
            <a:off x="6096000" y="1901736"/>
            <a:ext cx="6096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E2E2E"/>
                </a:solidFill>
                <a:latin typeface="Elsevier Sans"/>
              </a:rPr>
              <a:t>Основные характеристики электронной процентной глубинной дозы (PDD). </a:t>
            </a:r>
            <a:endParaRPr lang="en-US" b="1" dirty="0">
              <a:solidFill>
                <a:srgbClr val="2E2E2E"/>
              </a:solidFill>
              <a:latin typeface="Elsevier Sans"/>
            </a:endParaRPr>
          </a:p>
          <a:p>
            <a:r>
              <a:rPr lang="ru-RU" b="1" dirty="0">
                <a:solidFill>
                  <a:srgbClr val="2E2E2E"/>
                </a:solidFill>
                <a:latin typeface="Elsevier Sans"/>
              </a:rPr>
              <a:t>R100 — глубина максимальной дозы, </a:t>
            </a:r>
            <a:endParaRPr lang="en-US" b="1" dirty="0">
              <a:solidFill>
                <a:srgbClr val="2E2E2E"/>
              </a:solidFill>
              <a:latin typeface="Elsevier Sans"/>
            </a:endParaRPr>
          </a:p>
          <a:p>
            <a:r>
              <a:rPr lang="ru-RU" b="1" dirty="0">
                <a:solidFill>
                  <a:srgbClr val="2E2E2E"/>
                </a:solidFill>
                <a:latin typeface="Elsevier Sans"/>
              </a:rPr>
              <a:t>R90 (также известная как терапевтический диапазон) — глубина дистальной</a:t>
            </a:r>
            <a:r>
              <a:rPr lang="en-US" b="1" dirty="0">
                <a:solidFill>
                  <a:srgbClr val="2E2E2E"/>
                </a:solidFill>
                <a:latin typeface="Elsevier Sans"/>
              </a:rPr>
              <a:t> (</a:t>
            </a:r>
            <a:r>
              <a:rPr lang="ru-RU" b="1" dirty="0">
                <a:solidFill>
                  <a:srgbClr val="2E2E2E"/>
                </a:solidFill>
                <a:latin typeface="Elsevier Sans"/>
              </a:rPr>
              <a:t>доза за пиком Брэгга</a:t>
            </a:r>
            <a:r>
              <a:rPr lang="en-US" b="1" dirty="0">
                <a:solidFill>
                  <a:srgbClr val="2E2E2E"/>
                </a:solidFill>
                <a:latin typeface="Elsevier Sans"/>
              </a:rPr>
              <a:t>)</a:t>
            </a:r>
            <a:r>
              <a:rPr lang="ru-RU" b="1" dirty="0">
                <a:solidFill>
                  <a:srgbClr val="2E2E2E"/>
                </a:solidFill>
                <a:latin typeface="Elsevier Sans"/>
              </a:rPr>
              <a:t> 90% дозы</a:t>
            </a:r>
            <a:r>
              <a:rPr lang="en-US" b="1" dirty="0">
                <a:solidFill>
                  <a:srgbClr val="2E2E2E"/>
                </a:solidFill>
                <a:latin typeface="Elsevier Sans"/>
              </a:rPr>
              <a:t>.</a:t>
            </a:r>
            <a:r>
              <a:rPr lang="ru-RU" b="1" dirty="0">
                <a:solidFill>
                  <a:srgbClr val="2E2E2E"/>
                </a:solidFill>
                <a:latin typeface="Elsevier Sans"/>
              </a:rPr>
              <a:t> </a:t>
            </a:r>
            <a:endParaRPr lang="en-US" b="1" dirty="0">
              <a:solidFill>
                <a:srgbClr val="2E2E2E"/>
              </a:solidFill>
              <a:latin typeface="Elsevier Sans"/>
            </a:endParaRPr>
          </a:p>
          <a:p>
            <a:r>
              <a:rPr lang="ru-RU" b="1" dirty="0">
                <a:solidFill>
                  <a:srgbClr val="2E2E2E"/>
                </a:solidFill>
                <a:latin typeface="Elsevier Sans"/>
              </a:rPr>
              <a:t>R50 — глубина 50% дозы. </a:t>
            </a:r>
            <a:endParaRPr lang="en-US" b="1" dirty="0">
              <a:solidFill>
                <a:srgbClr val="2E2E2E"/>
              </a:solidFill>
              <a:latin typeface="Elsevier Sans"/>
            </a:endParaRPr>
          </a:p>
          <a:p>
            <a:r>
              <a:rPr lang="ru-RU" b="1" dirty="0">
                <a:solidFill>
                  <a:srgbClr val="2E2E2E"/>
                </a:solidFill>
                <a:latin typeface="Elsevier Sans"/>
              </a:rPr>
              <a:t>Rp — практический диапазон.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90C7A0-A55B-4336-8EAC-543CF8A797E1}"/>
              </a:ext>
            </a:extLst>
          </p:cNvPr>
          <p:cNvSpPr txBox="1"/>
          <p:nvPr/>
        </p:nvSpPr>
        <p:spPr>
          <a:xfrm>
            <a:off x="2728912" y="6231265"/>
            <a:ext cx="767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400" b="0" i="1" dirty="0">
                <a:solidFill>
                  <a:srgbClr val="333333"/>
                </a:solidFill>
                <a:effectLst/>
                <a:latin typeface="Elsevier Sans"/>
                <a:hlinkClick r:id="rId3"/>
              </a:rPr>
              <a:t>Essentials of Depth Dose Calculations for Clinical Oncologists</a:t>
            </a:r>
            <a:r>
              <a:rPr lang="ru-RU" sz="1400" i="1" dirty="0">
                <a:solidFill>
                  <a:srgbClr val="333333"/>
                </a:solidFill>
                <a:latin typeface="Elsevier Sans"/>
                <a:hlinkClick r:id="rId3"/>
              </a:rPr>
              <a:t>, </a:t>
            </a:r>
            <a:r>
              <a:rPr lang="en-GB" sz="1400" b="0" i="1" dirty="0">
                <a:solidFill>
                  <a:srgbClr val="333333"/>
                </a:solidFill>
                <a:effectLst/>
                <a:latin typeface="Elsevier Sans"/>
                <a:hlinkClick r:id="rId3"/>
              </a:rPr>
              <a:t>Mott, J.H.L. et al.</a:t>
            </a:r>
            <a:r>
              <a:rPr lang="ru-RU" sz="1400" b="0" i="1" dirty="0">
                <a:solidFill>
                  <a:srgbClr val="333333"/>
                </a:solidFill>
                <a:effectLst/>
                <a:latin typeface="Elsevier Sans"/>
                <a:hlinkClick r:id="rId3"/>
              </a:rPr>
              <a:t>, </a:t>
            </a:r>
            <a:r>
              <a:rPr lang="en-GB" sz="1400" b="0" i="1" dirty="0">
                <a:solidFill>
                  <a:srgbClr val="333333"/>
                </a:solidFill>
                <a:effectLst/>
                <a:latin typeface="Elsevier Sans"/>
                <a:hlinkClick r:id="rId3"/>
              </a:rPr>
              <a:t>Clinical Oncology, Volume 33, Issue 1, 5 - 11</a:t>
            </a:r>
            <a:endParaRPr lang="en-GB" sz="1400" b="0" i="1" dirty="0">
              <a:solidFill>
                <a:srgbClr val="333333"/>
              </a:solidFill>
              <a:effectLst/>
              <a:latin typeface="Elsevier Sans"/>
            </a:endParaRPr>
          </a:p>
        </p:txBody>
      </p:sp>
    </p:spTree>
    <p:extLst>
      <p:ext uri="{BB962C8B-B14F-4D97-AF65-F5344CB8AC3E}">
        <p14:creationId xmlns:p14="http://schemas.microsoft.com/office/powerpoint/2010/main" val="1066515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AAD6B-A6FC-FCB0-10EF-1CE0D71DB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Мировая статистика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8C4892-FC3A-FB84-5147-75B19AF63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</a:pPr>
            <a:r>
              <a:rPr lang="ru-RU" dirty="0"/>
              <a:t>Рак является </a:t>
            </a:r>
            <a:r>
              <a:rPr lang="ru-RU" b="1" u="sng" dirty="0"/>
              <a:t>первой или второй по значимости причиной смерти </a:t>
            </a:r>
            <a:r>
              <a:rPr lang="ru-RU" dirty="0"/>
              <a:t>людей в возрасте до 70 лет в 91 из 172 стран и </a:t>
            </a:r>
            <a:r>
              <a:rPr lang="ru-RU" b="1" u="sng" dirty="0"/>
              <a:t>третьей или четвертой</a:t>
            </a:r>
            <a:r>
              <a:rPr lang="ru-RU" dirty="0"/>
              <a:t> по значимости причиной смерти еще в 22 странах.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Способы </a:t>
            </a:r>
            <a:r>
              <a:rPr lang="en-GB" dirty="0" err="1"/>
              <a:t>борьбы</a:t>
            </a:r>
            <a:r>
              <a:rPr lang="en-GB" dirty="0"/>
              <a:t> с </a:t>
            </a:r>
            <a:r>
              <a:rPr lang="en-GB" dirty="0" err="1"/>
              <a:t>раком</a:t>
            </a:r>
            <a:r>
              <a:rPr lang="ru-RU" dirty="0"/>
              <a:t>:</a:t>
            </a:r>
          </a:p>
          <a:p>
            <a:pPr lvl="1" algn="just">
              <a:lnSpc>
                <a:spcPct val="120000"/>
              </a:lnSpc>
            </a:pPr>
            <a:r>
              <a:rPr lang="en-GB" dirty="0" err="1"/>
              <a:t>Химиотерапия</a:t>
            </a:r>
            <a:endParaRPr lang="en-US" dirty="0"/>
          </a:p>
          <a:p>
            <a:pPr lvl="1" algn="just">
              <a:lnSpc>
                <a:spcPct val="120000"/>
              </a:lnSpc>
            </a:pPr>
            <a:r>
              <a:rPr lang="en-GB" dirty="0" err="1"/>
              <a:t>Иммунотерапия</a:t>
            </a:r>
            <a:endParaRPr lang="en-GB" dirty="0"/>
          </a:p>
          <a:p>
            <a:pPr lvl="1" algn="just">
              <a:lnSpc>
                <a:spcPct val="120000"/>
              </a:lnSpc>
            </a:pPr>
            <a:r>
              <a:rPr lang="en-GB" dirty="0" err="1"/>
              <a:t>Хирурсгическон</a:t>
            </a:r>
            <a:r>
              <a:rPr lang="en-GB" dirty="0"/>
              <a:t> </a:t>
            </a:r>
            <a:r>
              <a:rPr lang="en-GB" dirty="0" err="1"/>
              <a:t>вмешательство</a:t>
            </a:r>
            <a:endParaRPr lang="en-GB" dirty="0"/>
          </a:p>
          <a:p>
            <a:pPr lvl="1" algn="just">
              <a:lnSpc>
                <a:spcPct val="120000"/>
              </a:lnSpc>
            </a:pPr>
            <a:r>
              <a:rPr lang="en-GB" b="1" dirty="0" err="1"/>
              <a:t>Лучевая</a:t>
            </a:r>
            <a:r>
              <a:rPr lang="en-GB" b="1" dirty="0"/>
              <a:t> </a:t>
            </a:r>
            <a:r>
              <a:rPr lang="en-GB" b="1" dirty="0" err="1"/>
              <a:t>терапия</a:t>
            </a:r>
            <a:endParaRPr lang="en-GB" b="1" dirty="0"/>
          </a:p>
          <a:p>
            <a:pPr algn="just">
              <a:lnSpc>
                <a:spcPct val="120000"/>
              </a:lnSpc>
            </a:pPr>
            <a:r>
              <a:rPr lang="ru-RU" dirty="0"/>
              <a:t>Лучевая терапия является одним из наиболее широко используемых методов противоопухолевой терапии; </a:t>
            </a:r>
            <a:r>
              <a:rPr lang="ru-RU" b="1" u="sng" dirty="0"/>
              <a:t>60–70% онкологических больных </a:t>
            </a:r>
            <a:r>
              <a:rPr lang="ru-RU" dirty="0"/>
              <a:t>нуждаются в лучевой терапии в процессе лечения рака.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DBD53-B351-14FE-A476-15ACF7092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9D867CC-C6A2-8EB1-D1AD-6D4AD2A37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6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AB9DE-1F81-BDC5-0183-3AF91CE4F3C6}"/>
              </a:ext>
            </a:extLst>
          </p:cNvPr>
          <p:cNvSpPr txBox="1"/>
          <p:nvPr/>
        </p:nvSpPr>
        <p:spPr>
          <a:xfrm>
            <a:off x="5382126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https://www.sciencedirect.com/science/article/pii/S016781402108796X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330515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03382-5773-E803-970A-75F1B2617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Кривая процентной глубинной дозы</a:t>
            </a:r>
            <a:r>
              <a:rPr lang="en-US" dirty="0"/>
              <a:t> </a:t>
            </a:r>
            <a:r>
              <a:rPr lang="ru-RU" dirty="0"/>
              <a:t>в зависимости от энергии пучка 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5FEC957-88A2-664C-8DC5-87AE616D9C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8649" y="1906368"/>
            <a:ext cx="6081340" cy="39179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22C8-B7BD-2C62-A319-DC9D46C82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B70F33-8E5A-9F15-058A-AACF185D2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60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EA17F2-9FD8-BF3D-1BBE-11358D688ED2}"/>
              </a:ext>
            </a:extLst>
          </p:cNvPr>
          <p:cNvSpPr txBox="1"/>
          <p:nvPr/>
        </p:nvSpPr>
        <p:spPr>
          <a:xfrm>
            <a:off x="2730500" y="6211669"/>
            <a:ext cx="767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1" dirty="0">
                <a:solidFill>
                  <a:srgbClr val="333333"/>
                </a:solidFill>
                <a:effectLst/>
                <a:latin typeface="Elsevier Sans"/>
                <a:hlinkClick r:id="rId4"/>
              </a:rPr>
              <a:t>Essentials of Depth Dose Calculations for Clinical Oncologists</a:t>
            </a:r>
            <a:r>
              <a:rPr lang="ru-RU" i="1" dirty="0">
                <a:solidFill>
                  <a:srgbClr val="333333"/>
                </a:solidFill>
                <a:latin typeface="Elsevier Sans"/>
                <a:hlinkClick r:id="rId4"/>
              </a:rPr>
              <a:t>, </a:t>
            </a:r>
            <a:r>
              <a:rPr lang="en-GB" b="0" i="1" dirty="0">
                <a:solidFill>
                  <a:srgbClr val="333333"/>
                </a:solidFill>
                <a:effectLst/>
                <a:latin typeface="Elsevier Sans"/>
                <a:hlinkClick r:id="rId4"/>
              </a:rPr>
              <a:t>Mott, J.H.L. et al.</a:t>
            </a:r>
            <a:r>
              <a:rPr lang="ru-RU" b="0" i="1" dirty="0">
                <a:solidFill>
                  <a:srgbClr val="333333"/>
                </a:solidFill>
                <a:effectLst/>
                <a:latin typeface="Elsevier Sans"/>
                <a:hlinkClick r:id="rId4"/>
              </a:rPr>
              <a:t>, </a:t>
            </a:r>
            <a:r>
              <a:rPr lang="en-GB" b="0" i="1" dirty="0">
                <a:solidFill>
                  <a:srgbClr val="333333"/>
                </a:solidFill>
                <a:effectLst/>
                <a:latin typeface="Elsevier Sans"/>
                <a:hlinkClick r:id="rId4"/>
              </a:rPr>
              <a:t>Clinical Oncology, Volume 33, Issue 1, 5 - 11</a:t>
            </a:r>
            <a:endParaRPr lang="en-GB" b="0" i="1" dirty="0">
              <a:solidFill>
                <a:srgbClr val="333333"/>
              </a:solidFill>
              <a:effectLst/>
              <a:latin typeface="Elsevier San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41EB2C-5894-E0B8-3736-6F7DB2134F62}"/>
              </a:ext>
            </a:extLst>
          </p:cNvPr>
          <p:cNvSpPr txBox="1"/>
          <p:nvPr/>
        </p:nvSpPr>
        <p:spPr>
          <a:xfrm>
            <a:off x="7062415" y="2008822"/>
            <a:ext cx="45009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2E2E2E"/>
                </a:solidFill>
                <a:latin typeface="Elsevier Sans"/>
              </a:rPr>
              <a:t>Процентные глубинные дозы (PDD) для электронных пучков с энергией 6, 9, 12 и 15 МэВ, для размера поля 10 × 10 см при расстоянии от источника до поверхности 100 см.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33003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E5F04-E627-154B-1635-BB4D5CF06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Кривая процентной глубинной дозы в зависимости от размера поля</a:t>
            </a:r>
            <a:endParaRPr lang="en-GB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C4FD95-2A26-3E79-E77A-9688E5030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622966"/>
            <a:ext cx="10515600" cy="358690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86B164-410A-A611-2E5A-D249DB2AD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A5DD-5322-9A6D-4BBC-EA7644290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61</a:t>
            </a:fld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C8F63E-5611-83C7-3E47-490F95781360}"/>
              </a:ext>
            </a:extLst>
          </p:cNvPr>
          <p:cNvSpPr txBox="1"/>
          <p:nvPr/>
        </p:nvSpPr>
        <p:spPr>
          <a:xfrm>
            <a:off x="965199" y="5354548"/>
            <a:ext cx="105155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/>
              <a:t>Процентные глубинные дозы (PDD) для электронных пучков с энергией 6 МэВ (слева) и 15 МэВ (справа) при расстоянии от источника до поверхности 100 см, показывающие, как изменяется глубинная доза по центральной оси при уменьшении размера поля.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0C7A1-B90A-33AC-585A-45B06D4485BE}"/>
              </a:ext>
            </a:extLst>
          </p:cNvPr>
          <p:cNvSpPr txBox="1"/>
          <p:nvPr/>
        </p:nvSpPr>
        <p:spPr>
          <a:xfrm>
            <a:off x="2730500" y="6211669"/>
            <a:ext cx="767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1" dirty="0">
                <a:solidFill>
                  <a:srgbClr val="333333"/>
                </a:solidFill>
                <a:effectLst/>
                <a:latin typeface="Elsevier Sans"/>
                <a:hlinkClick r:id="rId4"/>
              </a:rPr>
              <a:t>Essentials of Depth Dose Calculations for Clinical Oncologists</a:t>
            </a:r>
            <a:r>
              <a:rPr lang="ru-RU" i="1" dirty="0">
                <a:solidFill>
                  <a:srgbClr val="333333"/>
                </a:solidFill>
                <a:latin typeface="Elsevier Sans"/>
                <a:hlinkClick r:id="rId4"/>
              </a:rPr>
              <a:t>, </a:t>
            </a:r>
            <a:r>
              <a:rPr lang="en-GB" b="0" i="1" dirty="0">
                <a:solidFill>
                  <a:srgbClr val="333333"/>
                </a:solidFill>
                <a:effectLst/>
                <a:latin typeface="Elsevier Sans"/>
                <a:hlinkClick r:id="rId4"/>
              </a:rPr>
              <a:t>Mott, J.H.L. et al.</a:t>
            </a:r>
            <a:r>
              <a:rPr lang="ru-RU" b="0" i="1" dirty="0">
                <a:solidFill>
                  <a:srgbClr val="333333"/>
                </a:solidFill>
                <a:effectLst/>
                <a:latin typeface="Elsevier Sans"/>
                <a:hlinkClick r:id="rId4"/>
              </a:rPr>
              <a:t>, </a:t>
            </a:r>
            <a:r>
              <a:rPr lang="en-GB" b="0" i="1" dirty="0">
                <a:solidFill>
                  <a:srgbClr val="333333"/>
                </a:solidFill>
                <a:effectLst/>
                <a:latin typeface="Elsevier Sans"/>
                <a:hlinkClick r:id="rId4"/>
              </a:rPr>
              <a:t>Clinical Oncology, Volume 33, Issue 1, 5 - 11</a:t>
            </a:r>
            <a:endParaRPr lang="en-GB" b="0" i="1" dirty="0">
              <a:solidFill>
                <a:srgbClr val="333333"/>
              </a:solidFill>
              <a:effectLst/>
              <a:latin typeface="Elsevier Sans"/>
            </a:endParaRPr>
          </a:p>
        </p:txBody>
      </p:sp>
    </p:spTree>
    <p:extLst>
      <p:ext uri="{BB962C8B-B14F-4D97-AF65-F5344CB8AC3E}">
        <p14:creationId xmlns:p14="http://schemas.microsoft.com/office/powerpoint/2010/main" val="60354982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92CCCA-AEB7-D38C-251C-64ADE64CA2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FB9BA3-7A42-5D14-B779-C473FFE63E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9A77D65-18D7-0195-4F57-A3FC61094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228F58-019C-3299-F020-0D2B4F11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3442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5B169-E0B3-84C8-59C8-F8573F65F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EF807-9DF5-3B66-8A6A-E9EF57780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Что</a:t>
            </a:r>
            <a:r>
              <a:rPr lang="en-GB" dirty="0"/>
              <a:t> </a:t>
            </a:r>
            <a:r>
              <a:rPr lang="en-GB" dirty="0" err="1"/>
              <a:t>такое</a:t>
            </a:r>
            <a:r>
              <a:rPr lang="en-GB" dirty="0"/>
              <a:t> </a:t>
            </a:r>
            <a:r>
              <a:rPr lang="en-GB" dirty="0" err="1"/>
              <a:t>рак</a:t>
            </a:r>
            <a:r>
              <a:rPr lang="en-GB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54F94-72F7-43DA-502D-EE5737B459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>
              <a:lnSpc>
                <a:spcPct val="110000"/>
              </a:lnSpc>
            </a:pPr>
            <a:r>
              <a:rPr lang="ru-RU" sz="1600" b="1" dirty="0"/>
              <a:t>Рак — это заболевание, при котором некоторые клетки организма начинают бесконтрольно расти и распространяться в другие части тела.</a:t>
            </a:r>
            <a:endParaRPr lang="ru-RU" sz="1600" dirty="0"/>
          </a:p>
          <a:p>
            <a:pPr algn="just">
              <a:lnSpc>
                <a:spcPct val="110000"/>
              </a:lnSpc>
            </a:pPr>
            <a:r>
              <a:rPr lang="ru-RU" sz="1600" dirty="0"/>
              <a:t>Рак может начинаться практически в любой части человеческого тела, которое состоит из триллионов клеток. В норме клетки человека растут и делятся (через процесс, называемый </a:t>
            </a:r>
            <a:r>
              <a:rPr lang="ru-RU" sz="1600" b="1" dirty="0"/>
              <a:t>клеточным делением</a:t>
            </a:r>
            <a:r>
              <a:rPr lang="ru-RU" sz="1600" dirty="0"/>
              <a:t>) и образуют новые клетки по мере необходимости. Когда клетки стареют или повреждаются, они погибают, и их место занимают новые клетки.</a:t>
            </a:r>
          </a:p>
          <a:p>
            <a:pPr algn="just">
              <a:lnSpc>
                <a:spcPct val="110000"/>
              </a:lnSpc>
            </a:pPr>
            <a:r>
              <a:rPr lang="ru-RU" sz="1600" dirty="0"/>
              <a:t>Иногда этот упорядоченный процесс нарушается, и ненормальные или повреждённые клетки начинают расти и делиться тогда, когда не должны. Эти клетки могут образовывать </a:t>
            </a:r>
            <a:r>
              <a:rPr lang="ru-RU" sz="1600" b="1" dirty="0"/>
              <a:t>опухоли</a:t>
            </a:r>
            <a:r>
              <a:rPr lang="ru-RU" sz="1600" dirty="0"/>
              <a:t>, которые представляют собой скопления ткани. Опухоли могут быть </a:t>
            </a:r>
            <a:r>
              <a:rPr lang="ru-RU" sz="1600" b="1" dirty="0"/>
              <a:t>раковыми (злокачественными)</a:t>
            </a:r>
            <a:r>
              <a:rPr lang="ru-RU" sz="1600" dirty="0"/>
              <a:t> или </a:t>
            </a:r>
            <a:r>
              <a:rPr lang="ru-RU" sz="1600" b="1" dirty="0"/>
              <a:t>не раковыми (доброкачественными)</a:t>
            </a:r>
            <a:r>
              <a:rPr lang="ru-RU" sz="1600" dirty="0"/>
              <a:t>.</a:t>
            </a:r>
          </a:p>
          <a:p>
            <a:pPr algn="just">
              <a:lnSpc>
                <a:spcPct val="110000"/>
              </a:lnSpc>
            </a:pPr>
            <a:r>
              <a:rPr lang="ru-RU" sz="1600" b="1" dirty="0"/>
              <a:t>Раковые опухоли</a:t>
            </a:r>
            <a:r>
              <a:rPr lang="ru-RU" sz="1600" dirty="0"/>
              <a:t> распространяются или </a:t>
            </a:r>
            <a:r>
              <a:rPr lang="ru-RU" sz="1600" b="1" dirty="0"/>
              <a:t>вторгаются</a:t>
            </a:r>
            <a:r>
              <a:rPr lang="ru-RU" sz="1600" dirty="0"/>
              <a:t> в близлежащие ткани и могут перемещаться в отдалённые части тела, где формируют новые опухоли (этот процесс называется </a:t>
            </a:r>
            <a:r>
              <a:rPr lang="ru-RU" sz="1600" b="1" dirty="0"/>
              <a:t>метастазированием</a:t>
            </a:r>
            <a:r>
              <a:rPr lang="ru-RU" sz="1600" dirty="0"/>
              <a:t>). Раковые опухоли также называют </a:t>
            </a:r>
            <a:r>
              <a:rPr lang="ru-RU" sz="1600" b="1" dirty="0"/>
              <a:t>злокачественными</a:t>
            </a:r>
            <a:r>
              <a:rPr lang="ru-RU" sz="1600" dirty="0"/>
              <a:t>. Многие виды рака образуют твёрдые опухоли, но </a:t>
            </a:r>
            <a:r>
              <a:rPr lang="ru-RU" sz="1600" b="1" dirty="0"/>
              <a:t>кровяные раки</a:t>
            </a:r>
            <a:r>
              <a:rPr lang="ru-RU" sz="1600" dirty="0"/>
              <a:t>, такие как </a:t>
            </a:r>
            <a:r>
              <a:rPr lang="ru-RU" sz="1600" b="1" dirty="0"/>
              <a:t>лейкемия</a:t>
            </a:r>
            <a:r>
              <a:rPr lang="ru-RU" sz="1600" dirty="0"/>
              <a:t>, обычно не образуют твердых опухолей.</a:t>
            </a:r>
          </a:p>
          <a:p>
            <a:pPr algn="just">
              <a:lnSpc>
                <a:spcPct val="110000"/>
              </a:lnSpc>
            </a:pPr>
            <a:r>
              <a:rPr lang="ru-RU" sz="1600" b="1" dirty="0"/>
              <a:t>Доброкачественные опухоли</a:t>
            </a:r>
            <a:r>
              <a:rPr lang="ru-RU" sz="1600" dirty="0"/>
              <a:t> не распространяются и не вторгаются в соседние ткани. После удаления доброкачественные опухоли, как правило, не вырастают снова, в отличие от злокачественных опухолей, которые могут возвращаться. Однако доброкачественные опухоли тоже могут быть довольно большими. Некоторые могут вызывать серьёзные симптомы или быть опасными для жизни, например доброкачественные опухоли головного мозга.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394F269-8220-590E-3554-4E73235C2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DC0C74-5737-45C8-D5F7-F830A273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63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97D4C1-8355-B409-DF38-F8165ABB3627}"/>
              </a:ext>
            </a:extLst>
          </p:cNvPr>
          <p:cNvSpPr txBox="1"/>
          <p:nvPr/>
        </p:nvSpPr>
        <p:spPr>
          <a:xfrm>
            <a:off x="2820761" y="6354246"/>
            <a:ext cx="60943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What Is Cancer? - NCI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37782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281A5-54C3-DA19-5656-4DF797594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Биологическое действие ионизирующего излучения</a:t>
            </a:r>
            <a:endParaRPr lang="en-GB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BF0C06-9E60-14F1-E3E1-2AAB5E7EE9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0508" y="1847850"/>
            <a:ext cx="5801784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16A5F-5877-868D-4F04-49AD5D1B0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152DC2-A574-CB0C-F415-EFA2E072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64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60CC36-A777-2DE9-9E65-1FC81FB2A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4725" y="1908659"/>
            <a:ext cx="4029076" cy="5019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7549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00401-3541-A3A5-F60A-05DA3B954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Кривая процентной глубинной дозы</a:t>
            </a:r>
            <a:endParaRPr lang="en-GB" dirty="0"/>
          </a:p>
        </p:txBody>
      </p:sp>
      <p:pic>
        <p:nvPicPr>
          <p:cNvPr id="20482" name="Picture 2" descr="Fig 2">
            <a:extLst>
              <a:ext uri="{FF2B5EF4-FFF2-40B4-BE49-F238E27FC236}">
                <a16:creationId xmlns:a16="http://schemas.microsoft.com/office/drawing/2014/main" id="{3063A923-5C86-3E75-9A63-07027500C0D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690688"/>
            <a:ext cx="6125671" cy="4046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30BCB-FB57-2191-37C3-9C0F01AA6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914378-F222-1341-647B-61C010AD1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65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FFC6F-15B9-9C00-0394-C09B994EBB72}"/>
              </a:ext>
            </a:extLst>
          </p:cNvPr>
          <p:cNvSpPr txBox="1"/>
          <p:nvPr/>
        </p:nvSpPr>
        <p:spPr>
          <a:xfrm>
            <a:off x="3810000" y="3905011"/>
            <a:ext cx="79724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(b) </a:t>
            </a:r>
            <a:r>
              <a:rPr lang="ru-RU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Глубинные профили дозы в абсолютной дозе (Гр) для одиночных </a:t>
            </a:r>
            <a:r>
              <a:rPr lang="en-US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    </a:t>
            </a:r>
            <a:r>
              <a:rPr lang="ru-RU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фотонных полей с энергией 6 МВ, показанных на (a). Черные точки обозначают дозу, полученную в центре мишени на глубине 10 см.</a:t>
            </a:r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3C60C4-A101-3AAE-A9DC-E11EFF797EA0}"/>
              </a:ext>
            </a:extLst>
          </p:cNvPr>
          <p:cNvSpPr txBox="1"/>
          <p:nvPr/>
        </p:nvSpPr>
        <p:spPr>
          <a:xfrm>
            <a:off x="2730500" y="6211669"/>
            <a:ext cx="7670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b="0" i="1" dirty="0">
                <a:solidFill>
                  <a:srgbClr val="333333"/>
                </a:solidFill>
                <a:effectLst/>
                <a:latin typeface="Elsevier Sans"/>
                <a:hlinkClick r:id="rId3"/>
              </a:rPr>
              <a:t>Essentials of Depth Dose Calculations for Clinical Oncologists</a:t>
            </a:r>
            <a:r>
              <a:rPr lang="ru-RU" i="1" dirty="0">
                <a:solidFill>
                  <a:srgbClr val="333333"/>
                </a:solidFill>
                <a:latin typeface="Elsevier Sans"/>
                <a:hlinkClick r:id="rId3"/>
              </a:rPr>
              <a:t>, </a:t>
            </a:r>
            <a:r>
              <a:rPr lang="en-GB" b="0" i="1" dirty="0">
                <a:solidFill>
                  <a:srgbClr val="333333"/>
                </a:solidFill>
                <a:effectLst/>
                <a:latin typeface="Elsevier Sans"/>
                <a:hlinkClick r:id="rId3"/>
              </a:rPr>
              <a:t>Mott, J.H.L. et al.</a:t>
            </a:r>
            <a:r>
              <a:rPr lang="ru-RU" b="0" i="1" dirty="0">
                <a:solidFill>
                  <a:srgbClr val="333333"/>
                </a:solidFill>
                <a:effectLst/>
                <a:latin typeface="Elsevier Sans"/>
                <a:hlinkClick r:id="rId3"/>
              </a:rPr>
              <a:t>, </a:t>
            </a:r>
            <a:r>
              <a:rPr lang="en-GB" b="0" i="1" dirty="0">
                <a:solidFill>
                  <a:srgbClr val="333333"/>
                </a:solidFill>
                <a:effectLst/>
                <a:latin typeface="Elsevier Sans"/>
                <a:hlinkClick r:id="rId3"/>
              </a:rPr>
              <a:t>Clinical Oncology, Volume 33, Issue 1, 5 - 11</a:t>
            </a:r>
            <a:endParaRPr lang="en-GB" b="0" i="1" dirty="0">
              <a:solidFill>
                <a:srgbClr val="333333"/>
              </a:solidFill>
              <a:effectLst/>
              <a:latin typeface="Elsevier San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0F8DC1-D01E-5256-F537-6AC4077C5A1C}"/>
              </a:ext>
            </a:extLst>
          </p:cNvPr>
          <p:cNvSpPr txBox="1"/>
          <p:nvPr/>
        </p:nvSpPr>
        <p:spPr>
          <a:xfrm>
            <a:off x="6535246" y="1690688"/>
            <a:ext cx="494237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lphaLcParenBoth"/>
            </a:pPr>
            <a:r>
              <a:rPr lang="ru-RU" b="0" i="0" dirty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Распределение дозы для одиночного фотонного поля размером 10 × 10 см и энергией 6 МВ на расстоянии от источника до поверхности = 100 см, приписанной дозе 8 Гр на dmax (слева) и на глубине 10 см (справа). </a:t>
            </a:r>
            <a:endParaRPr lang="en-US" b="0" i="0" dirty="0">
              <a:solidFill>
                <a:srgbClr val="3C4043"/>
              </a:solidFill>
              <a:effectLst/>
              <a:latin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42019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C4753-6A02-0F69-0659-371069291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Полезные ссылки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8BCBE-2396-C640-9C13-E82481FA9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FRPT</a:t>
            </a:r>
          </a:p>
          <a:p>
            <a:r>
              <a:rPr lang="en-US" dirty="0"/>
              <a:t>COURSERA</a:t>
            </a:r>
          </a:p>
          <a:p>
            <a:r>
              <a:rPr lang="en-US" dirty="0"/>
              <a:t>YOUTUBE</a:t>
            </a:r>
            <a:endParaRPr lang="ru-RU" dirty="0"/>
          </a:p>
          <a:p>
            <a:r>
              <a:rPr lang="ru-RU" dirty="0">
                <a:hlinkClick r:id="rId2"/>
              </a:rPr>
              <a:t>Лучевая терапия - </a:t>
            </a:r>
            <a:r>
              <a:rPr lang="en-GB" dirty="0">
                <a:hlinkClick r:id="rId2"/>
              </a:rPr>
              <a:t>online presentation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A5939-E3D3-DD10-2158-191743F27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06EF8-AD3A-3E42-3C0D-6131C2EA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0060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20691-1D8C-40ED-9D21-12E3ABDC1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Почему </a:t>
            </a:r>
            <a:r>
              <a:rPr lang="en-US" dirty="0"/>
              <a:t>FLASH?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CC4CFF-DC90-0578-9C36-8F40FD16C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/>
              <a:t>Флэш-терапия является потенциально эффективным инструментом лучевой терапии. Помимо прочего, такие органы, как легкие, постоянно двигаются, и пациентам трудно лежать неподвижно даже в течение нескольких минут. Флэш–терапия может осуществить сеанс облучения за секунды. Таким образом можно уменьшить как длительность одного сеанса, так и общее их число. Поэтому развитие флэш–терапии может стать новой ветвью радиационной онкологии, применяющей эти технологии для лечения человека.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90405-D006-3DD1-EC16-34A86AA40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3973C5-8480-F4BD-C615-7554679C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37318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A96A-2175-2B4E-2552-64DC8AB55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C88A2-C170-3053-CD11-3FFD85601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lnSpc>
                <a:spcPct val="120000"/>
              </a:lnSpc>
            </a:pPr>
            <a:r>
              <a:rPr lang="ru-RU" dirty="0"/>
              <a:t>Первым важным наблюдением, говорящим в пользу клинического внедрения, является согласованность доклинических результатов экспериментов по четырем видам животных, то есть данио-рыбкам, мышам, мини-свиньям и кошкам, показывающая, что флэш–терапия значительно снижает побочные эффекты в нормальных тканях по сравнению с обычной ЛТ.</a:t>
            </a:r>
          </a:p>
          <a:p>
            <a:pPr>
              <a:lnSpc>
                <a:spcPct val="120000"/>
              </a:lnSpc>
            </a:pPr>
            <a:endParaRPr lang="ru-RU" dirty="0"/>
          </a:p>
          <a:p>
            <a:pPr>
              <a:lnSpc>
                <a:spcPct val="120000"/>
              </a:lnSpc>
            </a:pPr>
            <a:r>
              <a:rPr lang="ru-RU" dirty="0"/>
              <a:t>Вторым наблюдением, говорящим в пользу клинического внедрения, является сокращение побочных эффектов, связанных с облучением флэш–терапией, в сравнении с традиционной ЛТ. Наиболее релевантный результат получен в эксперименте, сравнивающем обычную ЛТ и флэш–терапию при облучении кожи мини–свиньи [8]. Однократное облучение дозами от 22 Гр до 34 Гр осуществлялось с помощью аппликатора диаметром 2,6 см одному и тому же животному. Некроз кожи через 9 месяцев после облучения дозой в 25 Гр при обычной ЛТ не наблюдался. Такой же результат получен при облучении дозой в 34 Гр при флэш–терапии. Этот результат позволяет предположить, что модифицирующий фактор дозы для флэш–терапии составляет по меньшей мере 1.36 по сравнению с дозой, доставленной обычным способом [8]. Также было показано, что никаких поздних изменений в зонах облучения через 28 месяцев после флэш-облучения не наблюдалось и макроскопически кожа выглядела нормальной</a:t>
            </a:r>
          </a:p>
          <a:p>
            <a:pPr>
              <a:lnSpc>
                <a:spcPct val="120000"/>
              </a:lnSpc>
            </a:pPr>
            <a:endParaRPr lang="ru-RU" dirty="0"/>
          </a:p>
          <a:p>
            <a:pPr>
              <a:lnSpc>
                <a:spcPct val="120000"/>
              </a:lnSpc>
            </a:pPr>
            <a:r>
              <a:rPr lang="en-GB" dirty="0">
                <a:hlinkClick r:id="rId2"/>
              </a:rPr>
              <a:t>22-1-003.pdf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D682AD-7397-E134-A931-38A62B9A1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F7EE71-D37A-A3D1-A144-5B23A4D00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65710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824A6-BA0B-CCCB-AE63-5AB878D9A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598B8-4F3E-864C-6F4D-071F01556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Фотон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E6CE355-9969-3F0E-D54D-5A9E13F3C3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ru-RU" b="1" dirty="0"/>
                  <a:t>Фотон</a:t>
                </a:r>
                <a:r>
                  <a:rPr lang="ru-RU" dirty="0"/>
                  <a:t> — это </a:t>
                </a:r>
                <a:r>
                  <a:rPr lang="ru-RU" b="1" dirty="0"/>
                  <a:t>квант электромагнитного излучения</a:t>
                </a:r>
                <a:r>
                  <a:rPr lang="ru-RU" dirty="0"/>
                  <a:t>, то есть элементарная частица, переносящая энергию света и всех видов электромагнитных волн.</a:t>
                </a:r>
              </a:p>
              <a:p>
                <a:r>
                  <a:rPr lang="ru-RU" dirty="0"/>
                  <a:t>Фотон обладает:</a:t>
                </a:r>
              </a:p>
              <a:p>
                <a:pPr lvl="1"/>
                <a:r>
                  <a:rPr lang="ru-RU" b="1" dirty="0"/>
                  <a:t>нулевой массой покоя</a:t>
                </a:r>
                <a:endParaRPr lang="ru-RU" dirty="0"/>
              </a:p>
              <a:p>
                <a:pPr lvl="1"/>
                <a:r>
                  <a:rPr lang="ru-RU" b="1" dirty="0"/>
                  <a:t>нулевым электрическим зарядом</a:t>
                </a:r>
                <a:endParaRPr lang="ru-RU" dirty="0"/>
              </a:p>
              <a:p>
                <a:pPr lvl="1"/>
                <a:r>
                  <a:rPr lang="ru-RU" b="1" dirty="0"/>
                  <a:t>энергией</a:t>
                </a:r>
                <a:r>
                  <a:rPr lang="ru-RU" dirty="0"/>
                  <a:t> </a:t>
                </a:r>
                <a14:m>
                  <m:oMath xmlns:m="http://schemas.openxmlformats.org/officeDocument/2006/math">
                    <m:r>
                      <a:rPr lang="ru-RU" i="1"/>
                      <m:t>𝐸</m:t>
                    </m:r>
                    <m:r>
                      <a:rPr lang="ru-RU"/>
                      <m:t>=</m:t>
                    </m:r>
                    <m:r>
                      <a:rPr lang="ru-RU" i="1"/>
                      <m:t>h</m:t>
                    </m:r>
                    <m:r>
                      <a:rPr lang="ru-RU" i="1"/>
                      <m:t>𝜈</m:t>
                    </m:r>
                  </m:oMath>
                </a14:m>
                <a:endParaRPr lang="ru-RU" dirty="0"/>
              </a:p>
              <a:p>
                <a:pPr lvl="1"/>
                <a:r>
                  <a:rPr lang="ru-RU" b="1" dirty="0"/>
                  <a:t>импульсом</a:t>
                </a:r>
                <a:r>
                  <a:rPr lang="ru-RU" dirty="0"/>
                  <a:t> (хотя массы нет)</a:t>
                </a:r>
              </a:p>
              <a:p>
                <a:pPr lvl="1"/>
                <a:r>
                  <a:rPr lang="ru-RU" dirty="0"/>
                  <a:t>постоянной скоростью в вакууме: </a:t>
                </a:r>
                <a:r>
                  <a:rPr lang="ru-RU" b="1" dirty="0"/>
                  <a:t>c = 3×10⁸ м/с</a:t>
                </a:r>
                <a:endParaRPr lang="ru-RU" dirty="0"/>
              </a:p>
              <a:p>
                <a:endParaRPr lang="en-GB" dirty="0"/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4E6CE355-9969-3F0E-D54D-5A9E13F3C3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0726B-15E2-0DC4-35A5-DC45C99C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FA400-6E34-7A88-E23D-9D6FE8989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567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AB0B781E-B9E9-B261-75EC-9A5E33A983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1520283"/>
              </p:ext>
            </p:extLst>
          </p:nvPr>
        </p:nvGraphicFramePr>
        <p:xfrm>
          <a:off x="838200" y="572558"/>
          <a:ext cx="11014076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C79E497-209D-E7EA-06C3-7B8CCBDB7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Ключевые моменты для</a:t>
            </a:r>
            <a:r>
              <a:rPr lang="en-GB" dirty="0"/>
              <a:t> </a:t>
            </a:r>
            <a:r>
              <a:rPr lang="en-GB" dirty="0" err="1"/>
              <a:t>лучевой</a:t>
            </a:r>
            <a:r>
              <a:rPr lang="en-GB" dirty="0"/>
              <a:t> </a:t>
            </a:r>
            <a:r>
              <a:rPr lang="en-GB" dirty="0" err="1"/>
              <a:t>терапии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CF77A0-F75A-4075-FCDD-AD3D4D7DF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4B6DF-B988-48DE-1544-608E5E58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7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E8AEC5-CB4C-85BC-C083-F58602BC21DF}"/>
              </a:ext>
            </a:extLst>
          </p:cNvPr>
          <p:cNvSpPr txBox="1"/>
          <p:nvPr/>
        </p:nvSpPr>
        <p:spPr>
          <a:xfrm>
            <a:off x="4648200" y="6382921"/>
            <a:ext cx="60960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linkClick r:id="rId8"/>
              </a:rPr>
              <a:t>A brief history of medical applications of accelerators | Coursera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25645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087776-0623-55D8-62B5-A73631F89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104C0-2C9C-32C1-A7C7-D18E4C2BA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Фотон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07E1355-1288-63D3-40E1-EA381794E6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Фотон проявляет свойства:</a:t>
            </a:r>
          </a:p>
          <a:p>
            <a:pPr marL="0" indent="0">
              <a:buNone/>
            </a:pPr>
            <a:r>
              <a:rPr lang="ru-RU" b="1" dirty="0"/>
              <a:t>✔ Частицы</a:t>
            </a:r>
          </a:p>
          <a:p>
            <a:r>
              <a:rPr lang="ru-RU" dirty="0"/>
              <a:t>передаёт энергию порциями (квантами)</a:t>
            </a:r>
          </a:p>
          <a:p>
            <a:r>
              <a:rPr lang="ru-RU" dirty="0"/>
              <a:t>может выбивать электроны (фотоэффект)</a:t>
            </a:r>
          </a:p>
          <a:p>
            <a:r>
              <a:rPr lang="ru-RU" dirty="0"/>
              <a:t>участвует в комптоновском рассеянии</a:t>
            </a:r>
          </a:p>
          <a:p>
            <a:pPr marL="0" indent="0">
              <a:buNone/>
            </a:pPr>
            <a:r>
              <a:rPr lang="ru-RU" b="1" dirty="0"/>
              <a:t>✔ Волны</a:t>
            </a:r>
          </a:p>
          <a:p>
            <a:r>
              <a:rPr lang="ru-RU" dirty="0"/>
              <a:t>имеет частоту и длину волны</a:t>
            </a:r>
          </a:p>
          <a:p>
            <a:r>
              <a:rPr lang="ru-RU" dirty="0"/>
              <a:t>демонстрирует интерференцию и дифракцию</a:t>
            </a:r>
          </a:p>
          <a:p>
            <a:pPr marL="0" indent="0">
              <a:buNone/>
            </a:pPr>
            <a:r>
              <a:rPr lang="ru-RU" dirty="0"/>
              <a:t>Это называется </a:t>
            </a:r>
            <a:r>
              <a:rPr lang="ru-RU" b="1" dirty="0"/>
              <a:t>волново-частичный дуализм</a:t>
            </a:r>
            <a:r>
              <a:rPr lang="ru-RU" dirty="0"/>
              <a:t>.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D9F9F-7C7C-66F4-D7CF-D7E1159E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42A22-AF57-3D8C-E734-2B515E67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0953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BB8CE-32E9-8E50-5B0E-D5AFBCC97B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0DE54-B161-78E3-222C-D5AF2D0C0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Фотон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1897D2D-6F05-1A2C-8A25-D30F5D65BBC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ru-RU" dirty="0"/>
                  <a:t>Энергия фотона определяется его частотой: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/>
                        <m:t>𝐸</m:t>
                      </m:r>
                      <m:r>
                        <a:rPr lang="ru-RU"/>
                        <m:t>=</m:t>
                      </m:r>
                      <m:r>
                        <a:rPr lang="ru-RU" i="1"/>
                        <m:t>h</m:t>
                      </m:r>
                      <m:r>
                        <a:rPr lang="ru-RU" i="1"/>
                        <m:t>𝜈</m:t>
                      </m:r>
                      <m:r>
                        <a:rPr lang="ru-RU"/>
                        <m:t>=</m:t>
                      </m:r>
                      <m:f>
                        <m:fPr>
                          <m:ctrlPr>
                            <a:rPr lang="ar-AE" i="1"/>
                          </m:ctrlPr>
                        </m:fPr>
                        <m:num>
                          <m:r>
                            <a:rPr lang="ar-AE" i="1"/>
                            <m:t>h</m:t>
                          </m:r>
                          <m:r>
                            <a:rPr lang="ar-AE" i="1"/>
                            <m:t>𝑐</m:t>
                          </m:r>
                        </m:num>
                        <m:den>
                          <m:r>
                            <a:rPr lang="ar-AE" i="1"/>
                            <m:t>𝜆</m:t>
                          </m:r>
                        </m:den>
                      </m:f>
                    </m:oMath>
                  </m:oMathPara>
                </a14:m>
                <a:endParaRPr lang="ar-AE" dirty="0"/>
              </a:p>
              <a:p>
                <a:pPr marL="0" indent="0">
                  <a:buNone/>
                </a:pPr>
                <a:r>
                  <a:rPr lang="ru-RU" dirty="0"/>
                  <a:t>Поэтому:</a:t>
                </a:r>
              </a:p>
              <a:p>
                <a:r>
                  <a:rPr lang="ru-RU" b="1" dirty="0"/>
                  <a:t>короткая длина волны → высокая энергия</a:t>
                </a:r>
                <a:r>
                  <a:rPr lang="ru-RU" dirty="0"/>
                  <a:t> (гамма, рентген)</a:t>
                </a:r>
              </a:p>
              <a:p>
                <a:r>
                  <a:rPr lang="ru-RU" b="1" dirty="0"/>
                  <a:t>длинная длина волны → низкая энергия</a:t>
                </a:r>
                <a:r>
                  <a:rPr lang="ru-RU" dirty="0"/>
                  <a:t> (радиоволны)</a:t>
                </a:r>
              </a:p>
              <a:p>
                <a:endParaRPr lang="en-GB" dirty="0"/>
              </a:p>
            </p:txBody>
          </p:sp>
        </mc:Choice>
        <mc:Fallback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1897D2D-6F05-1A2C-8A25-D30F5D65BBC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38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2B120-5756-6D76-7E6B-B71280CC3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CCC59-6FAE-6CEF-98C1-5B739A614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71</a:t>
            </a:fld>
            <a:endParaRPr lang="en-GB"/>
          </a:p>
        </p:txBody>
      </p:sp>
      <p:pic>
        <p:nvPicPr>
          <p:cNvPr id="8194" name="Picture 2" descr="В мире физики: 9 класс Шкала электромагнитных волн">
            <a:extLst>
              <a:ext uri="{FF2B5EF4-FFF2-40B4-BE49-F238E27FC236}">
                <a16:creationId xmlns:a16="http://schemas.microsoft.com/office/drawing/2014/main" id="{3E32DCF9-0E93-B9D7-D296-69E0E5758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39" y="4769380"/>
            <a:ext cx="4785360" cy="1854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Статья об ионизирующем излучении: что это, и почему ионизация разрушает  клетки организма">
            <a:extLst>
              <a:ext uri="{FF2B5EF4-FFF2-40B4-BE49-F238E27FC236}">
                <a16:creationId xmlns:a16="http://schemas.microsoft.com/office/drawing/2014/main" id="{8F10C739-C651-BA46-32A6-CA9B5BC5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905" y="4588373"/>
            <a:ext cx="4399595" cy="2198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3814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0659A2E-BDA8-8A42-C989-38C4B369F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trials</a:t>
            </a:r>
            <a:endParaRPr lang="en-GB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9CDB3A-C005-250F-3697-4DCF0DB6B7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930" y="1825625"/>
            <a:ext cx="6962140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5F28D-09C9-3DB7-AFCC-EB013D3D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84406-7157-4701-06AF-818DBFBE5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72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5155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416B7D-F876-34B6-638D-4340FF50B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8" name="Graphique 1">
            <a:extLst>
              <a:ext uri="{FF2B5EF4-FFF2-40B4-BE49-F238E27FC236}">
                <a16:creationId xmlns:a16="http://schemas.microsoft.com/office/drawing/2014/main" id="{36220B9D-F402-BEC1-21F9-14F3694BE8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74073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560F7-04FF-517B-F969-335D90D5F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DC84C6-55D5-E65C-EA0C-AD7A222C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98547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644CC-473F-0A90-E2EA-1BC927597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undefined">
            <a:extLst>
              <a:ext uri="{FF2B5EF4-FFF2-40B4-BE49-F238E27FC236}">
                <a16:creationId xmlns:a16="http://schemas.microsoft.com/office/drawing/2014/main" id="{DD9117FC-FEC5-5221-B5B2-2EC0827044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2" y="1921234"/>
            <a:ext cx="822097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F34918-1187-780E-03C4-586A67913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8D731-344D-7DE4-F09F-AA920DF66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74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7A77F0-8F00-DCB7-12AD-C975A8F4937C}"/>
              </a:ext>
            </a:extLst>
          </p:cNvPr>
          <p:cNvSpPr txBox="1"/>
          <p:nvPr/>
        </p:nvSpPr>
        <p:spPr>
          <a:xfrm>
            <a:off x="8550872" y="2206001"/>
            <a:ext cx="364112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Иллюстрация относительной способности трех различных типов </a:t>
            </a:r>
            <a:r>
              <a:rPr lang="ru-RU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ионизирующего излучения</a:t>
            </a:r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проникать в твердое вещество. Типичные альфа-частицы (α) останавливаются листом бумаги, в то время как бета-частицы (β) останавливаются алюминиевой фольгой. Гамма-излучение (γ) затухает, когда оно проникает в свинец. Обратите внимание на предостережения в тексте об этой упрощенной диаграмме.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819039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1560A-6EF0-3703-973F-019EF810D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6" name="Picture 4" descr="undefined">
            <a:extLst>
              <a:ext uri="{FF2B5EF4-FFF2-40B4-BE49-F238E27FC236}">
                <a16:creationId xmlns:a16="http://schemas.microsoft.com/office/drawing/2014/main" id="{A910A5E3-A79D-CCD5-7EBB-785B00BC78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48" y="479989"/>
            <a:ext cx="7606851" cy="570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A45E64-5625-58C5-D76D-D7E93DFC9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B6EA19-A506-48D1-3C47-A01068334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75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D9DCD2-73A1-32E3-B28A-532869AA85CB}"/>
              </a:ext>
            </a:extLst>
          </p:cNvPr>
          <p:cNvSpPr txBox="1"/>
          <p:nvPr/>
        </p:nvSpPr>
        <p:spPr>
          <a:xfrm>
            <a:off x="8000999" y="5413424"/>
            <a:ext cx="4350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График, показывающий взаимосвязь между радиоактивностью и обнаруженным ионизирующим излучением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361645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79504-AB42-6C40-7B7B-156AD95E8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E3B49-5CE3-E83A-44E7-722EFD23E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/>
              <a:t>В </a:t>
            </a:r>
            <a:r>
              <a:rPr lang="ru-RU" dirty="0">
                <a:hlinkClick r:id="rId2" tooltip="Физика"/>
              </a:rPr>
              <a:t>физике</a:t>
            </a:r>
            <a:r>
              <a:rPr lang="ru-RU" dirty="0"/>
              <a:t> </a:t>
            </a:r>
            <a:r>
              <a:rPr lang="ru-RU" b="1" dirty="0"/>
              <a:t>излучение</a:t>
            </a:r>
            <a:r>
              <a:rPr lang="ru-RU" dirty="0"/>
              <a:t> — передача </a:t>
            </a:r>
            <a:r>
              <a:rPr lang="ru-RU" dirty="0">
                <a:hlinkClick r:id="rId3" tooltip="Энергия"/>
              </a:rPr>
              <a:t>энергии</a:t>
            </a:r>
            <a:r>
              <a:rPr lang="ru-RU" dirty="0"/>
              <a:t> в форме </a:t>
            </a:r>
            <a:r>
              <a:rPr lang="ru-RU" dirty="0">
                <a:hlinkClick r:id="rId4" tooltip="Волна"/>
              </a:rPr>
              <a:t>волн</a:t>
            </a:r>
            <a:r>
              <a:rPr lang="ru-RU" dirty="0"/>
              <a:t> или </a:t>
            </a:r>
            <a:r>
              <a:rPr lang="ru-RU" dirty="0">
                <a:hlinkClick r:id="rId5" tooltip="Частица"/>
              </a:rPr>
              <a:t>частиц</a:t>
            </a:r>
            <a:r>
              <a:rPr lang="ru-RU" dirty="0"/>
              <a:t> через пространство или через материальную среду</a:t>
            </a:r>
            <a:r>
              <a:rPr lang="ru-RU" baseline="30000" dirty="0">
                <a:hlinkClick r:id="rId6"/>
              </a:rPr>
              <a:t>[1]</a:t>
            </a:r>
            <a:r>
              <a:rPr lang="ru-RU" baseline="30000" dirty="0">
                <a:hlinkClick r:id="rId7"/>
              </a:rPr>
              <a:t>[2]</a:t>
            </a:r>
            <a:r>
              <a:rPr lang="ru-RU" dirty="0"/>
              <a:t>. Это понятие включает в себя:</a:t>
            </a:r>
          </a:p>
          <a:p>
            <a:r>
              <a:rPr lang="ru-RU" dirty="0">
                <a:hlinkClick r:id="rId8" tooltip="Электромагнитное излучение"/>
              </a:rPr>
              <a:t>электромагнитное излучение</a:t>
            </a:r>
            <a:r>
              <a:rPr lang="ru-RU" dirty="0"/>
              <a:t> — </a:t>
            </a:r>
            <a:r>
              <a:rPr lang="ru-RU" dirty="0">
                <a:hlinkClick r:id="rId9" tooltip="Радиоволны"/>
              </a:rPr>
              <a:t>радиоволны</a:t>
            </a:r>
            <a:r>
              <a:rPr lang="ru-RU" dirty="0"/>
              <a:t>, </a:t>
            </a:r>
            <a:r>
              <a:rPr lang="ru-RU" dirty="0">
                <a:hlinkClick r:id="rId10" tooltip="Микроволновое излучение"/>
              </a:rPr>
              <a:t>микроволны</a:t>
            </a:r>
            <a:r>
              <a:rPr lang="ru-RU" dirty="0"/>
              <a:t>, </a:t>
            </a:r>
            <a:r>
              <a:rPr lang="ru-RU" dirty="0">
                <a:hlinkClick r:id="rId11" tooltip="Инфракрасное излучение"/>
              </a:rPr>
              <a:t>инфракрасное излучение</a:t>
            </a:r>
            <a:r>
              <a:rPr lang="ru-RU" dirty="0"/>
              <a:t>, </a:t>
            </a:r>
            <a:r>
              <a:rPr lang="ru-RU" dirty="0">
                <a:hlinkClick r:id="rId12" tooltip="Свет"/>
              </a:rPr>
              <a:t>видимый свет</a:t>
            </a:r>
            <a:r>
              <a:rPr lang="ru-RU" dirty="0"/>
              <a:t>, </a:t>
            </a:r>
            <a:r>
              <a:rPr lang="ru-RU" dirty="0">
                <a:hlinkClick r:id="rId13" tooltip="Ультрафиолетовое излучение"/>
              </a:rPr>
              <a:t>ультрафиолетовое излучение</a:t>
            </a:r>
            <a:r>
              <a:rPr lang="ru-RU" dirty="0"/>
              <a:t>, </a:t>
            </a:r>
            <a:r>
              <a:rPr lang="ru-RU" dirty="0">
                <a:hlinkClick r:id="rId14" tooltip="Рентгеновское излучение"/>
              </a:rPr>
              <a:t>рентгеновское излучение</a:t>
            </a:r>
            <a:r>
              <a:rPr lang="ru-RU" dirty="0"/>
              <a:t> и </a:t>
            </a:r>
            <a:r>
              <a:rPr lang="ru-RU" dirty="0">
                <a:hlinkClick r:id="rId15" tooltip="Гамма-излучение"/>
              </a:rPr>
              <a:t>гамма-излучение (γ)</a:t>
            </a:r>
            <a:r>
              <a:rPr lang="ru-RU" dirty="0"/>
              <a:t>;</a:t>
            </a:r>
          </a:p>
          <a:p>
            <a:r>
              <a:rPr lang="ru-RU" dirty="0">
                <a:hlinkClick r:id="rId16" tooltip="Ионизирующее излучение"/>
              </a:rPr>
              <a:t>излучение частиц</a:t>
            </a:r>
            <a:r>
              <a:rPr lang="ru-RU" dirty="0"/>
              <a:t> — </a:t>
            </a:r>
            <a:r>
              <a:rPr lang="ru-RU" dirty="0">
                <a:hlinkClick r:id="rId17" tooltip="Альфа-распад"/>
              </a:rPr>
              <a:t>альфа-излучение (α)</a:t>
            </a:r>
            <a:r>
              <a:rPr lang="ru-RU" dirty="0"/>
              <a:t>, </a:t>
            </a:r>
            <a:r>
              <a:rPr lang="ru-RU" dirty="0">
                <a:hlinkClick r:id="rId18" tooltip="Бета-частица"/>
              </a:rPr>
              <a:t>бета-излучение (β)</a:t>
            </a:r>
            <a:r>
              <a:rPr lang="ru-RU" dirty="0"/>
              <a:t>, </a:t>
            </a:r>
            <a:r>
              <a:rPr lang="ru-RU" dirty="0">
                <a:hlinkClick r:id="rId19" tooltip="Нейтронное излучение"/>
              </a:rPr>
              <a:t>нейтронное</a:t>
            </a:r>
            <a:r>
              <a:rPr lang="ru-RU" dirty="0"/>
              <a:t> и </a:t>
            </a:r>
            <a:r>
              <a:rPr lang="ru-RU" dirty="0">
                <a:hlinkClick r:id="rId20" tooltip="Нейтрино"/>
              </a:rPr>
              <a:t>нейтринное излучение</a:t>
            </a:r>
            <a:r>
              <a:rPr lang="ru-RU" dirty="0"/>
              <a:t> (нейтральные частицы с ненулевой энергией покоя);</a:t>
            </a:r>
          </a:p>
          <a:p>
            <a:r>
              <a:rPr lang="ru-RU" u="sng" dirty="0">
                <a:hlinkClick r:id="rId21"/>
              </a:rPr>
              <a:t>акустическое</a:t>
            </a:r>
            <a:r>
              <a:rPr lang="ru-RU" dirty="0"/>
              <a:t> излучение — </a:t>
            </a:r>
            <a:r>
              <a:rPr lang="ru-RU" dirty="0">
                <a:hlinkClick r:id="rId22" tooltip="Ультразвук"/>
              </a:rPr>
              <a:t>ультразвуковые</a:t>
            </a:r>
            <a:r>
              <a:rPr lang="ru-RU" dirty="0"/>
              <a:t>, </a:t>
            </a:r>
            <a:r>
              <a:rPr lang="ru-RU" dirty="0">
                <a:hlinkClick r:id="rId23" tooltip="Звук"/>
              </a:rPr>
              <a:t>звуковые</a:t>
            </a:r>
            <a:r>
              <a:rPr lang="ru-RU" dirty="0"/>
              <a:t> и </a:t>
            </a:r>
            <a:r>
              <a:rPr lang="ru-RU" dirty="0">
                <a:hlinkClick r:id="rId24" tooltip="Сейсмическая волна"/>
              </a:rPr>
              <a:t>сейсмические волны</a:t>
            </a:r>
            <a:r>
              <a:rPr lang="ru-RU" dirty="0"/>
              <a:t> (в зависимости от физической среды передачи);</a:t>
            </a:r>
          </a:p>
          <a:p>
            <a:r>
              <a:rPr lang="ru-RU" dirty="0">
                <a:hlinkClick r:id="rId25" tooltip="Гравитационные волны"/>
              </a:rPr>
              <a:t>гравитационное излучение</a:t>
            </a:r>
            <a:r>
              <a:rPr lang="ru-RU" dirty="0"/>
              <a:t> — излучение, которое принимает форму гравитационных волн, или рябь в кривизне пространства-времени.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E92A0-EF51-DDA3-1129-1989B037B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42FF1-DFE5-5385-18EB-08F31246C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91076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1F611-7481-BE30-45C8-5E9201C79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20CAD1D-9BEB-145C-CB8D-F08FBF2D44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3931" y="365125"/>
            <a:ext cx="4586820" cy="58356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42934-D418-581B-E1EF-A85CC252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206C54-8F59-0C00-278E-22A2D742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77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497686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13F0E-11B5-05DA-BF59-59B9540F9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Ограничения </a:t>
            </a:r>
            <a:r>
              <a:rPr lang="ru-RU" u="sng" dirty="0"/>
              <a:t>стандартной</a:t>
            </a:r>
            <a:r>
              <a:rPr lang="ru-RU" dirty="0"/>
              <a:t> лучевой терапии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5AF94-02EC-355D-C0AB-D582967A1B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ru-RU" sz="3200" dirty="0"/>
              <a:t>Время</a:t>
            </a:r>
          </a:p>
          <a:p>
            <a:pPr>
              <a:lnSpc>
                <a:spcPct val="120000"/>
              </a:lnSpc>
            </a:pPr>
            <a:r>
              <a:rPr lang="ru-RU" sz="3200" dirty="0"/>
              <a:t>30-40% радиорезистентны</a:t>
            </a:r>
          </a:p>
          <a:p>
            <a:pPr>
              <a:lnSpc>
                <a:spcPct val="120000"/>
              </a:lnSpc>
            </a:pPr>
            <a:endParaRPr lang="ru-RU" dirty="0"/>
          </a:p>
          <a:p>
            <a:pPr marL="0" indent="0">
              <a:lnSpc>
                <a:spcPct val="120000"/>
              </a:lnSpc>
              <a:buNone/>
            </a:pPr>
            <a:r>
              <a:rPr lang="ru-RU" dirty="0"/>
              <a:t>Отношение организма к ионизирующему излучению характеризуется радиочувствительностью и радиоустойчивостью (радиорезистентностью). Эти два термина взаимосвязаны и с разных сторон отражают одно и то же явление – если организм обладает высокой радиочувствительностью, то он характеризуется низкой радиоустойчивостью, и наоборот.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b="1" dirty="0"/>
              <a:t>Радиочувствительность</a:t>
            </a:r>
            <a:r>
              <a:rPr lang="ru-RU" dirty="0"/>
              <a:t>— способность организма реагировать на малые дозы радиации, которая проявляется через нелетальные радиобиологические эффекты в организме. Радиоустойчивость — способность организма переносить высокие уровни облучения (летальные и полулетальные дозы). Чем меньше дозы, вызывающие нелетальные радиобиологические эффекты, тем выше радиочувствительность организма. Чем больше доза, вызывающая гибель организма, тем выше его радиоустойчивость.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DB5327-2D45-D1C5-98D0-E17CF6BC4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B879CB-048B-DC42-9945-1A98F73C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5624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9E3BD-FD7E-3E55-058B-BF89CE7E0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Кривая Брэгга</a:t>
            </a:r>
            <a:r>
              <a:rPr lang="ru-RU" dirty="0"/>
              <a:t> </a:t>
            </a:r>
            <a:endParaRPr lang="en-GB" dirty="0"/>
          </a:p>
        </p:txBody>
      </p:sp>
      <p:pic>
        <p:nvPicPr>
          <p:cNvPr id="4" name="Content Placeholder 3" descr="График 1. Пик Брэгга при доставке дозы облучения с помощью различных носителей («Коммерсантъ Наука» № 9 (1), апрель 2021)">
            <a:extLst>
              <a:ext uri="{FF2B5EF4-FFF2-40B4-BE49-F238E27FC236}">
                <a16:creationId xmlns:a16="http://schemas.microsoft.com/office/drawing/2014/main" id="{51E36E3D-82EE-5298-5612-C08C691A4B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97" y="1860331"/>
            <a:ext cx="6045435" cy="435133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996F79-956B-270D-C5EB-2E9CDD80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7A81E4-F618-48A1-000E-9CAD0D68C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79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744779-1049-44C7-97F7-B644BC9B09D6}"/>
              </a:ext>
            </a:extLst>
          </p:cNvPr>
          <p:cNvSpPr txBox="1"/>
          <p:nvPr/>
        </p:nvSpPr>
        <p:spPr>
          <a:xfrm>
            <a:off x="6772730" y="1899800"/>
            <a:ext cx="487817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«Коммерсантъ Наука» №</a:t>
            </a:r>
            <a:r>
              <a:rPr lang="en-GB" sz="16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 </a:t>
            </a:r>
            <a:r>
              <a:rPr lang="ru-RU" sz="16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9</a:t>
            </a:r>
            <a:r>
              <a:rPr lang="en-GB" sz="16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 </a:t>
            </a:r>
            <a:r>
              <a:rPr lang="ru-RU" sz="16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(1), апрель</a:t>
            </a:r>
            <a:r>
              <a:rPr lang="en-GB" sz="16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 </a:t>
            </a:r>
            <a:r>
              <a:rPr lang="ru-RU" sz="16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2021</a:t>
            </a:r>
            <a:r>
              <a:rPr lang="ru-RU" sz="1600" b="1" u="sng" dirty="0">
                <a:solidFill>
                  <a:srgbClr val="467886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ru-RU" sz="1600" b="1" dirty="0">
                <a:hlinkClick r:id="rId5"/>
              </a:rPr>
              <a:t>Флеш-терапия — революционный способ лечения опухолей</a:t>
            </a:r>
            <a:r>
              <a:rPr lang="ru-RU" sz="1600" dirty="0"/>
              <a:t> (14)</a:t>
            </a:r>
            <a:br>
              <a:rPr lang="ru-RU" sz="1600" dirty="0"/>
            </a:br>
            <a:r>
              <a:rPr lang="ru-RU" sz="1600" dirty="0"/>
              <a:t>Полина Юдина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866223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8A8C4-75AB-A07B-879D-F47E4E12B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Лучевая терапия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C33B1-C4FE-EB3A-A1A5-6F3FB7E93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u="sng" dirty="0"/>
              <a:t>Лучевая терария </a:t>
            </a:r>
            <a:r>
              <a:rPr lang="ru-RU" dirty="0"/>
              <a:t>– это основной метод лечения онкологических заболеваний посредством действия ионизирующего излучения.</a:t>
            </a:r>
          </a:p>
          <a:p>
            <a:pPr algn="just"/>
            <a:endParaRPr lang="ru-RU" dirty="0"/>
          </a:p>
          <a:p>
            <a:pPr algn="just"/>
            <a:r>
              <a:rPr lang="ru-RU" b="1" u="sng" dirty="0"/>
              <a:t>Основная цель</a:t>
            </a:r>
            <a:r>
              <a:rPr lang="ru-RU" dirty="0"/>
              <a:t> – маскимальная доза в </a:t>
            </a:r>
            <a:r>
              <a:rPr lang="ru-RU" i="1" dirty="0"/>
              <a:t>опухолевом очаге</a:t>
            </a:r>
            <a:r>
              <a:rPr lang="ru-RU" dirty="0"/>
              <a:t>, минимальная доза в </a:t>
            </a:r>
            <a:r>
              <a:rPr lang="ru-RU" i="1" dirty="0"/>
              <a:t>здоровых тканях.</a:t>
            </a:r>
          </a:p>
          <a:p>
            <a:pPr algn="just"/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D8CFE5-CEB2-864A-F26F-0CF31DCAC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CB4C5D-59E9-7B02-02FD-C56B98D9D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2" descr="Описание Весов и взвешивание людских деяний | Ислам в Дагестане">
            <a:extLst>
              <a:ext uri="{FF2B5EF4-FFF2-40B4-BE49-F238E27FC236}">
                <a16:creationId xmlns:a16="http://schemas.microsoft.com/office/drawing/2014/main" id="{8CB0CFA2-7A90-D4B7-9D7A-A46200492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891" y="4722540"/>
            <a:ext cx="1767417" cy="1325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58836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7D36B-68B9-7C1F-A6F4-538F720FB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Протоны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1B39A-6B6A-8961-BEEA-D023C2BDE6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Линейные потери энергии (ЛПЭ) протонов максимальны при их торможении до энергий порядка 100 кэВ и ниже (рис. 1). Это приводит к образованию пика Брэгга (рис. 2, I). За ним величина дозы, передаваемой тканям, незначительна. Это преимущество протонной терапии оказывается полезным и при использовании пучков протонов во флэш–терапии.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36ABC-6F37-1949-483C-75572080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CBAD-283B-ABA8-679D-FBA7A4F14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80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41162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55F87-001A-4444-F5D2-220449DF2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Фотоны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9FED2-7285-EF72-DB73-2B96183CA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Отличительной характеристикой пучков фотонов от пучков электронов и протонов является медленный спад дозы в зависимости от глубины проникновения пучка фотонов в биологическую ткань (рис. 2, IV), причем и при низких энергиях фотонов из радиоактивных источников Со60 (рис. 2, V). Этот факт относится к недостаткам метода, поскольку может привести к передозировке на критических органах и тканях.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819DD6-FB1C-696C-BF66-43E6532E3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0C322B-D669-CB7C-0385-2BB3D39C6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1612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5C492-F538-8991-26A6-4F088D275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96172C-543E-D60F-B575-E1BCCFBC03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Отличие использования пучков электронов от пучков протонов заключается прежде всего в форме глубинного распределения дозы (рис. 2, III). С увеличением переданной дозы облучаемому объекту за максимумом в глубинном распределении дозы она будет возрастать пропорционально времени облучения. Этот факт относится к недостаткам метода, поскольку может привести к увеличению дозы на критические органы и ткани. Основной проблемой в данном методе является создание равномерности по всей площади поля облучения, так как увеличение размера поля приводит к уменьшению дозы в микрообъеме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F54860-500A-A3E9-ED40-534CCE970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73617-2832-B9F6-D03C-7111CBD3B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87299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20333-48E9-ADA7-F5F9-A6C90DCFA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Импульсы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6BF22-DABA-A1C6-CA40-2F1FC371B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Импульсы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A1A0F7-402B-E64E-03A8-1383EEE0E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6B4E42-6675-DA75-C0A7-150267C77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93964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7ED9-2CB6-9C9C-DFD9-14D532DD1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Грей </a:t>
            </a:r>
            <a:r>
              <a:rPr lang="en-US" dirty="0"/>
              <a:t>[Gy]</a:t>
            </a:r>
            <a:r>
              <a:rPr lang="ru-RU" dirty="0"/>
              <a:t>?</a:t>
            </a:r>
            <a:r>
              <a:rPr lang="en-US" dirty="0"/>
              <a:t> </a:t>
            </a:r>
            <a:endParaRPr lang="en-GB" dirty="0"/>
          </a:p>
        </p:txBody>
      </p:sp>
      <p:pic>
        <p:nvPicPr>
          <p:cNvPr id="6146" name="Picture 2" descr="Slide2 1">
            <a:extLst>
              <a:ext uri="{FF2B5EF4-FFF2-40B4-BE49-F238E27FC236}">
                <a16:creationId xmlns:a16="http://schemas.microsoft.com/office/drawing/2014/main" id="{AD7180A2-F9F4-EF91-9675-045ACD1FE4C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148" y="1574417"/>
            <a:ext cx="7735712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96921-8B8E-FC57-3D6B-C42269488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5DB58-7F94-D97B-7B51-2C34FB4E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84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69116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856F-E73B-2602-6416-B9E31DEAA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976E9C4-3650-237B-51BF-A076638D6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8166" y="1825625"/>
            <a:ext cx="5575668" cy="4351338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0980A-5369-874F-796C-940F7CFE3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6C5E72-38FF-BFC4-8C94-D803210B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01079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2B2D1-67EA-5922-A678-156E06ECD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391FA-373C-D524-B5FF-C0225DC88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Биологический механизм</a:t>
            </a:r>
            <a:r>
              <a:rPr lang="en-US" dirty="0"/>
              <a:t> (2)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E1461-A653-47C1-77B2-A136031A6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>
              <a:lnSpc>
                <a:spcPct val="120000"/>
              </a:lnSpc>
            </a:pPr>
            <a:r>
              <a:rPr lang="ru-RU" dirty="0"/>
              <a:t>ИмЛТ способна вызывать быстрое потребление кислорода в облучаемых тканях и временную радиа­ционно-индуцированную гипоксию, на что указано в ря­де публикаций на примере образцов бактерий и ­эукариотических клеток, а также на мышах.</a:t>
            </a:r>
          </a:p>
          <a:p>
            <a:pPr algn="just">
              <a:lnSpc>
                <a:spcPct val="120000"/>
              </a:lnSpc>
            </a:pPr>
            <a:r>
              <a:rPr lang="ru-RU" dirty="0"/>
              <a:t>В ходе исследований была определена зависимость между содержанием кислорода и действием импульсного излучения, т.е. установлено, что чрезмерное насыщение кислородом способно нивелировать воздействие импульсного излучения.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A15D1-E3E5-C68F-271F-C16202199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8BFEAE-729F-D6D0-76E6-C0536B08E8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86</a:t>
            </a:fld>
            <a:endParaRPr lang="en-GB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F0CDC7DB-8B4E-617F-36E9-0B1B5CE31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2325" y="5987018"/>
            <a:ext cx="75438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Каrtashev</a:t>
            </a: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А. v., </a:t>
            </a:r>
            <a:r>
              <a:rPr kumimoji="0" lang="en-US" altLang="en-US" sz="14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Bochkareva</a:t>
            </a: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Т. N., &amp; Anokhina, А. S. (2021). FLASH Radiotherapy: a Promising Direction in the Fight Against Cancer. Journal of Radiology and Nuclear Medicine, 102(4), 240–246. </a:t>
            </a: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</a:rPr>
              <a:t>https://doi.org/10.20862/0042-4676-2021-102-4-240-246</a:t>
            </a:r>
            <a:r>
              <a:rPr kumimoji="0" lang="en-US" altLang="en-US" sz="14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06301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ABBD7-890B-3BA2-841B-BA0493E0C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Терапевтический интервал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0EC04-B6FF-C766-84F0-98FBB8575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6683475" cy="4351338"/>
          </a:xfrm>
        </p:spPr>
        <p:txBody>
          <a:bodyPr/>
          <a:lstStyle/>
          <a:p>
            <a:r>
              <a:rPr lang="ru-RU" dirty="0"/>
              <a:t>Под терапевтическим интервалом понимают разницу в величине доз, при которой погибают онкологические и нормальные клетки. 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E90914-F056-3210-7B4F-086D6D3ED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4/12/2025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2AD48B-0076-E371-816E-7105787DE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B635E2-DE85-4E90-BDB4-53E2DFE14965}" type="slidenum">
              <a:rPr lang="en-GB" smtClean="0"/>
              <a:t>9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B33726-1D47-6C91-B290-57045655BA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15" t="13895" r="56309" b="6682"/>
          <a:stretch>
            <a:fillRect/>
          </a:stretch>
        </p:blipFill>
        <p:spPr>
          <a:xfrm>
            <a:off x="7843893" y="194796"/>
            <a:ext cx="4033782" cy="53039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9C35E1-CAB4-7EE1-E976-303DED097BF4}"/>
                  </a:ext>
                </a:extLst>
              </p:cNvPr>
              <p:cNvSpPr txBox="1"/>
              <p:nvPr/>
            </p:nvSpPr>
            <p:spPr>
              <a:xfrm>
                <a:off x="838199" y="5752451"/>
                <a:ext cx="10738517" cy="559449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Терапевтический коэффициент</m:t>
                      </m:r>
                      <m:r>
                        <a:rPr lang="en-GB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ru-RU" b="0" i="0" smtClean="0">
                              <a:latin typeface="Cambria Math" panose="02040503050406030204" pitchFamily="18" charset="0"/>
                            </a:rPr>
                            <m:t>М</m:t>
                          </m:r>
                          <m:r>
                            <m:rPr>
                              <m:nor/>
                            </m:rPr>
                            <a:rPr lang="ru-RU"/>
                            <m:t>акс</m:t>
                          </m:r>
                          <m:r>
                            <m:rPr>
                              <m:nor/>
                            </m:rPr>
                            <a:rPr lang="ru-RU" b="0" i="0" smtClean="0"/>
                            <m:t>.</m:t>
                          </m:r>
                          <m:r>
                            <m:rPr>
                              <m:nor/>
                            </m:rPr>
                            <a:rPr lang="ru-RU"/>
                            <m:t> дозой излучения, </m:t>
                          </m:r>
                          <m:r>
                            <m:rPr>
                              <m:nor/>
                            </m:rPr>
                            <a:rPr lang="ru-RU"/>
                            <m:t>убивающей раковые клетки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ru-RU" b="0" i="0" smtClean="0">
                              <a:latin typeface="Cambria Math" panose="02040503050406030204" pitchFamily="18" charset="0"/>
                            </a:rPr>
                            <m:t>Макс.</m:t>
                          </m:r>
                          <m:r>
                            <m:rPr>
                              <m:nor/>
                            </m:rPr>
                            <a:rPr lang="ru-RU"/>
                            <m:t> дозой излучения</m:t>
                          </m:r>
                          <m:r>
                            <m:rPr>
                              <m:nor/>
                            </m:rPr>
                            <a:rPr lang="ru-RU"/>
                            <m:t>, толерантная для клеток нормальны</m:t>
                          </m:r>
                          <m:r>
                            <m:rPr>
                              <m:nor/>
                            </m:rPr>
                            <a:rPr lang="ru-RU"/>
                            <m:t>х тканей</m:t>
                          </m:r>
                        </m:den>
                      </m:f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F9C35E1-CAB4-7EE1-E976-303DED097B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5752451"/>
                <a:ext cx="10738517" cy="55944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B64F8303-6292-1425-B156-4F59A8CEC26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829" t="30972" r="22310" b="38334"/>
          <a:stretch>
            <a:fillRect/>
          </a:stretch>
        </p:blipFill>
        <p:spPr>
          <a:xfrm>
            <a:off x="2790825" y="3374598"/>
            <a:ext cx="3571875" cy="2294723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6FE1FF76-9571-E613-680E-1A7A2531D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3934" y="6393628"/>
            <a:ext cx="93350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Rosini, G., Ciarrocchi, E., &amp; D’Orsi, B. (2025). Mechanisms of the FLASH effect: current insights and advances. In Frontiers in Cell and Developmental Biology (Vol. 13). Frontiers Media SA. https://doi.org/10.3389/fcell.2025.1575678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Vozenin</a:t>
            </a:r>
            <a:r>
              <a:rPr kumimoji="0" lang="en-US" alt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M. C., </a:t>
            </a:r>
            <a:r>
              <a:rPr kumimoji="0" lang="en-US" altLang="en-US" sz="800" b="0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Bourhis</a:t>
            </a:r>
            <a:r>
              <a:rPr kumimoji="0" lang="en-US" alt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J., &amp; Durante, M. (2022). Towards clinical translation of FLASH radiotherapy. Nature Reviews Clinical Oncology, 19(12), 791–803. </a:t>
            </a:r>
            <a:r>
              <a:rPr kumimoji="0" lang="en-US" alt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6"/>
              </a:rPr>
              <a:t>https://doi.org/10.1038/s41571-022-00697-z</a:t>
            </a:r>
            <a:r>
              <a:rPr kumimoji="0" lang="ru-RU" altLang="en-US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endParaRPr kumimoji="0" lang="en-US" altLang="en-US" sz="800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5711FC-483B-1B14-444A-82604FB80D58}"/>
              </a:ext>
            </a:extLst>
          </p:cNvPr>
          <p:cNvSpPr txBox="1"/>
          <p:nvPr/>
        </p:nvSpPr>
        <p:spPr>
          <a:xfrm rot="18922694">
            <a:off x="180855" y="3962732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Основная цель</a:t>
            </a:r>
            <a:endParaRPr lang="en-GB" b="1" dirty="0">
              <a:solidFill>
                <a:srgbClr val="FF0000"/>
              </a:solidFill>
            </a:endParaRPr>
          </a:p>
        </p:txBody>
      </p:sp>
      <p:pic>
        <p:nvPicPr>
          <p:cNvPr id="30725" name="Picture 5" descr="«Цель» на английском: 6 способов употребления, правила, примеры ‹ Инглекс">
            <a:extLst>
              <a:ext uri="{FF2B5EF4-FFF2-40B4-BE49-F238E27FC236}">
                <a16:creationId xmlns:a16="http://schemas.microsoft.com/office/drawing/2014/main" id="{99CB357F-C8C7-3394-3176-B6D082CC7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25" y="4543249"/>
            <a:ext cx="1487792" cy="88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37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39870</TotalTime>
  <Words>8830</Words>
  <Application>Microsoft Office PowerPoint</Application>
  <PresentationFormat>Widescreen</PresentationFormat>
  <Paragraphs>926</Paragraphs>
  <Slides>86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6" baseType="lpstr">
      <vt:lpstr>Aptos</vt:lpstr>
      <vt:lpstr>Aptos Display</vt:lpstr>
      <vt:lpstr>Arial</vt:lpstr>
      <vt:lpstr>Calibri</vt:lpstr>
      <vt:lpstr>Cambria Math</vt:lpstr>
      <vt:lpstr>Elsevier Sans</vt:lpstr>
      <vt:lpstr>Noto Sans</vt:lpstr>
      <vt:lpstr>Roboto</vt:lpstr>
      <vt:lpstr>Wingdings</vt:lpstr>
      <vt:lpstr>Office Theme</vt:lpstr>
      <vt:lpstr>FLASH-терапия: молниеносный удар </vt:lpstr>
      <vt:lpstr>Содержание</vt:lpstr>
      <vt:lpstr>Что такое рак?</vt:lpstr>
      <vt:lpstr>Отличие нормальных и раковых клеток</vt:lpstr>
      <vt:lpstr>Мировая статистика</vt:lpstr>
      <vt:lpstr>Мировая статистика</vt:lpstr>
      <vt:lpstr>Ключевые моменты для лучевой терапии</vt:lpstr>
      <vt:lpstr>Лучевая терапия</vt:lpstr>
      <vt:lpstr>Терапевтический интервал</vt:lpstr>
      <vt:lpstr>Излучение</vt:lpstr>
      <vt:lpstr>Взаимодействие ионизирующих излучений с веществом</vt:lpstr>
      <vt:lpstr>Взаимодействие ионизирующих излучений с веществом</vt:lpstr>
      <vt:lpstr>Взаимодействие ионизирующих излучений с веществом</vt:lpstr>
      <vt:lpstr>Взаимодействие ионизирующих излучений с веществом (косвенное)</vt:lpstr>
      <vt:lpstr>Взаимодействие ионизирующих излучений с веществом</vt:lpstr>
      <vt:lpstr>Излучение</vt:lpstr>
      <vt:lpstr>Доза излучения</vt:lpstr>
      <vt:lpstr>Доза излучения</vt:lpstr>
      <vt:lpstr>Биологическое действие ионизирующего излучения</vt:lpstr>
      <vt:lpstr>Методы лучевой терапии</vt:lpstr>
      <vt:lpstr>Методики реализации</vt:lpstr>
      <vt:lpstr>Технологии облучения</vt:lpstr>
      <vt:lpstr>Технологии облучения</vt:lpstr>
      <vt:lpstr>Типы излучения для лучевой терапии</vt:lpstr>
      <vt:lpstr>В чем различие?</vt:lpstr>
      <vt:lpstr>Кривая Брэгга - Bragg peak</vt:lpstr>
      <vt:lpstr>Кривая Брэгга - Bragg peak</vt:lpstr>
      <vt:lpstr>Кривая Брэгга </vt:lpstr>
      <vt:lpstr>PowerPoint Presentation</vt:lpstr>
      <vt:lpstr>Фотоны и протоны</vt:lpstr>
      <vt:lpstr>Типы ускорителей для лучевой терапии</vt:lpstr>
      <vt:lpstr>Циклотрон, Синхротрон</vt:lpstr>
      <vt:lpstr>Статистика</vt:lpstr>
      <vt:lpstr>Конструкция линейного ускорителя </vt:lpstr>
      <vt:lpstr>Конструкция ускорителя</vt:lpstr>
      <vt:lpstr>Конструкция ускорителя</vt:lpstr>
      <vt:lpstr>Ограничения стандартной лучевой терапии</vt:lpstr>
      <vt:lpstr>Что такое FLASH терапия?</vt:lpstr>
      <vt:lpstr>Что такое FLASH терапия?</vt:lpstr>
      <vt:lpstr>Почему FLASH?</vt:lpstr>
      <vt:lpstr>FLASH терапия</vt:lpstr>
      <vt:lpstr>От стандартной терапии к FLASH VHEE (very high energy electrons)</vt:lpstr>
      <vt:lpstr>От стандартной терапии к FLASH VHEE (very high energy electrons)</vt:lpstr>
      <vt:lpstr>Мультидисциплинный подход</vt:lpstr>
      <vt:lpstr>История </vt:lpstr>
      <vt:lpstr>Испытания</vt:lpstr>
      <vt:lpstr>Клинические испытания FLASH</vt:lpstr>
      <vt:lpstr>Биологический механизм (1)</vt:lpstr>
      <vt:lpstr>Биологический механизм (2)</vt:lpstr>
      <vt:lpstr>Ограничения FLASH лучевой терапии</vt:lpstr>
      <vt:lpstr>Ограничения FLASH лучевой терапии</vt:lpstr>
      <vt:lpstr>FLASH в России</vt:lpstr>
      <vt:lpstr>FLASH в России</vt:lpstr>
      <vt:lpstr>То, что не коснулось, но очень интересно</vt:lpstr>
      <vt:lpstr>Спасибо за внимание</vt:lpstr>
      <vt:lpstr>Методы дозиметрии</vt:lpstr>
      <vt:lpstr>FLASH уствановки</vt:lpstr>
      <vt:lpstr>PDD – percentage depth dose – продольный профиль дозы - кривая процентной глубинной дозы</vt:lpstr>
      <vt:lpstr>Кривая процентной глубинной дозы</vt:lpstr>
      <vt:lpstr>Кривая процентной глубинной дозы в зависимости от энергии пучка </vt:lpstr>
      <vt:lpstr>Кривая процентной глубинной дозы в зависимости от размера поля</vt:lpstr>
      <vt:lpstr>EXTRA</vt:lpstr>
      <vt:lpstr>Что такое рак?</vt:lpstr>
      <vt:lpstr>Биологическое действие ионизирующего излучения</vt:lpstr>
      <vt:lpstr>Кривая процентной глубинной дозы</vt:lpstr>
      <vt:lpstr>Полезные ссылки</vt:lpstr>
      <vt:lpstr>Почему FLASH?</vt:lpstr>
      <vt:lpstr>PowerPoint Presentation</vt:lpstr>
      <vt:lpstr>Фотон</vt:lpstr>
      <vt:lpstr>Фотон</vt:lpstr>
      <vt:lpstr>Фотон</vt:lpstr>
      <vt:lpstr>Clinical trials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Ограничения стандартной лучевой терапии</vt:lpstr>
      <vt:lpstr>Кривая Брэгга </vt:lpstr>
      <vt:lpstr>Протоны</vt:lpstr>
      <vt:lpstr>Фотоны</vt:lpstr>
      <vt:lpstr>Electrons</vt:lpstr>
      <vt:lpstr>Импульсы</vt:lpstr>
      <vt:lpstr>Что такое Грей [Gy]? </vt:lpstr>
      <vt:lpstr>PowerPoint Presentation</vt:lpstr>
      <vt:lpstr>Биологический механизм (2)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Anastasiya Magazinik</dc:creator>
  <cp:lastModifiedBy>Anastasiya Magazinik</cp:lastModifiedBy>
  <cp:revision>316</cp:revision>
  <dcterms:created xsi:type="dcterms:W3CDTF">2025-10-30T10:49:14Z</dcterms:created>
  <dcterms:modified xsi:type="dcterms:W3CDTF">2025-12-04T08:49:53Z</dcterms:modified>
</cp:coreProperties>
</file>