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Merriweather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3FFCD8-4A05-4048-A1F5-F08D4C6C5734}">
  <a:tblStyle styleId="{3E3FFCD8-4A05-4048-A1F5-F08D4C6C57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4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6.xml"/><Relationship Id="rId44" Type="http://schemas.openxmlformats.org/officeDocument/2006/relationships/font" Target="fonts/Merriweather-bold.fntdata"/><Relationship Id="rId21" Type="http://schemas.openxmlformats.org/officeDocument/2006/relationships/slide" Target="slides/slide15.xml"/><Relationship Id="rId43" Type="http://schemas.openxmlformats.org/officeDocument/2006/relationships/font" Target="fonts/Merriweather-regular.fntdata"/><Relationship Id="rId24" Type="http://schemas.openxmlformats.org/officeDocument/2006/relationships/slide" Target="slides/slide18.xml"/><Relationship Id="rId46" Type="http://schemas.openxmlformats.org/officeDocument/2006/relationships/font" Target="fonts/Merriweather-boldItalic.fntdata"/><Relationship Id="rId23" Type="http://schemas.openxmlformats.org/officeDocument/2006/relationships/slide" Target="slides/slide17.xml"/><Relationship Id="rId45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39" Type="http://schemas.openxmlformats.org/officeDocument/2006/relationships/font" Target="fonts/Lato-regular.fntdata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a2f48226c9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a2f48226c9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2f48226c9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a2f48226c9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2f48226c9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2f48226c9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2f48226c9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a2f48226c9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2f48226c9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a2f48226c9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2f48226c9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a2f48226c9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2f48226c9_2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2f48226c9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a2f48226c9_2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a2f48226c9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2f48226c9_2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a2f48226c9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a2f48226c9_2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a2f48226c9_2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2f48226c9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2f48226c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2f48226c9_2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a2f48226c9_2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a2f48226c9_2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a2f48226c9_2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a2f48226c9_2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a2f48226c9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a2f48226c9_2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a2f48226c9_2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a2f48226c9_2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a2f48226c9_2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a2f48226c9_2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a2f48226c9_2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a2f48226c9_2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a2f48226c9_2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a2f48226c9_2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a2f48226c9_2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2f48226c9_2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a2f48226c9_2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2f48226c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2f48226c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2f48226c9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a2f48226c9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2f48226c9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a2f48226c9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2f48226c9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2f48226c9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2f48226c9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a2f48226c9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2f48226c9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a2f48226c9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2f48226c9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a2f48226c9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25.png"/><Relationship Id="rId8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1" Type="http://schemas.openxmlformats.org/officeDocument/2006/relationships/image" Target="../media/image29.png"/><Relationship Id="rId10" Type="http://schemas.openxmlformats.org/officeDocument/2006/relationships/image" Target="../media/image23.png"/><Relationship Id="rId9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Relationship Id="rId4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ln cap="flat" cmpd="sng" w="762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20"/>
              <a:t>Использование машинного обучения и аналитических методов аппроксимации для реконструкции колец черенкового излучения.</a:t>
            </a:r>
            <a:endParaRPr sz="242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29400" y="194063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Агафонов Глеб, лаборант ЛАДФВЭ ТГУ</a:t>
            </a:r>
            <a:endParaRPr/>
          </a:p>
        </p:txBody>
      </p:sp>
      <p:pic>
        <p:nvPicPr>
          <p:cNvPr id="66" name="Google Shape;66;p13" title="photo_2025-09-24_21-28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9075" y="4108575"/>
            <a:ext cx="1034925" cy="10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601650" y="4579400"/>
            <a:ext cx="79407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</a:rPr>
              <a:t>Исследования выполнены при поддержке гранта Правительства Российской Федерации (Соглашение № 075-15-2025-009 от 28.02.2025 г.)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Реконструкция кольца без трековой информации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502300" y="1255375"/>
            <a:ext cx="2897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Сырые данные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2" title="Снимок экрана 2025-11-13 12383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00"/>
            <a:ext cx="3399499" cy="301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5452700" y="1337100"/>
            <a:ext cx="2897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Обработанные данные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22" title="Снимок экрана 2025-11-13 12330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700" y="1753200"/>
            <a:ext cx="3164005" cy="301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2"/>
          <p:cNvCxnSpPr>
            <a:stCxn id="158" idx="3"/>
            <a:endCxn id="160" idx="1"/>
          </p:cNvCxnSpPr>
          <p:nvPr/>
        </p:nvCxnSpPr>
        <p:spPr>
          <a:xfrm>
            <a:off x="3711200" y="3263150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Реконструкция кольца без трековой информации</a:t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502300" y="1255375"/>
            <a:ext cx="2897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Сырые данные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3" title="Снимок экрана 2025-11-13 12383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00"/>
            <a:ext cx="3399499" cy="301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5452700" y="1337100"/>
            <a:ext cx="2897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Центрированные </a:t>
            </a: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данные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" name="Google Shape;170;p23"/>
          <p:cNvCxnSpPr>
            <a:stCxn id="168" idx="3"/>
            <a:endCxn id="171" idx="1"/>
          </p:cNvCxnSpPr>
          <p:nvPr/>
        </p:nvCxnSpPr>
        <p:spPr>
          <a:xfrm>
            <a:off x="3711200" y="3263150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2" name="Google Shape;172;p23" title="photo_2025-11-13_12-41-3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699" y="1753200"/>
            <a:ext cx="3192731" cy="308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Реконструкция кольца без трековой информации</a:t>
            </a:r>
            <a:endParaRPr/>
          </a:p>
        </p:txBody>
      </p:sp>
      <p:cxnSp>
        <p:nvCxnSpPr>
          <p:cNvPr id="178" name="Google Shape;178;p24"/>
          <p:cNvCxnSpPr>
            <a:stCxn id="179" idx="3"/>
            <a:endCxn id="180" idx="1"/>
          </p:cNvCxnSpPr>
          <p:nvPr/>
        </p:nvCxnSpPr>
        <p:spPr>
          <a:xfrm>
            <a:off x="3711200" y="3263150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1" name="Google Shape;181;p24" title="photo_2025-11-13_12-41-3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74" y="1721600"/>
            <a:ext cx="3192731" cy="308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477300" y="1205250"/>
            <a:ext cx="2897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Центрированные данные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24" title="Снимок экрана 2025-11-13 12444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700" y="1767313"/>
            <a:ext cx="3237751" cy="29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5792750" y="1278238"/>
            <a:ext cx="2897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Кластеризованные</a:t>
            </a: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данные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Реконструкция кольца без трековой информации</a:t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373675" y="1511175"/>
            <a:ext cx="2193600" cy="113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Сырые данные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3516650" y="1386550"/>
            <a:ext cx="2160600" cy="130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Аналитическая аппроксимация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6888225" y="1369925"/>
            <a:ext cx="2002500" cy="1437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Кольцо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" name="Google Shape;193;p25"/>
          <p:cNvCxnSpPr>
            <a:stCxn id="190" idx="3"/>
            <a:endCxn id="191" idx="2"/>
          </p:cNvCxnSpPr>
          <p:nvPr/>
        </p:nvCxnSpPr>
        <p:spPr>
          <a:xfrm flipH="1" rot="10800000">
            <a:off x="2567275" y="2038875"/>
            <a:ext cx="949500" cy="3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5"/>
          <p:cNvCxnSpPr>
            <a:endCxn id="192" idx="2"/>
          </p:cNvCxnSpPr>
          <p:nvPr/>
        </p:nvCxnSpPr>
        <p:spPr>
          <a:xfrm>
            <a:off x="5677125" y="2038925"/>
            <a:ext cx="1211100" cy="4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25"/>
          <p:cNvSpPr txBox="1"/>
          <p:nvPr/>
        </p:nvSpPr>
        <p:spPr>
          <a:xfrm>
            <a:off x="633300" y="3738125"/>
            <a:ext cx="7877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НАЙТИ ЦЕНТР ПУЧКА ИЗЛУЧЕНИЯ ЗНАЯ ЛИШЬ ПРОСТРАНСТВЕННОЕ РАСПРЕДЕЛЕНИЕ ФОТОНОВ НА ДЕТЕКТОРЕ</a:t>
            </a:r>
            <a:endParaRPr b="1"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Методы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514900" y="1205250"/>
            <a:ext cx="76362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</a:pPr>
            <a:r>
              <a:rPr lang="ru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Метода Каса (МНК)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</a:pPr>
            <a:r>
              <a:rPr lang="ru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Метода Таубина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</a:pPr>
            <a:r>
              <a:rPr lang="ru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Метода ММ-оценок</a:t>
            </a:r>
            <a:endParaRPr sz="1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Каса</a:t>
            </a:r>
            <a:endParaRPr/>
          </a:p>
        </p:txBody>
      </p:sp>
      <p:sp>
        <p:nvSpPr>
          <p:cNvPr id="207" name="Google Shape;207;p27"/>
          <p:cNvSpPr txBox="1"/>
          <p:nvPr/>
        </p:nvSpPr>
        <p:spPr>
          <a:xfrm>
            <a:off x="249950" y="954775"/>
            <a:ext cx="19968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Центрируем переменные:</a:t>
            </a:r>
            <a:endParaRPr sz="13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27" title="Снимок экрана 2025-09-24 230020.png"/>
          <p:cNvPicPr preferRelativeResize="0"/>
          <p:nvPr/>
        </p:nvPicPr>
        <p:blipFill rotWithShape="1">
          <a:blip r:embed="rId3">
            <a:alphaModFix/>
          </a:blip>
          <a:srcRect b="0" l="6533" r="0" t="0"/>
          <a:stretch/>
        </p:blipFill>
        <p:spPr>
          <a:xfrm>
            <a:off x="2195799" y="990946"/>
            <a:ext cx="2242074" cy="43173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4371023" y="990885"/>
            <a:ext cx="19968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Уравнение окружности: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0" name="Google Shape;210;p27" title="Снимок экрана 2025-09-24 23002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9523" y="954775"/>
            <a:ext cx="2545877" cy="43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 title="Снимок экрана 2025-09-24 23003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075" y="1645079"/>
            <a:ext cx="3139274" cy="95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3349749" y="2072197"/>
            <a:ext cx="7686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так как 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3" name="Google Shape;213;p27" title="Снимок экрана 2025-09-24 23004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6324" y="2125170"/>
            <a:ext cx="1276350" cy="325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7"/>
          <p:cNvCxnSpPr>
            <a:stCxn id="213" idx="3"/>
          </p:cNvCxnSpPr>
          <p:nvPr/>
        </p:nvCxnSpPr>
        <p:spPr>
          <a:xfrm>
            <a:off x="5252673" y="2288123"/>
            <a:ext cx="921300" cy="105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5" name="Google Shape;215;p27" title="Снимок экрана 2025-09-24 23004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3973" y="1807971"/>
            <a:ext cx="2545874" cy="8315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249950" y="2442675"/>
            <a:ext cx="660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Здесь</a:t>
            </a:r>
            <a:endParaRPr sz="13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p27" title="Снимок экрана 2025-09-24 230059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325" y="2969782"/>
            <a:ext cx="3597873" cy="1136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27"/>
          <p:cNvCxnSpPr>
            <a:stCxn id="217" idx="3"/>
          </p:cNvCxnSpPr>
          <p:nvPr/>
        </p:nvCxnSpPr>
        <p:spPr>
          <a:xfrm>
            <a:off x="3739198" y="3537841"/>
            <a:ext cx="1423500" cy="66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9" name="Google Shape;219;p27" title="Снимок экрана 2025-09-24 230105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81947" y="3164140"/>
            <a:ext cx="2952749" cy="81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Таубина</a:t>
            </a:r>
            <a:endParaRPr/>
          </a:p>
        </p:txBody>
      </p:sp>
      <p:pic>
        <p:nvPicPr>
          <p:cNvPr id="225" name="Google Shape;225;p28" title="Снимок экрана 2025-09-25 12053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847" y="945025"/>
            <a:ext cx="2527465" cy="45131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/>
        </p:nvSpPr>
        <p:spPr>
          <a:xfrm>
            <a:off x="504790" y="945026"/>
            <a:ext cx="28356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375" lIns="102375" spcFirstLastPara="1" rIns="102375" wrap="square" tIns="10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3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Аппроксимированное расстояние:</a:t>
            </a:r>
            <a:endParaRPr sz="123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7" name="Google Shape;227;p28"/>
          <p:cNvCxnSpPr/>
          <p:nvPr/>
        </p:nvCxnSpPr>
        <p:spPr>
          <a:xfrm>
            <a:off x="5463316" y="1155400"/>
            <a:ext cx="1369500" cy="6000"/>
          </a:xfrm>
          <a:prstGeom prst="straightConnector1">
            <a:avLst/>
          </a:prstGeom>
          <a:noFill/>
          <a:ln cap="flat" cmpd="sng" w="1067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8" name="Google Shape;228;p28" title="Снимок экрана 2025-09-25 12054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8045" y="1006417"/>
            <a:ext cx="1670065" cy="32853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913335" y="2370872"/>
            <a:ext cx="712800" cy="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375" lIns="102375" spcFirstLastPara="1" rIns="102375" wrap="square" tIns="10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5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0" name="Google Shape;230;p28" title="Снимок экрана 2025-09-25 1208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9259" y="2068874"/>
            <a:ext cx="1879040" cy="54232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/>
          <p:nvPr/>
        </p:nvSpPr>
        <p:spPr>
          <a:xfrm>
            <a:off x="587344" y="2148753"/>
            <a:ext cx="28356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375" lIns="102375" spcFirstLastPara="1" rIns="102375" wrap="square" tIns="10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3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Средняя квадратичная ошибка:</a:t>
            </a:r>
            <a:endParaRPr sz="123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28" title="Снимок экрана 2025-09-25 1206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6289" y="1461446"/>
            <a:ext cx="1962709" cy="54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504790" y="1506935"/>
            <a:ext cx="28356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375" lIns="102375" spcFirstLastPara="1" rIns="102375" wrap="square" tIns="102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3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Симметричное матричное ограничение</a:t>
            </a:r>
            <a:endParaRPr sz="123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4" name="Google Shape;234;p28" title="Снимок экрана 2025-09-25 12072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2006" y="1605671"/>
            <a:ext cx="2595343" cy="25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 title="Снимок экрана 2025-09-25 120728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5604" y="2132417"/>
            <a:ext cx="1711563" cy="36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 title="Снимок экрана 2025-09-25 12070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29912" y="3150336"/>
            <a:ext cx="2406558" cy="65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 title="Снимок экрана 2025-09-25 120647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0500" y="4061624"/>
            <a:ext cx="2577733" cy="68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 title="Снимок экрана 2025-09-25 120653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96627" y="4189780"/>
            <a:ext cx="2406544" cy="599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28"/>
          <p:cNvCxnSpPr>
            <a:stCxn id="235" idx="2"/>
            <a:endCxn id="236" idx="3"/>
          </p:cNvCxnSpPr>
          <p:nvPr/>
        </p:nvCxnSpPr>
        <p:spPr>
          <a:xfrm rot="5400000">
            <a:off x="6381835" y="2248401"/>
            <a:ext cx="984300" cy="1474800"/>
          </a:xfrm>
          <a:prstGeom prst="bentConnector2">
            <a:avLst/>
          </a:prstGeom>
          <a:noFill/>
          <a:ln cap="flat" cmpd="sng" w="10675">
            <a:solidFill>
              <a:srgbClr val="1A1A1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28"/>
          <p:cNvCxnSpPr>
            <a:endCxn id="236" idx="1"/>
          </p:cNvCxnSpPr>
          <p:nvPr/>
        </p:nvCxnSpPr>
        <p:spPr>
          <a:xfrm flipH="1" rot="-5400000">
            <a:off x="2773362" y="2521304"/>
            <a:ext cx="1122900" cy="790200"/>
          </a:xfrm>
          <a:prstGeom prst="bentConnector2">
            <a:avLst/>
          </a:prstGeom>
          <a:noFill/>
          <a:ln cap="flat" cmpd="sng" w="10675">
            <a:solidFill>
              <a:srgbClr val="1A1A1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8"/>
          <p:cNvCxnSpPr>
            <a:stCxn id="232" idx="3"/>
          </p:cNvCxnSpPr>
          <p:nvPr/>
        </p:nvCxnSpPr>
        <p:spPr>
          <a:xfrm>
            <a:off x="5228998" y="1732610"/>
            <a:ext cx="154200" cy="1367100"/>
          </a:xfrm>
          <a:prstGeom prst="bentConnector2">
            <a:avLst/>
          </a:prstGeom>
          <a:noFill/>
          <a:ln cap="flat" cmpd="sng" w="10675">
            <a:solidFill>
              <a:srgbClr val="1A1A1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28"/>
          <p:cNvSpPr/>
          <p:nvPr/>
        </p:nvSpPr>
        <p:spPr>
          <a:xfrm>
            <a:off x="3759375" y="3099835"/>
            <a:ext cx="2347500" cy="945300"/>
          </a:xfrm>
          <a:prstGeom prst="rect">
            <a:avLst/>
          </a:prstGeom>
          <a:noFill/>
          <a:ln cap="flat" cmpd="sng" w="1067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375" lIns="102375" spcFirstLastPara="1" rIns="102375" wrap="square" tIns="102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7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ММ-оценок</a:t>
            </a:r>
            <a:endParaRPr/>
          </a:p>
        </p:txBody>
      </p:sp>
      <p:sp>
        <p:nvSpPr>
          <p:cNvPr id="248" name="Google Shape;248;p29"/>
          <p:cNvSpPr txBox="1"/>
          <p:nvPr/>
        </p:nvSpPr>
        <p:spPr>
          <a:xfrm>
            <a:off x="494450" y="1153300"/>
            <a:ext cx="79392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Получаем первичные оценки параметров кривой используя обычный МНК 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Далее следует S-оценка: минимизируем дисперсию оценок полученных в начале.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Далее следует M-оценка: используя параметры, которые дала нам S-оценка реализуем минимизацию особой функции от алгебраической ошибки. Это непрерывная, строго положительная, интегрируемая,симметричная и монотонно-</a:t>
            </a: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возрастающая</a:t>
            </a: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функция c p(0) = 0. Вычисляются весы оценок.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Это повторяется пока оценки не будут сходиться. 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Сравнительный анализ</a:t>
            </a:r>
            <a:endParaRPr/>
          </a:p>
        </p:txBody>
      </p:sp>
      <p:sp>
        <p:nvSpPr>
          <p:cNvPr id="254" name="Google Shape;254;p30"/>
          <p:cNvSpPr txBox="1"/>
          <p:nvPr/>
        </p:nvSpPr>
        <p:spPr>
          <a:xfrm>
            <a:off x="494450" y="1153300"/>
            <a:ext cx="79392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Количество удачных фитов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Количество неудачных фитов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Среднее значение выбросов, минимальное значение выбросов и </a:t>
            </a: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максимальное</a:t>
            </a: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значение выбросов.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Время фитирования одного события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Насколько близко точки лежат к идеальной окружности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Каса</a:t>
            </a:r>
            <a:endParaRPr/>
          </a:p>
        </p:txBody>
      </p:sp>
      <p:pic>
        <p:nvPicPr>
          <p:cNvPr id="260" name="Google Shape;260;p31" title="photo_2025-11-13_13-13-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48" y="789625"/>
            <a:ext cx="3292050" cy="318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/>
        </p:nvSpPr>
        <p:spPr>
          <a:xfrm>
            <a:off x="4254050" y="389425"/>
            <a:ext cx="4769700" cy="3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Полное обработанных событий: 35607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Удачных фитов: 35543 (99.8203%)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Неудачных фитов: 64 (0.17974%)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Среднее время фита: 0.000749981 мс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Статистика выбросов: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Среднее значение выброса: 2.98792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Минимальное значение выброса: 0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Максимальное значение выброса: 46.1504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Всего хитов профитировано: 204407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Анализ выбросов: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95 % выбросов имеют значение &lt;=12.9013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47% выбросов имеют значение &lt; 1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 СЕМИНАРА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900"/>
              <a:t>Излучение Вавилова-Черенкова.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900"/>
              <a:t>RICH, FARICH детекторы. Применение черенковского излучения в физике </a:t>
            </a:r>
            <a:r>
              <a:rPr lang="ru" sz="1900"/>
              <a:t>высоких</a:t>
            </a:r>
            <a:r>
              <a:rPr lang="ru" sz="1900"/>
              <a:t> энергий.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900"/>
              <a:t>Экспериментальная установка.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900"/>
              <a:t>Методы реконструкции колец черенковского излучения.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900"/>
              <a:t>Сравнительный анализ методов.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900"/>
              <a:t>Перспективы применения машинного обучения.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Таубина</a:t>
            </a:r>
            <a:endParaRPr/>
          </a:p>
        </p:txBody>
      </p:sp>
      <p:sp>
        <p:nvSpPr>
          <p:cNvPr id="267" name="Google Shape;267;p32"/>
          <p:cNvSpPr txBox="1"/>
          <p:nvPr/>
        </p:nvSpPr>
        <p:spPr>
          <a:xfrm>
            <a:off x="4254050" y="389425"/>
            <a:ext cx="4769700" cy="3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Полное обработанных событий: 35607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Удачных фитов: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35555 (99.854%)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Неудачных фитов: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 52 (0.146039%)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Среднее время фита: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0.00018662 мс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Статистика выбросов: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Среднее значение выброса: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2.93092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Минимальное значение выброса: 0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Максимальное значение выброса: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48.8036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Всего хитов профитировано: 204407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Анализ выбросов: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95 % выбросов имеют значение &lt;=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12.3218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47% выбросов имеют значение &lt; 1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8" name="Google Shape;268;p32" title="photo_2025-11-13_13-21-4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50" y="900650"/>
            <a:ext cx="3353875" cy="319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/>
              <a:t>Метод ММ-оценок</a:t>
            </a:r>
            <a:endParaRPr sz="3300"/>
          </a:p>
        </p:txBody>
      </p:sp>
      <p:sp>
        <p:nvSpPr>
          <p:cNvPr id="274" name="Google Shape;274;p33"/>
          <p:cNvSpPr txBox="1"/>
          <p:nvPr/>
        </p:nvSpPr>
        <p:spPr>
          <a:xfrm>
            <a:off x="4287300" y="622100"/>
            <a:ext cx="4769700" cy="3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Полное обработанных событий: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33662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Удачных фитов: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33601 (99.8188%)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Неудачных фитов: 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61 (0.181213%)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Среднее время фита: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0.0241692 мс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Статистика выбросов: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Среднее значение выброса: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2.71304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Минимальное значение выброса: 0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Максимальное значение выброса: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45.9558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Всего хитов профитировано: 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182208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Анализ выбросов: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95 % выбросов имеют значение &lt;=</a:t>
            </a: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11.6919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b="1" lang="ru" sz="1300">
                <a:latin typeface="Roboto"/>
                <a:ea typeface="Roboto"/>
                <a:cs typeface="Roboto"/>
                <a:sym typeface="Roboto"/>
              </a:rPr>
              <a:t>49% выбросов имеют значение &lt; 1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5" name="Google Shape;275;p33" title="photo_2025-11-13_13-24-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75" y="908950"/>
            <a:ext cx="3569925" cy="354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/>
          <p:nvPr/>
        </p:nvSpPr>
        <p:spPr>
          <a:xfrm>
            <a:off x="340400" y="214925"/>
            <a:ext cx="82929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81" name="Google Shape;281;p34"/>
          <p:cNvGraphicFramePr/>
          <p:nvPr/>
        </p:nvGraphicFramePr>
        <p:xfrm>
          <a:off x="827125" y="65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{3E3FFCD8-4A05-4048-A1F5-F08D4C6C5734}</a:tableStyleId>
              </a:tblPr>
              <a:tblGrid>
                <a:gridCol w="1381325"/>
                <a:gridCol w="1514275"/>
                <a:gridCol w="1447800"/>
                <a:gridCol w="1447800"/>
                <a:gridCol w="1447800"/>
              </a:tblGrid>
              <a:tr h="77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Параметр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Каса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Таубин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Победитель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Надежность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99.82%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99.85%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99.82%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Таубин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Скорость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0.00075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0.00019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0.0242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Таубин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Средняя точность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2.988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2.931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2.713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ММ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Макс. ошибка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46.15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48.80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45.96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ММ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95% перцентиль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12.90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12.32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11.69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ММ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Хорошие точки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47.11 %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47.46 %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49.99%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MM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340400" y="214925"/>
            <a:ext cx="82929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5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Гибридный метод</a:t>
            </a:r>
            <a:endParaRPr/>
          </a:p>
        </p:txBody>
      </p:sp>
      <p:pic>
        <p:nvPicPr>
          <p:cNvPr id="288" name="Google Shape;288;p35" title="photo_2025-11-13_13-37-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125" y="1318375"/>
            <a:ext cx="2897449" cy="28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5"/>
          <p:cNvSpPr txBox="1"/>
          <p:nvPr/>
        </p:nvSpPr>
        <p:spPr>
          <a:xfrm>
            <a:off x="511275" y="1118125"/>
            <a:ext cx="4615200" cy="3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Скрестили метод Таубина и Метода ММ-оценок.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Таубин дает старт этому методы, что увеличивает его скорость и дает нужную точность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/>
        </p:nvSpPr>
        <p:spPr>
          <a:xfrm>
            <a:off x="340400" y="214925"/>
            <a:ext cx="82929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95" name="Google Shape;295;p36"/>
          <p:cNvGraphicFramePr/>
          <p:nvPr/>
        </p:nvGraphicFramePr>
        <p:xfrm>
          <a:off x="827125" y="65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{3E3FFCD8-4A05-4048-A1F5-F08D4C6C5734}</a:tableStyleId>
              </a:tblPr>
              <a:tblGrid>
                <a:gridCol w="1151100"/>
                <a:gridCol w="1261900"/>
                <a:gridCol w="1206500"/>
                <a:gridCol w="1206500"/>
                <a:gridCol w="1206500"/>
                <a:gridCol w="1206500"/>
              </a:tblGrid>
              <a:tr h="77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Параметр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Каса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Таубин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Гибрид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Победитель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Надежность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99.82%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99.85%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99.82%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99.85%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Гибрид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Скорость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0.00075 мс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0.00019 мс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0.0242 мс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0.0137 мс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Таубин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Средняя точность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2.988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2.931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2.713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2.585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Гибрид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Макс. ошибка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46.15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48.80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45.96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65.792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ММ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95% перцентиль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12.90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12.32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11.69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11.783 мм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ММ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Хорошие точки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47.11 %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47.46 %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49.99%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55.69%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Гибрид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/>
        </p:nvSpPr>
        <p:spPr>
          <a:xfrm>
            <a:off x="340400" y="214925"/>
            <a:ext cx="82929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7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Фильтрация Шума</a:t>
            </a:r>
            <a:endParaRPr/>
          </a:p>
        </p:txBody>
      </p:sp>
      <p:pic>
        <p:nvPicPr>
          <p:cNvPr id="302" name="Google Shape;302;p37" title="photo_2025-11-13_13-47-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425" y="1205250"/>
            <a:ext cx="3699867" cy="36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7" title="photo_2025-11-13_13-37-2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50" y="1205250"/>
            <a:ext cx="3676564" cy="3633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37"/>
          <p:cNvCxnSpPr>
            <a:stCxn id="303" idx="3"/>
            <a:endCxn id="302" idx="1"/>
          </p:cNvCxnSpPr>
          <p:nvPr/>
        </p:nvCxnSpPr>
        <p:spPr>
          <a:xfrm>
            <a:off x="3848614" y="3021974"/>
            <a:ext cx="108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/>
        </p:nvSpPr>
        <p:spPr>
          <a:xfrm>
            <a:off x="340400" y="214925"/>
            <a:ext cx="82929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38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Итоговый результат на данный момент</a:t>
            </a:r>
            <a:endParaRPr/>
          </a:p>
        </p:txBody>
      </p:sp>
      <p:pic>
        <p:nvPicPr>
          <p:cNvPr id="311" name="Google Shape;311;p38" title="photo_2025-11-13_13-49-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050" y="1293625"/>
            <a:ext cx="7255562" cy="363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/>
        </p:nvSpPr>
        <p:spPr>
          <a:xfrm>
            <a:off x="340400" y="214925"/>
            <a:ext cx="82929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9"/>
          <p:cNvSpPr txBox="1"/>
          <p:nvPr>
            <p:ph type="title"/>
          </p:nvPr>
        </p:nvSpPr>
        <p:spPr>
          <a:xfrm>
            <a:off x="311700" y="74250"/>
            <a:ext cx="85206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Перспективы машинного обучения</a:t>
            </a:r>
            <a:endParaRPr/>
          </a:p>
        </p:txBody>
      </p:sp>
      <p:sp>
        <p:nvSpPr>
          <p:cNvPr id="318" name="Google Shape;318;p39"/>
          <p:cNvSpPr txBox="1"/>
          <p:nvPr/>
        </p:nvSpPr>
        <p:spPr>
          <a:xfrm>
            <a:off x="562725" y="809275"/>
            <a:ext cx="73869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Робастый фильтр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Предсказание параметров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Эллипсы и сложные формы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>
            <p:ph type="title"/>
          </p:nvPr>
        </p:nvSpPr>
        <p:spPr>
          <a:xfrm>
            <a:off x="311750" y="831175"/>
            <a:ext cx="71163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Спасибо!</a:t>
            </a:r>
            <a:endParaRPr/>
          </a:p>
        </p:txBody>
      </p:sp>
      <p:sp>
        <p:nvSpPr>
          <p:cNvPr id="324" name="Google Shape;324;p40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40" title="photo_2025-09-24_21-28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77650"/>
            <a:ext cx="1034925" cy="10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 txBox="1"/>
          <p:nvPr/>
        </p:nvSpPr>
        <p:spPr>
          <a:xfrm>
            <a:off x="601650" y="4579400"/>
            <a:ext cx="79407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</a:rPr>
              <a:t>Исследования выполнены при поддержке гранта Правительства Российской Федерации (Соглашение № 075-15-2025-009 от 28.02.2025 г.)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7425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Излучение Вавилова-Черенкова</a:t>
            </a:r>
            <a:endParaRPr/>
          </a:p>
        </p:txBody>
      </p:sp>
      <p:pic>
        <p:nvPicPr>
          <p:cNvPr id="79" name="Google Shape;79;p15" title="Cherenkov_radiation-anima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150"/>
            <a:ext cx="4448175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5044725" y="1236850"/>
            <a:ext cx="3545400" cy="29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ru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 &lt; c - </a:t>
            </a:r>
            <a:r>
              <a:rPr lang="ru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деструктивная</a:t>
            </a:r>
            <a:r>
              <a:rPr lang="ru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интерференция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Char char="●"/>
            </a:pPr>
            <a:r>
              <a:rPr lang="ru" sz="2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 &gt; c - конструктивная интерференция</a:t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74250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Черенковские детекторы</a:t>
            </a:r>
            <a:endParaRPr/>
          </a:p>
        </p:txBody>
      </p:sp>
      <p:pic>
        <p:nvPicPr>
          <p:cNvPr id="86" name="Google Shape;86;p16" title="Снимок экрана 2025-11-13 11493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25" y="1061275"/>
            <a:ext cx="20002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Снимок экрана 2025-11-13 12033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75" y="2337625"/>
            <a:ext cx="20383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573650" y="993425"/>
            <a:ext cx="47943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ru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RICH - (Ring Image CHerenkov detectors) детекторы регистрирующие кольца </a:t>
            </a:r>
            <a:r>
              <a:rPr lang="ru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черенковского</a:t>
            </a:r>
            <a:r>
              <a:rPr lang="ru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излучения.</a:t>
            </a:r>
            <a:br>
              <a:rPr lang="ru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Char char="●"/>
            </a:pPr>
            <a:r>
              <a:rPr lang="ru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FARICH - (Focusing Aerogel RICH) RICH-детекторы основанные на аэрогеле.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74250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RICH</a:t>
            </a:r>
            <a:endParaRPr/>
          </a:p>
        </p:txBody>
      </p:sp>
      <p:pic>
        <p:nvPicPr>
          <p:cNvPr id="94" name="Google Shape;94;p17" title="Снимок экрана 2025-11-13 1203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1300"/>
            <a:ext cx="461010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5288150" y="887600"/>
            <a:ext cx="3439500" cy="3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Использует  оптические системы, чтобы аккуратно спроецировать этот конус в идеальное кольцо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74250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FARICH</a:t>
            </a:r>
            <a:endParaRPr/>
          </a:p>
        </p:txBody>
      </p:sp>
      <p:pic>
        <p:nvPicPr>
          <p:cNvPr id="101" name="Google Shape;101;p18" title="Снимок экрана 2025-11-13 1203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300" y="1692000"/>
            <a:ext cx="2288575" cy="19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Снимок экрана 2025-11-13 12052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65825"/>
            <a:ext cx="1864726" cy="323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5468050" y="548925"/>
            <a:ext cx="32172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Использует многослойный радиатор из аэрогеля. Это позволяет сфокусировать несколько колец, родившихся в аэрогели и получить более точную картину.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74250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SPD</a:t>
            </a:r>
            <a:endParaRPr/>
          </a:p>
        </p:txBody>
      </p:sp>
      <p:pic>
        <p:nvPicPr>
          <p:cNvPr id="109" name="Google Shape;109;p19" title="Снимок экрана 2025-11-13 1208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95" y="863250"/>
            <a:ext cx="5295827" cy="40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74250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SPD</a:t>
            </a:r>
            <a:endParaRPr/>
          </a:p>
        </p:txBody>
      </p:sp>
      <p:pic>
        <p:nvPicPr>
          <p:cNvPr id="115" name="Google Shape;115;p20" title="Снимок экрана 2025-11-13 12091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00" y="944850"/>
            <a:ext cx="4114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 title="Снимок экрана 2025-11-13 12065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9175" y="860175"/>
            <a:ext cx="4314825" cy="391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0"/>
          <p:cNvCxnSpPr/>
          <p:nvPr/>
        </p:nvCxnSpPr>
        <p:spPr>
          <a:xfrm>
            <a:off x="6208900" y="3639250"/>
            <a:ext cx="763200" cy="7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20"/>
          <p:cNvSpPr txBox="1"/>
          <p:nvPr/>
        </p:nvSpPr>
        <p:spPr>
          <a:xfrm>
            <a:off x="504475" y="3438175"/>
            <a:ext cx="38841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Геометрия детекторов является главным фактором сложности моделирования и анализа таких процессов.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74250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Экспериментальная установка в ИЯФ</a:t>
            </a:r>
            <a:endParaRPr/>
          </a:p>
        </p:txBody>
      </p:sp>
      <p:cxnSp>
        <p:nvCxnSpPr>
          <p:cNvPr id="124" name="Google Shape;124;p21"/>
          <p:cNvCxnSpPr/>
          <p:nvPr/>
        </p:nvCxnSpPr>
        <p:spPr>
          <a:xfrm>
            <a:off x="6208900" y="3639250"/>
            <a:ext cx="763200" cy="7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21"/>
          <p:cNvSpPr/>
          <p:nvPr/>
        </p:nvSpPr>
        <p:spPr>
          <a:xfrm>
            <a:off x="8441100" y="2352600"/>
            <a:ext cx="708300" cy="1459500"/>
          </a:xfrm>
          <a:prstGeom prst="rect">
            <a:avLst/>
          </a:prstGeom>
          <a:solidFill>
            <a:srgbClr val="1C3678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0" y="3912100"/>
            <a:ext cx="7990500" cy="1166100"/>
          </a:xfrm>
          <a:prstGeom prst="rect">
            <a:avLst/>
          </a:prstGeom>
          <a:solidFill>
            <a:srgbClr val="E9EDEE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3598075" y="3411450"/>
            <a:ext cx="1695300" cy="472200"/>
          </a:xfrm>
          <a:prstGeom prst="rect">
            <a:avLst/>
          </a:prstGeom>
          <a:solidFill>
            <a:srgbClr val="1A1A1A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3798325" y="2753250"/>
            <a:ext cx="1294800" cy="658200"/>
          </a:xfrm>
          <a:prstGeom prst="rect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2353325" y="2138000"/>
            <a:ext cx="386400" cy="1774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0" y="2273900"/>
            <a:ext cx="1695300" cy="163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1" name="Google Shape;131;p21"/>
          <p:cNvCxnSpPr/>
          <p:nvPr/>
        </p:nvCxnSpPr>
        <p:spPr>
          <a:xfrm flipH="1">
            <a:off x="5021700" y="3082350"/>
            <a:ext cx="3419400" cy="144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1"/>
          <p:cNvCxnSpPr>
            <a:stCxn id="128" idx="3"/>
          </p:cNvCxnSpPr>
          <p:nvPr/>
        </p:nvCxnSpPr>
        <p:spPr>
          <a:xfrm rot="10800000">
            <a:off x="3798325" y="3082350"/>
            <a:ext cx="1294800" cy="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21"/>
          <p:cNvCxnSpPr>
            <a:stCxn id="128" idx="1"/>
          </p:cNvCxnSpPr>
          <p:nvPr/>
        </p:nvCxnSpPr>
        <p:spPr>
          <a:xfrm rot="10800000">
            <a:off x="2746825" y="2638650"/>
            <a:ext cx="1051500" cy="4437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21"/>
          <p:cNvCxnSpPr>
            <a:stCxn id="128" idx="1"/>
          </p:cNvCxnSpPr>
          <p:nvPr/>
        </p:nvCxnSpPr>
        <p:spPr>
          <a:xfrm flipH="1">
            <a:off x="2725225" y="3082350"/>
            <a:ext cx="1073100" cy="5079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21"/>
          <p:cNvCxnSpPr>
            <a:stCxn id="128" idx="1"/>
            <a:endCxn id="130" idx="1"/>
          </p:cNvCxnSpPr>
          <p:nvPr/>
        </p:nvCxnSpPr>
        <p:spPr>
          <a:xfrm flipH="1">
            <a:off x="25" y="3082350"/>
            <a:ext cx="3798300" cy="108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21"/>
          <p:cNvSpPr txBox="1"/>
          <p:nvPr/>
        </p:nvSpPr>
        <p:spPr>
          <a:xfrm>
            <a:off x="5436575" y="2731800"/>
            <a:ext cx="386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e-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4215450" y="2789225"/>
            <a:ext cx="386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e-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2762175" y="2789225"/>
            <a:ext cx="386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e-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950575" y="2789225"/>
            <a:ext cx="386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e-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 rot="1510267">
            <a:off x="2991035" y="2524179"/>
            <a:ext cx="518429" cy="250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gamma</a:t>
            </a:r>
            <a:endParaRPr sz="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 rot="-1811091">
            <a:off x="3009760" y="3350680"/>
            <a:ext cx="518505" cy="250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gamma</a:t>
            </a:r>
            <a:endParaRPr sz="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210600" y="1934400"/>
            <a:ext cx="18072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Трековая информация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3908200" y="2401300"/>
            <a:ext cx="1016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Аэрогель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917275" y="1740613"/>
            <a:ext cx="12585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Фотонный детектор</a:t>
            </a:r>
            <a:endParaRPr sz="10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8232000" y="1911750"/>
            <a:ext cx="1126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Коллайдер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6" name="Google Shape;146;p21"/>
          <p:cNvCxnSpPr/>
          <p:nvPr/>
        </p:nvCxnSpPr>
        <p:spPr>
          <a:xfrm>
            <a:off x="4028700" y="2762775"/>
            <a:ext cx="0" cy="6627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1"/>
          <p:cNvCxnSpPr/>
          <p:nvPr/>
        </p:nvCxnSpPr>
        <p:spPr>
          <a:xfrm>
            <a:off x="4279000" y="2762775"/>
            <a:ext cx="0" cy="6627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1"/>
          <p:cNvCxnSpPr/>
          <p:nvPr/>
        </p:nvCxnSpPr>
        <p:spPr>
          <a:xfrm>
            <a:off x="4529300" y="2751000"/>
            <a:ext cx="0" cy="6627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1"/>
          <p:cNvCxnSpPr/>
          <p:nvPr/>
        </p:nvCxnSpPr>
        <p:spPr>
          <a:xfrm>
            <a:off x="4787125" y="2762775"/>
            <a:ext cx="0" cy="6627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1"/>
          <p:cNvSpPr txBox="1"/>
          <p:nvPr/>
        </p:nvSpPr>
        <p:spPr>
          <a:xfrm>
            <a:off x="82575" y="4027950"/>
            <a:ext cx="78093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Метод реконструирует след оставленный черенковским излучением, вычитая координаты центра пучка, известные из трековых данных, из координат хитов с калориметра и далее  строится распределение хитов по радиусу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21" title="Снимок экрана 2025-11-13 120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00" y="733175"/>
            <a:ext cx="1126500" cy="84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