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4" r:id="rId4"/>
    <p:sldId id="266" r:id="rId5"/>
    <p:sldId id="261" r:id="rId6"/>
    <p:sldId id="267" r:id="rId7"/>
    <p:sldId id="257" r:id="rId8"/>
    <p:sldId id="269" r:id="rId9"/>
    <p:sldId id="268" r:id="rId10"/>
    <p:sldId id="270" r:id="rId11"/>
    <p:sldId id="27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46EF37-0F9A-48A0-B997-3EA52A679869}">
          <p14:sldIdLst>
            <p14:sldId id="256"/>
            <p14:sldId id="263"/>
            <p14:sldId id="264"/>
            <p14:sldId id="266"/>
            <p14:sldId id="261"/>
            <p14:sldId id="267"/>
            <p14:sldId id="257"/>
            <p14:sldId id="269"/>
            <p14:sldId id="268"/>
            <p14:sldId id="270"/>
            <p14:sldId id="27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54D61-5C4A-48FE-BA28-CCD01C3F8E6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8DEB1-4E29-4606-9691-F99C2EFB6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5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241F574-052E-40CC-B317-5807F1B5F1CE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175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587E-2D19-4765-BF70-600121CFF54A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4EF-0044-4468-872C-9D5DE5405576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0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A96-B685-40F9-8293-E78FADFA2E41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086-0AA5-4D49-8393-D79F034D1465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74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C1E-36A3-4A55-B0BC-DCED5DE73CC7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6B06-3426-4D0B-9E5A-966248CDE8B3}" type="datetime1">
              <a:rPr lang="ru-RU" smtClean="0"/>
              <a:t>30.10.2025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45A-F322-4936-A30D-1BD06321D97F}" type="datetime1">
              <a:rPr lang="ru-RU" smtClean="0"/>
              <a:t>30.10.2025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6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C2DB-4711-4BD3-BE5F-092A30F8663E}" type="datetime1">
              <a:rPr lang="ru-RU" smtClean="0"/>
              <a:t>30.10.2025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25E5-599A-43F4-9E6A-8D226EFAB1BA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A3D-7798-4006-9939-19A5E6CA6E58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669F19F-EA7F-434E-8C63-CEFD9FE45A5C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Анализ электрон-позитронных столкновений с образованием мюонной пары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Плетнёв Никита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10" y="5451071"/>
            <a:ext cx="28384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" y="582613"/>
            <a:ext cx="8595360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Критерии отбора, которые получились, были выбраны в ходе анализа геометрии самой </a:t>
            </a:r>
            <a:r>
              <a:rPr lang="ru-RU" dirty="0" err="1" smtClean="0"/>
              <a:t>подмюонной</a:t>
            </a:r>
            <a:r>
              <a:rPr lang="ru-RU" dirty="0" smtClean="0"/>
              <a:t> системы и выбранного нами исследуемый вид частиц.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Оценкой наших критериев отбора была выбрана эффективность – отношение количества событий прошедшие критерии отбора к общему количеству событий.</a:t>
            </a:r>
          </a:p>
          <a:p>
            <a:pPr marL="0" indent="0">
              <a:buNone/>
            </a:pPr>
            <a:r>
              <a:rPr lang="en-US" dirty="0"/>
              <a:t>if ( (p&lt;=1500 &amp;&amp; p&gt;=500) &amp;&amp;</a:t>
            </a:r>
            <a:br>
              <a:rPr lang="en-US" dirty="0"/>
            </a:br>
            <a:r>
              <a:rPr lang="en-US" dirty="0"/>
              <a:t>                        </a:t>
            </a:r>
            <a:r>
              <a:rPr lang="en-US" dirty="0" err="1"/>
              <a:t>bhabha</a:t>
            </a:r>
            <a:r>
              <a:rPr lang="en-US" dirty="0"/>
              <a:t>!=1 &amp;&amp; </a:t>
            </a:r>
            <a:r>
              <a:rPr lang="en-US" dirty="0" err="1"/>
              <a:t>coll</a:t>
            </a:r>
            <a:r>
              <a:rPr lang="en-US" dirty="0"/>
              <a:t>==1 &amp;&amp; </a:t>
            </a:r>
            <a:r>
              <a:rPr lang="en-US" dirty="0" err="1"/>
              <a:t>en</a:t>
            </a:r>
            <a:r>
              <a:rPr lang="en-US" dirty="0"/>
              <a:t>&lt;=250 &amp;&amp;</a:t>
            </a:r>
            <a:br>
              <a:rPr lang="en-US" dirty="0"/>
            </a:br>
            <a:r>
              <a:rPr lang="en-US" dirty="0"/>
              <a:t>                        </a:t>
            </a:r>
            <a:r>
              <a:rPr lang="en-US" dirty="0" err="1"/>
              <a:t>fabs</a:t>
            </a:r>
            <a:r>
              <a:rPr lang="en-US" dirty="0"/>
              <a:t>(rho)&lt;0.2 &amp;&amp;</a:t>
            </a:r>
            <a:br>
              <a:rPr lang="en-US" dirty="0"/>
            </a:br>
            <a:r>
              <a:rPr lang="en-US" dirty="0"/>
              <a:t>                        </a:t>
            </a:r>
            <a:r>
              <a:rPr lang="en-US" dirty="0" err="1"/>
              <a:t>nt</a:t>
            </a:r>
            <a:r>
              <a:rPr lang="en-US" dirty="0"/>
              <a:t>==2 &amp;&amp;</a:t>
            </a:r>
            <a:br>
              <a:rPr lang="en-US" dirty="0"/>
            </a:br>
            <a:r>
              <a:rPr lang="en-US" dirty="0"/>
              <a:t>                        (z&gt;=-124.5 &amp;&amp; z&lt;=124.5) &amp;&amp;</a:t>
            </a:r>
            <a:br>
              <a:rPr lang="en-US" dirty="0"/>
            </a:br>
            <a:r>
              <a:rPr lang="en-US" dirty="0"/>
              <a:t>                        (</a:t>
            </a:r>
            <a:r>
              <a:rPr lang="en-US" dirty="0" err="1"/>
              <a:t>th</a:t>
            </a:r>
            <a:r>
              <a:rPr lang="en-US" dirty="0"/>
              <a:t>&gt;=0.438237 &amp;&amp; </a:t>
            </a:r>
            <a:r>
              <a:rPr lang="en-US" dirty="0" err="1"/>
              <a:t>th</a:t>
            </a:r>
            <a:r>
              <a:rPr lang="en-US" dirty="0"/>
              <a:t>&lt;=1.06133) &amp;&amp;</a:t>
            </a:r>
            <a:br>
              <a:rPr lang="en-US" dirty="0"/>
            </a:br>
            <a:r>
              <a:rPr lang="en-US" dirty="0"/>
              <a:t>                        !(phi&gt;=1.51237 &amp;&amp; phi&lt;=1.62922) &amp;&amp;</a:t>
            </a:r>
            <a:br>
              <a:rPr lang="en-US" dirty="0"/>
            </a:br>
            <a:r>
              <a:rPr lang="en-US" dirty="0"/>
              <a:t>                        !(phi&gt;=4.08948 &amp;&amp; phi&lt;=4.21177) &amp;&amp;</a:t>
            </a:r>
            <a:br>
              <a:rPr lang="en-US" dirty="0"/>
            </a:br>
            <a:r>
              <a:rPr lang="en-US" dirty="0"/>
              <a:t>                        !(phi&gt;=4.66119 &amp;&amp; phi&lt;=4.76358) &amp;&amp;</a:t>
            </a:r>
            <a:br>
              <a:rPr lang="en-US" dirty="0"/>
            </a:br>
            <a:r>
              <a:rPr lang="en-US" dirty="0"/>
              <a:t>                        !(phi&gt;=5.21301 &amp;&amp; phi&lt;=5.3353)</a:t>
            </a:r>
            <a:br>
              <a:rPr lang="en-US" dirty="0"/>
            </a:br>
            <a:r>
              <a:rPr lang="en-US" dirty="0"/>
              <a:t>                        )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Получившийся результат составил 32.1%.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5" y="3050888"/>
            <a:ext cx="4828828" cy="33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22" y="1820863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Полученные критерии отбора в дальнейшем будут использованы на </a:t>
            </a:r>
            <a:r>
              <a:rPr lang="ru-RU" dirty="0" err="1" smtClean="0"/>
              <a:t>эксп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анных, и через промежуточные этапы будет получена эффективное сечение в зависимости от энергии.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ходе курсовой работы, будет дан ответ на сходимость результатов с моделями, которые есть на текущий момент.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3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33" y="365760"/>
            <a:ext cx="9692640" cy="1325562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34" y="1691322"/>
            <a:ext cx="5062478" cy="34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133" y="2156543"/>
            <a:ext cx="48521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 процессе </a:t>
            </a:r>
            <a:r>
              <a:rPr lang="ru-RU" sz="1400" dirty="0" err="1"/>
              <a:t>e+e</a:t>
            </a:r>
            <a:r>
              <a:rPr lang="ru-RU" sz="1400" dirty="0"/>
              <a:t>−→</a:t>
            </a:r>
            <a:r>
              <a:rPr lang="ru-RU" sz="1400" dirty="0" err="1"/>
              <a:t>μ+μ</a:t>
            </a:r>
            <a:r>
              <a:rPr lang="ru-RU" sz="1400" dirty="0" smtClean="0"/>
              <a:t>−</a:t>
            </a:r>
            <a:r>
              <a:rPr lang="ru-RU" sz="1400" dirty="0"/>
              <a:t> на </a:t>
            </a:r>
            <a:r>
              <a:rPr lang="ru-RU" sz="1400" dirty="0" err="1"/>
              <a:t>коллайдере</a:t>
            </a:r>
            <a:r>
              <a:rPr lang="ru-RU" sz="1400" dirty="0"/>
              <a:t> ВЭПП-2000 изучается превращение электрон-позитронной пары в пару мюонов. Этот процесс является ключевым </a:t>
            </a:r>
            <a:r>
              <a:rPr lang="ru-RU" sz="1400" dirty="0" smtClean="0"/>
              <a:t>для исследований </a:t>
            </a:r>
            <a:r>
              <a:rPr lang="ru-RU" sz="1400" dirty="0"/>
              <a:t>в физике высоких энергий по нескольким причинам</a:t>
            </a:r>
            <a:r>
              <a:rPr lang="ru-RU" sz="1400" dirty="0" smtClean="0"/>
              <a:t>: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Он </a:t>
            </a:r>
            <a:r>
              <a:rPr lang="ru-RU" sz="1400" dirty="0"/>
              <a:t>служит "золотым каналом" для проверки стандартной </a:t>
            </a:r>
            <a:r>
              <a:rPr lang="ru-RU" sz="1400" dirty="0" smtClean="0"/>
              <a:t>модели.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 smtClean="0"/>
              <a:t>роцесс</a:t>
            </a:r>
            <a:r>
              <a:rPr lang="ru-RU" sz="1400" dirty="0"/>
              <a:t> </a:t>
            </a:r>
            <a:r>
              <a:rPr lang="ru-RU" sz="1400" dirty="0" err="1"/>
              <a:t>e+e</a:t>
            </a:r>
            <a:r>
              <a:rPr lang="ru-RU" sz="1400" dirty="0"/>
              <a:t>−→</a:t>
            </a:r>
            <a:r>
              <a:rPr lang="ru-RU" sz="1400" dirty="0" err="1"/>
              <a:t>μ+μ−</a:t>
            </a:r>
            <a:r>
              <a:rPr lang="ru-RU" sz="1400" i="1" dirty="0" err="1"/>
              <a:t>e</a:t>
            </a:r>
            <a:r>
              <a:rPr lang="ru-RU" sz="1400" dirty="0" err="1"/>
              <a:t>+</a:t>
            </a:r>
            <a:r>
              <a:rPr lang="ru-RU" sz="1400" i="1" dirty="0" err="1"/>
              <a:t>e</a:t>
            </a:r>
            <a:r>
              <a:rPr lang="ru-RU" sz="1400" dirty="0"/>
              <a:t>−→</a:t>
            </a:r>
            <a:r>
              <a:rPr lang="ru-RU" sz="1400" i="1" dirty="0" err="1"/>
              <a:t>μ</a:t>
            </a:r>
            <a:r>
              <a:rPr lang="ru-RU" sz="1400" dirty="0" err="1"/>
              <a:t>+</a:t>
            </a:r>
            <a:r>
              <a:rPr lang="ru-RU" sz="1400" i="1" dirty="0" err="1"/>
              <a:t>μ</a:t>
            </a:r>
            <a:r>
              <a:rPr lang="ru-RU" sz="1400" dirty="0"/>
              <a:t>− выделяется на фоне других фоновых процессов, таких как аннигиляция в адроны (π+π−,π+π−π0</a:t>
            </a:r>
            <a:r>
              <a:rPr lang="ru-RU" sz="1400" i="1" dirty="0"/>
              <a:t>π</a:t>
            </a:r>
            <a:r>
              <a:rPr lang="ru-RU" sz="1400" dirty="0"/>
              <a:t>+</a:t>
            </a:r>
            <a:r>
              <a:rPr lang="ru-RU" sz="1400" i="1" dirty="0"/>
              <a:t>π</a:t>
            </a:r>
            <a:r>
              <a:rPr lang="ru-RU" sz="1400" dirty="0"/>
              <a:t>−,</a:t>
            </a:r>
            <a:r>
              <a:rPr lang="ru-RU" sz="1400" i="1" dirty="0"/>
              <a:t>π</a:t>
            </a:r>
            <a:r>
              <a:rPr lang="ru-RU" sz="1400" dirty="0"/>
              <a:t>+</a:t>
            </a:r>
            <a:r>
              <a:rPr lang="ru-RU" sz="1400" i="1" dirty="0"/>
              <a:t>π</a:t>
            </a:r>
            <a:r>
              <a:rPr lang="ru-RU" sz="1400" dirty="0"/>
              <a:t>−</a:t>
            </a:r>
            <a:r>
              <a:rPr lang="ru-RU" sz="1400" i="1" dirty="0"/>
              <a:t>π</a:t>
            </a:r>
            <a:r>
              <a:rPr lang="ru-RU" sz="1400" dirty="0"/>
              <a:t>0 и др</a:t>
            </a:r>
            <a:r>
              <a:rPr lang="ru-RU" sz="1400" dirty="0" smtClean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124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96" y="-558194"/>
            <a:ext cx="9692640" cy="1325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Установка ВЭПП-2000 и детектор КМД3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3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3" y="3504099"/>
            <a:ext cx="6139907" cy="326182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" y="937101"/>
            <a:ext cx="5187726" cy="2148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801" y="3785408"/>
            <a:ext cx="4064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Строение ВЭПП2000: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Ускорительный комплекс (инжектор</a:t>
            </a:r>
            <a:r>
              <a:rPr lang="ru-RU" sz="14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Главное кольцо (два накопительных кольца</a:t>
            </a:r>
            <a:r>
              <a:rPr lang="ru-RU" sz="14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Детекторы (КМД-3 и СНД</a:t>
            </a:r>
            <a:r>
              <a:rPr lang="ru-RU" sz="14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Система охлаждения пучка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0" y="767368"/>
            <a:ext cx="4514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Особенности ускорителя: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Электрон-позитронный </a:t>
            </a:r>
            <a:r>
              <a:rPr lang="ru-RU" sz="1400" dirty="0" err="1"/>
              <a:t>коллайдер</a:t>
            </a:r>
            <a:r>
              <a:rPr lang="ru-RU" sz="1400" dirty="0"/>
              <a:t> с энергией столкновения до 2 ГэВ в системе центра масс.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Компактный размер с периметром около 24 метров.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Высокая светимость до </a:t>
            </a:r>
            <a:r>
              <a:rPr lang="ru-RU" sz="1400" dirty="0" smtClean="0"/>
              <a:t>10</a:t>
            </a:r>
            <a:r>
              <a:rPr lang="en-US" sz="1400" dirty="0" smtClean="0"/>
              <a:t>^32</a:t>
            </a:r>
            <a:r>
              <a:rPr lang="ru-RU" sz="1400" dirty="0"/>
              <a:t> см−</a:t>
            </a:r>
            <a:r>
              <a:rPr lang="ru-RU" sz="1400" dirty="0" smtClean="0"/>
              <a:t>2с</a:t>
            </a:r>
            <a:r>
              <a:rPr lang="en-US" sz="1400" dirty="0" smtClean="0"/>
              <a:t>^</a:t>
            </a:r>
            <a:r>
              <a:rPr lang="ru-RU" sz="1400" dirty="0" smtClean="0"/>
              <a:t>−1, </a:t>
            </a:r>
            <a:r>
              <a:rPr lang="ru-RU" sz="1400" dirty="0"/>
              <a:t>что обеспечивает обильность столкновений.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Имеет перспективы для модернизации и дальнейших исследований в области сильных взаимодействий и аномального магнитного момента мюона.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57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39557"/>
            <a:ext cx="5657850" cy="2895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96" y="365760"/>
            <a:ext cx="5099627" cy="280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636" y="4688378"/>
            <a:ext cx="9252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Основные требования </a:t>
            </a:r>
            <a:r>
              <a:rPr lang="ru-RU" sz="1400" dirty="0"/>
              <a:t>разрешение </a:t>
            </a:r>
            <a:r>
              <a:rPr lang="ru-RU" sz="1400" dirty="0" smtClean="0"/>
              <a:t>счетчиков: обеспечивать </a:t>
            </a:r>
            <a:r>
              <a:rPr lang="ru-RU" sz="1400" dirty="0"/>
              <a:t>разделение космики по времени пролета на 5-6 σ (≤ 0.8 </a:t>
            </a:r>
            <a:r>
              <a:rPr lang="ru-RU" sz="1400" dirty="0" err="1"/>
              <a:t>нс</a:t>
            </a:r>
            <a:r>
              <a:rPr lang="ru-RU" sz="1400" dirty="0"/>
              <a:t>), эффективность регистрации заряженных частиц &gt;99%, измерять ионизационные потери прошедших частиц и иметь достаточно простую и надежную конструкцию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Счетчики мюонной системы изготавливаются из листов сцинтилляционного оргстекла. Размеры счетчиков с учетом выше обозначенных требований к мюонной системе были выбраны следующие: длина – 149см, ширина – 20см, высота – 2см. Каждый счетчик просматривается с двух торцов четырьмя фотоэлектронными умножителями ФЭУ-84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69" y="3340105"/>
            <a:ext cx="571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6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9692640" cy="1325562"/>
          </a:xfrm>
        </p:spPr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43" y="1820863"/>
            <a:ext cx="859536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Передо мной стояла задача </a:t>
            </a:r>
            <a:r>
              <a:rPr lang="ru-RU" b="1" dirty="0" smtClean="0"/>
              <a:t>реконструкции треков </a:t>
            </a:r>
            <a:r>
              <a:rPr lang="ru-RU" dirty="0" smtClean="0"/>
              <a:t>частиц (мюонной пары). Мне было необходимо, используя смоделированные данные, составить распределение частиц на пластинах, состоящих из счётчиков, </a:t>
            </a:r>
            <a:r>
              <a:rPr lang="ru-RU" dirty="0" err="1" smtClean="0"/>
              <a:t>подмюонной</a:t>
            </a:r>
            <a:r>
              <a:rPr lang="ru-RU" dirty="0" smtClean="0"/>
              <a:t> системы, учитывая физические процессы происходящие внутри других элементов:</a:t>
            </a:r>
          </a:p>
          <a:p>
            <a:pPr algn="just"/>
            <a:r>
              <a:rPr lang="ru-RU" dirty="0" smtClean="0"/>
              <a:t>Закручивание заряженной частицы внутри магнитного поля, находящегося в дрейфовой камере (ДК).</a:t>
            </a:r>
          </a:p>
          <a:p>
            <a:pPr algn="just"/>
            <a:r>
              <a:rPr lang="ru-RU" dirty="0" smtClean="0"/>
              <a:t>А так же потери энергии на взаимодействие внутри детектора (потери на </a:t>
            </a:r>
            <a:r>
              <a:rPr lang="ru-RU" dirty="0" err="1" smtClean="0"/>
              <a:t>коллориметре</a:t>
            </a:r>
            <a:r>
              <a:rPr lang="ru-RU" dirty="0" smtClean="0"/>
              <a:t>, ионизацию и возбуждение).</a:t>
            </a:r>
          </a:p>
          <a:p>
            <a:pPr marL="0" indent="0" algn="just">
              <a:buNone/>
            </a:pPr>
            <a:r>
              <a:rPr lang="ru-RU" dirty="0" smtClean="0"/>
              <a:t>После чего выбрать оптимальные критерии отбора, которые понадобятся для дальнейшего расчёта сечения.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5</a:t>
            </a:fld>
            <a:endParaRPr lang="ru-RU"/>
          </a:p>
        </p:txBody>
      </p:sp>
      <p:sp>
        <p:nvSpPr>
          <p:cNvPr id="5" name="AutoShape 2" descr="blob:https://web.telegram.org/39f3fe30-1729-4821-b778-8f41f6a610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97" y="156210"/>
            <a:ext cx="9692640" cy="1325562"/>
          </a:xfrm>
        </p:spPr>
        <p:txBody>
          <a:bodyPr/>
          <a:lstStyle/>
          <a:p>
            <a:r>
              <a:rPr lang="ru-RU" dirty="0" smtClean="0"/>
              <a:t>Как решалась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22" y="1481772"/>
            <a:ext cx="859536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Основными инструментами являлась математика и физика. Однако, для фактического расчёта и визуализации использовался </a:t>
            </a:r>
            <a:r>
              <a:rPr lang="en-US" dirty="0" smtClean="0"/>
              <a:t>ROOT</a:t>
            </a:r>
            <a:r>
              <a:rPr lang="ru-RU" dirty="0" smtClean="0"/>
              <a:t>, и для моделирования их внутренние алгоритмы для моделирования.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" y="2644971"/>
            <a:ext cx="2838450" cy="290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797" y="5547446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Случай без магнитного поля в ДК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5" y="5577248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Случай с магнитным полем в ДК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8" y="2848032"/>
            <a:ext cx="2983097" cy="2729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08" y="2907707"/>
            <a:ext cx="2940364" cy="2669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508" y="5577248"/>
            <a:ext cx="29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вдоль плоскости </a:t>
            </a:r>
            <a:r>
              <a:rPr lang="en-US" dirty="0" smtClean="0"/>
              <a:t>YZ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9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19" y="3291819"/>
            <a:ext cx="4349993" cy="3116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20" y="90824"/>
            <a:ext cx="4490605" cy="3200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" y="3291819"/>
            <a:ext cx="4351712" cy="313056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644274" y="5286375"/>
            <a:ext cx="1621917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97" y="162951"/>
            <a:ext cx="5401797" cy="359674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32" y="3759693"/>
            <a:ext cx="4416068" cy="2918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57" y="695651"/>
            <a:ext cx="5852455" cy="28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32" y="280035"/>
            <a:ext cx="9692640" cy="1325562"/>
          </a:xfrm>
        </p:spPr>
        <p:txBody>
          <a:bodyPr/>
          <a:lstStyle/>
          <a:p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72" y="2362518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критерии отбора важны:</a:t>
            </a:r>
          </a:p>
          <a:p>
            <a:r>
              <a:rPr lang="en-US" dirty="0" smtClean="0"/>
              <a:t>“</a:t>
            </a:r>
            <a:r>
              <a:rPr lang="ru-RU" dirty="0" err="1" smtClean="0"/>
              <a:t>Физичность</a:t>
            </a:r>
            <a:r>
              <a:rPr lang="en-US" dirty="0" smtClean="0"/>
              <a:t>” </a:t>
            </a:r>
            <a:r>
              <a:rPr lang="ru-RU" dirty="0" smtClean="0"/>
              <a:t>события</a:t>
            </a:r>
          </a:p>
          <a:p>
            <a:r>
              <a:rPr lang="ru-RU" dirty="0"/>
              <a:t>Точность и надёжность </a:t>
            </a:r>
            <a:r>
              <a:rPr lang="ru-RU" dirty="0" smtClean="0"/>
              <a:t>результатов</a:t>
            </a:r>
            <a:endParaRPr lang="ru-RU" dirty="0"/>
          </a:p>
          <a:p>
            <a:r>
              <a:rPr lang="ru-RU" dirty="0"/>
              <a:t>Минимизацию ошибок первого и второго рода: неверно выбранные критерии могут приводить к пропуску значимых событий (ложный пропуск) или к избыточному включению нерелевантных (ложный сигнал)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08" y="649287"/>
            <a:ext cx="2940364" cy="26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980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4955</TotalTime>
  <Words>423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Wingdings 2</vt:lpstr>
      <vt:lpstr>View</vt:lpstr>
      <vt:lpstr>Анализ электрон-позитронных столкновений с образованием мюонной пары </vt:lpstr>
      <vt:lpstr>Введение</vt:lpstr>
      <vt:lpstr>Установка ВЭПП-2000 и детектор КМД3</vt:lpstr>
      <vt:lpstr>Презентация PowerPoint</vt:lpstr>
      <vt:lpstr>Постановка задачи</vt:lpstr>
      <vt:lpstr>Как решалась задача</vt:lpstr>
      <vt:lpstr>Презентация PowerPoint</vt:lpstr>
      <vt:lpstr>Презентация PowerPoint</vt:lpstr>
      <vt:lpstr>Критерии отбора</vt:lpstr>
      <vt:lpstr>Презентация PowerPoint</vt:lpstr>
      <vt:lpstr>Результаты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</dc:title>
  <dc:creator>Плетнёв Никита</dc:creator>
  <cp:lastModifiedBy>Плетнёв Никита</cp:lastModifiedBy>
  <cp:revision>178</cp:revision>
  <dcterms:created xsi:type="dcterms:W3CDTF">2024-10-28T05:49:10Z</dcterms:created>
  <dcterms:modified xsi:type="dcterms:W3CDTF">2025-10-30T11:05:31Z</dcterms:modified>
</cp:coreProperties>
</file>