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3"/>
  </p:sldMasterIdLst>
  <p:notesMasterIdLst>
    <p:notesMasterId r:id="rId6"/>
  </p:notesMasterIdLst>
  <p:handoutMasterIdLst>
    <p:handoutMasterId r:id="rId25"/>
  </p:handoutMasterIdLst>
  <p:sldIdLst>
    <p:sldId id="257" r:id="rId4"/>
    <p:sldId id="273" r:id="rId5"/>
    <p:sldId id="284" r:id="rId7"/>
    <p:sldId id="272" r:id="rId8"/>
    <p:sldId id="406" r:id="rId9"/>
    <p:sldId id="407" r:id="rId10"/>
    <p:sldId id="408" r:id="rId11"/>
    <p:sldId id="283" r:id="rId12"/>
    <p:sldId id="422" r:id="rId13"/>
    <p:sldId id="286" r:id="rId14"/>
    <p:sldId id="287" r:id="rId15"/>
    <p:sldId id="288" r:id="rId16"/>
    <p:sldId id="410" r:id="rId17"/>
    <p:sldId id="425" r:id="rId18"/>
    <p:sldId id="372" r:id="rId19"/>
    <p:sldId id="412" r:id="rId20"/>
    <p:sldId id="394" r:id="rId21"/>
    <p:sldId id="289" r:id="rId22"/>
    <p:sldId id="290" r:id="rId23"/>
    <p:sldId id="396"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23"/>
  </p:normalViewPr>
  <p:slideViewPr>
    <p:cSldViewPr snapToGrid="0">
      <p:cViewPr varScale="1">
        <p:scale>
          <a:sx n="101" d="100"/>
          <a:sy n="101" d="100"/>
        </p:scale>
        <p:origin x="10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020ADB-C921-46D4-87D9-CFD54C284F23}" type="datetimeFigureOut">
              <a:rPr lang="ru-RU" smtClean="0"/>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AF0217-423A-454D-A8F8-4D28FCE4E4AD}" type="slidenum">
              <a:rPr lang="ru-RU" smtClean="0"/>
            </a:fld>
            <a:endParaRPr lang="ru-R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B3BEB-BD3A-45F7-AC8F-B61FFCC36EDC}" type="datetimeFigureOut">
              <a:rPr lang="ru-RU" smtClean="0"/>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A4756-890A-4240-8F98-99D75A2FD249}" type="slidenum">
              <a:rPr lang="ru-RU" smtClean="0"/>
            </a:fld>
            <a:endParaRPr lang="ru-RU"/>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653326-385B-3C43-A49D-3852855741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a:t>Почему их важно изучать: …</a:t>
            </a:r>
            <a:endParaRPr lang="ru-RU"/>
          </a:p>
          <a:p>
            <a:endParaRPr lang="ru-RU"/>
          </a:p>
          <a:p>
            <a:r>
              <a:rPr lang="ru-RU"/>
              <a:t>Как их можно </a:t>
            </a:r>
            <a:r>
              <a:rPr lang="ru-RU" err="1"/>
              <a:t>исслдедовать</a:t>
            </a:r>
            <a:r>
              <a:rPr lang="ru-RU"/>
              <a:t>: инструменты, позволяющие измерить метеорологические величины – не очень они удобны</a:t>
            </a:r>
            <a:endParaRPr lang="ru-RU"/>
          </a:p>
          <a:p>
            <a:endParaRPr lang="ru-RU"/>
          </a:p>
          <a:p>
            <a:r>
              <a:rPr lang="ru-RU" err="1"/>
              <a:t>Лидар</a:t>
            </a:r>
            <a:endParaRPr lang="ru-RU"/>
          </a:p>
        </p:txBody>
      </p:sp>
      <p:sp>
        <p:nvSpPr>
          <p:cNvPr id="4" name="Slide Number Placeholder 3"/>
          <p:cNvSpPr>
            <a:spLocks noGrp="1"/>
          </p:cNvSpPr>
          <p:nvPr>
            <p:ph type="sldNum" sz="quarter" idx="5"/>
          </p:nvPr>
        </p:nvSpPr>
        <p:spPr/>
        <p:txBody>
          <a:bodyPr/>
          <a:lstStyle/>
          <a:p>
            <a:fld id="{93653326-385B-3C43-A49D-3852855741E7}"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ru-RU" altLang="ru-RU"/>
              <a:t>Мазин И. П., Шметер С. М. Облака: строение и физика образования. - Л.: Гидрометеоиздат, 1983. – 279 с.</a:t>
            </a:r>
            <a:endParaRPr lang="ru-RU" altLang="ru-RU"/>
          </a:p>
          <a:p>
            <a:pPr>
              <a:spcBef>
                <a:spcPct val="0"/>
              </a:spcBef>
            </a:pPr>
            <a:r>
              <a:rPr lang="ru-RU" altLang="ru-RU"/>
              <a:t>Рыбакова Ж.В. Облака. Учебное пособие. - Томск.: Изд-во Томского государственного педагогического университета, 2008. - 243 с.</a:t>
            </a:r>
            <a:endParaRPr lang="ru-RU" altLang="ru-RU"/>
          </a:p>
          <a:p>
            <a:pPr>
              <a:spcBef>
                <a:spcPct val="0"/>
              </a:spcBef>
            </a:pPr>
            <a:r>
              <a:rPr lang="ru-RU" altLang="ru-RU"/>
              <a:t>Андреев А.О., Дукальская М.В., Головина Е.Г. Облака: происхождение, классификация распознание. – СПб.: изд. РГГМУ, 2017. -228 с.</a:t>
            </a:r>
            <a:endParaRPr lang="ru-RU" altLang="ru-RU"/>
          </a:p>
        </p:txBody>
      </p:sp>
      <p:sp>
        <p:nvSpPr>
          <p:cNvPr id="102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1588675-585D-44C9-8266-8AA0D42B7D21}" type="slidenum">
              <a:rPr kumimoji="0" lang="ru-RU"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fld>
            <a:endParaRPr kumimoji="0" lang="ru-RU"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10109E3-D52E-4308-821F-C40EFFFA629C}" type="slidenum">
              <a:rPr lang="ru-RU" smtClean="0"/>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RU"/>
          </a:p>
        </p:txBody>
      </p:sp>
      <p:sp>
        <p:nvSpPr>
          <p:cNvPr id="4" name="Дата 3"/>
          <p:cNvSpPr>
            <a:spLocks noGrp="1"/>
          </p:cNvSpPr>
          <p:nvPr>
            <p:ph type="dt" sz="half" idx="10"/>
          </p:nvPr>
        </p:nvSpPr>
        <p:spPr/>
        <p:txBody>
          <a:bodyPr/>
          <a:lstStyle/>
          <a:p>
            <a:fld id="{44988567-2CFA-476F-A286-05CA0BF85C0C}" type="datetime1">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10DBBE-8A65-8F40-B89D-6190578C6D20}" type="slidenum">
              <a:rPr lang="ru-RU" smtClean="0"/>
            </a:fld>
            <a:endParaRPr lang="ru-RU"/>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F216559A-C8D7-4080-B40C-76497B446A38}" type="datetime1">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10DBBE-8A65-8F40-B89D-6190578C6D20}" type="slidenum">
              <a:rPr lang="ru-RU" smtClean="0"/>
            </a:fld>
            <a:endParaRPr lang="ru-RU"/>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4F647830-5D89-497F-AE03-56A50C65E32D}" type="datetime1">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10DBBE-8A65-8F40-B89D-6190578C6D20}" type="slidenum">
              <a:rPr lang="ru-RU" smtClean="0"/>
            </a:fld>
            <a:endParaRPr lang="ru-RU"/>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87F9812-CEB8-487B-8918-716D2BB7CA00}" type="datetime1">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5BBE2-175E-4733-A1A0-782728C521B2}" type="slidenum">
              <a:rPr lang="ru-RU" smtClean="0"/>
            </a:fld>
            <a:endParaRPr lang="ru-RU"/>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259B0EAF-EFA6-4A1E-BBDB-36E53C125986}" type="datetime1">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5BBE2-175E-4733-A1A0-782728C521B2}" type="slidenum">
              <a:rPr lang="ru-RU" smtClean="0"/>
            </a:fld>
            <a:endParaRPr lang="ru-RU"/>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0402DB8F-6A34-4423-9C8F-E4D22D77C2E3}" type="datetime1">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5BBE2-175E-4733-A1A0-782728C521B2}" type="slidenum">
              <a:rPr lang="ru-RU" smtClean="0"/>
            </a:fld>
            <a:endParaRPr lang="ru-RU"/>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Date Placeholder 4"/>
          <p:cNvSpPr>
            <a:spLocks noGrp="1"/>
          </p:cNvSpPr>
          <p:nvPr>
            <p:ph type="dt" sz="half" idx="10"/>
          </p:nvPr>
        </p:nvSpPr>
        <p:spPr/>
        <p:txBody>
          <a:bodyPr/>
          <a:lstStyle/>
          <a:p>
            <a:fld id="{8E8F91C8-4F2E-4334-A170-67007BD5D3A3}" type="datetime1">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B5BBE2-175E-4733-A1A0-782728C521B2}" type="slidenum">
              <a:rPr lang="ru-RU" smtClean="0"/>
            </a:fld>
            <a:endParaRPr lang="ru-RU"/>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Content Placeholder 5"/>
          <p:cNvSpPr>
            <a:spLocks noGrp="1"/>
          </p:cNvSpPr>
          <p:nvPr>
            <p:ph sz="quarter" idx="4"/>
          </p:nvPr>
        </p:nvSpPr>
        <p:spPr>
          <a:xfrm>
            <a:off x="6172201" y="2505075"/>
            <a:ext cx="5183188"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7" name="Date Placeholder 6"/>
          <p:cNvSpPr>
            <a:spLocks noGrp="1"/>
          </p:cNvSpPr>
          <p:nvPr>
            <p:ph type="dt" sz="half" idx="10"/>
          </p:nvPr>
        </p:nvSpPr>
        <p:spPr/>
        <p:txBody>
          <a:bodyPr/>
          <a:lstStyle/>
          <a:p>
            <a:fld id="{F5801A91-ED74-4EBC-9041-08D9915AF0B6}" type="datetime1">
              <a:rPr lang="ru-RU" smtClean="0"/>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3B5BBE2-175E-4733-A1A0-782728C521B2}" type="slidenum">
              <a:rPr lang="ru-RU" smtClean="0"/>
            </a:fld>
            <a:endParaRPr lang="ru-RU"/>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5A97BCB-198A-42AD-9C3E-BF67990C7A9A}" type="datetime1">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3B5BBE2-175E-4733-A1A0-782728C521B2}" type="slidenum">
              <a:rPr lang="ru-RU" smtClean="0"/>
            </a:fld>
            <a:endParaRPr lang="ru-RU"/>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89956-C85F-4247-AA26-E6602C1571DA}" type="datetime1">
              <a:rPr lang="ru-RU" smtClean="0"/>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3B5BBE2-175E-4733-A1A0-782728C521B2}" type="slidenum">
              <a:rPr lang="ru-RU" smtClean="0"/>
            </a:fld>
            <a:endParaRPr lang="ru-RU"/>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9A05C40E-84DF-4C0C-A583-790732BCFE41}" type="datetime1">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B5BBE2-175E-4733-A1A0-782728C521B2}" type="slidenum">
              <a:rPr lang="ru-RU" smtClean="0"/>
            </a:fld>
            <a:endParaRPr lang="ru-RU"/>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475C518C-D005-4574-B1A7-BA6B35DF42BA}" type="datetime1">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10DBBE-8A65-8F40-B89D-6190578C6D20}" type="slidenum">
              <a:rPr lang="ru-RU" smtClean="0"/>
            </a:fld>
            <a:endParaRPr lang="ru-RU"/>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86E762A5-AB2A-48B7-B082-89F3383855AE}" type="datetime1">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B5BBE2-175E-4733-A1A0-782728C521B2}" type="slidenum">
              <a:rPr lang="ru-RU" smtClean="0"/>
            </a:fld>
            <a:endParaRPr lang="ru-RU"/>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06134E53-DCF9-4F71-AE5C-A3A48D4CE5A5}" type="datetime1">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5BBE2-175E-4733-A1A0-782728C521B2}" type="slidenum">
              <a:rPr lang="ru-RU" smtClean="0"/>
            </a:fld>
            <a:endParaRPr lang="ru-RU"/>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8CE7FC87-80C5-4C6F-9990-EFE3077D07F1}" type="datetime1">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5BBE2-175E-4733-A1A0-782728C521B2}" type="slidenum">
              <a:rPr lang="ru-RU" smtClean="0"/>
            </a:fld>
            <a:endParaRPr lang="ru-RU"/>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endParaRPr lang="ru-RU"/>
          </a:p>
        </p:txBody>
      </p:sp>
      <p:sp>
        <p:nvSpPr>
          <p:cNvPr id="4" name="Дата 3"/>
          <p:cNvSpPr>
            <a:spLocks noGrp="1"/>
          </p:cNvSpPr>
          <p:nvPr>
            <p:ph type="dt" sz="half" idx="10"/>
          </p:nvPr>
        </p:nvSpPr>
        <p:spPr/>
        <p:txBody>
          <a:bodyPr/>
          <a:lstStyle/>
          <a:p>
            <a:fld id="{7C0195C2-9073-4B51-8FC7-4B5240903E22}" type="datetime1">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10DBBE-8A65-8F40-B89D-6190578C6D20}" type="slidenum">
              <a:rPr lang="ru-RU" smtClean="0"/>
            </a:fld>
            <a:endParaRPr lang="ru-RU"/>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Дата 4"/>
          <p:cNvSpPr>
            <a:spLocks noGrp="1"/>
          </p:cNvSpPr>
          <p:nvPr>
            <p:ph type="dt" sz="half" idx="10"/>
          </p:nvPr>
        </p:nvSpPr>
        <p:spPr/>
        <p:txBody>
          <a:bodyPr/>
          <a:lstStyle/>
          <a:p>
            <a:fld id="{4328318F-E158-4DDE-881F-2BB85A0F7788}" type="datetime1">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10DBBE-8A65-8F40-B89D-6190578C6D20}" type="slidenum">
              <a:rPr lang="ru-RU" smtClean="0"/>
            </a:fld>
            <a:endParaRPr lang="ru-RU"/>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7" name="Дата 6"/>
          <p:cNvSpPr>
            <a:spLocks noGrp="1"/>
          </p:cNvSpPr>
          <p:nvPr>
            <p:ph type="dt" sz="half" idx="10"/>
          </p:nvPr>
        </p:nvSpPr>
        <p:spPr/>
        <p:txBody>
          <a:bodyPr/>
          <a:lstStyle/>
          <a:p>
            <a:fld id="{BB85C5E7-6B1B-45B2-B732-5FCBE7ED9894}" type="datetime1">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A10DBBE-8A65-8F40-B89D-6190578C6D20}" type="slidenum">
              <a:rPr lang="ru-RU" smtClean="0"/>
            </a:fld>
            <a:endParaRPr lang="ru-RU"/>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Дата 2"/>
          <p:cNvSpPr>
            <a:spLocks noGrp="1"/>
          </p:cNvSpPr>
          <p:nvPr>
            <p:ph type="dt" sz="half" idx="10"/>
          </p:nvPr>
        </p:nvSpPr>
        <p:spPr/>
        <p:txBody>
          <a:bodyPr/>
          <a:lstStyle/>
          <a:p>
            <a:fld id="{FB156A51-9323-4F9C-936D-98BE97791493}" type="datetime1">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A10DBBE-8A65-8F40-B89D-6190578C6D20}" type="slidenum">
              <a:rPr lang="ru-RU" smtClean="0"/>
            </a:fld>
            <a:endParaRPr lang="ru-RU"/>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29FE9B-7E3F-4B05-9632-CAE57DFCE62D}" type="datetime1">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10DBBE-8A65-8F40-B89D-6190578C6D20}" type="slidenum">
              <a:rPr lang="ru-RU" smtClean="0"/>
            </a:fld>
            <a:endParaRPr lang="ru-RU"/>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40C7F572-0BD0-48B1-8848-67ACDEE67DBA}" type="datetime1">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10DBBE-8A65-8F40-B89D-6190578C6D20}" type="slidenum">
              <a:rPr lang="ru-RU" smtClean="0"/>
            </a:fld>
            <a:endParaRPr lang="ru-RU"/>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C899D358-7EE8-4F8C-B406-64B6D07E386E}" type="datetime1">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10DBBE-8A65-8F40-B89D-6190578C6D20}" type="slidenum">
              <a:rPr lang="ru-RU" smtClean="0"/>
            </a:fld>
            <a:endParaRPr lang="ru-RU"/>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32F92-C94F-4092-87D6-429A91E14ACA}" type="datetime1">
              <a:rPr lang="ru-RU" smtClean="0"/>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0DBBE-8A65-8F40-B89D-6190578C6D20}"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D501D-44F7-4544-8D71-B60BC51DFA04}" type="datetime1">
              <a:rPr lang="ru-RU" smtClean="0"/>
            </a:fld>
            <a:endParaRPr lang="ru-RU"/>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5BBE2-175E-4733-A1A0-782728C521B2}"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5.png"/><Relationship Id="rId1"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hyperlink" Target="http://meteo.ru/wp-content/uploads/2024/02/%D0%A1%D0%B2%D0%B8%D0%B4%D0%B5%D1%82%D0%B5%D0%BB%D1%8C%D1%81%D1%82%D0%B2%D0%BE_%D0%9E%D1%81%D0%BD%D0%BE%D0%B2%D0%BD%D1%8B%D0%B5_%D0%BC%D0%B5%D1%82%D0%B5%D0%BE%D1%80%D0%BE%D0%BB%D0%BE%D0%B3%D0%B8%D1%87%D0%B5%D1%81%D0%BA%D0%B8%D0%B5_%D1%81%D1%80%D0%BE%D0%BA%D0%B8_%E2%84%96_2014620549.pdf" TargetMode="Externa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8.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0.jpe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4545" y="1644253"/>
            <a:ext cx="11742910" cy="2387600"/>
          </a:xfrm>
        </p:spPr>
        <p:txBody>
          <a:bodyPr>
            <a:normAutofit/>
          </a:bodyPr>
          <a:lstStyle/>
          <a:p>
            <a:r>
              <a:rPr lang="ru-RU" sz="4000" dirty="0">
                <a:solidFill>
                  <a:schemeClr val="tx1"/>
                </a:solidFill>
                <a:latin typeface="Times New Roman" panose="02020603050405020304" pitchFamily="18" charset="0"/>
                <a:cs typeface="Times New Roman" panose="02020603050405020304" pitchFamily="18" charset="0"/>
              </a:rPr>
              <a:t>ПОИСК ВЫСОТЫ ФРОНТАЛЬНОЙ ПОВЕРХНОСТИ В МОМЕНТ РЕГИСТРАЦИИ ОБЛАКОВ ВЕРХНЕГО ЯРУСА</a:t>
            </a:r>
            <a:endParaRPr lang="ru-RU" sz="40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1"/>
          <a:stretch>
            <a:fillRect/>
          </a:stretch>
        </p:blipFill>
        <p:spPr>
          <a:xfrm>
            <a:off x="8100225" y="182779"/>
            <a:ext cx="3867230" cy="1903401"/>
          </a:xfrm>
          <a:prstGeom prst="rect">
            <a:avLst/>
          </a:prstGeom>
        </p:spPr>
      </p:pic>
      <p:sp>
        <p:nvSpPr>
          <p:cNvPr id="5" name="TextBox 4"/>
          <p:cNvSpPr txBox="1"/>
          <p:nvPr/>
        </p:nvSpPr>
        <p:spPr>
          <a:xfrm>
            <a:off x="1410700" y="5068084"/>
            <a:ext cx="9370598" cy="923330"/>
          </a:xfrm>
          <a:prstGeom prst="rect">
            <a:avLst/>
          </a:prstGeom>
          <a:noFill/>
        </p:spPr>
        <p:txBody>
          <a:bodyPr wrap="square" rtlCol="0">
            <a:spAutoFit/>
          </a:bodyPr>
          <a:lstStyle/>
          <a:p>
            <a:pPr algn="ctr"/>
            <a:r>
              <a:rPr lang="ru-RU" dirty="0">
                <a:latin typeface="Times New Roman" panose="02020603050405020304" pitchFamily="18" charset="0"/>
                <a:ea typeface="+mj-ea"/>
                <a:cs typeface="Times New Roman" panose="02020603050405020304" pitchFamily="18" charset="0"/>
              </a:rPr>
              <a:t>Лаборатория анализа данных физики высоких энергий (ЛАДФВЭ)</a:t>
            </a:r>
            <a:endParaRPr lang="ru-RU" dirty="0">
              <a:latin typeface="Times New Roman" panose="02020603050405020304" pitchFamily="18" charset="0"/>
              <a:ea typeface="+mj-ea"/>
              <a:cs typeface="Times New Roman" panose="02020603050405020304" pitchFamily="18" charset="0"/>
            </a:endParaRPr>
          </a:p>
          <a:p>
            <a:pPr algn="ctr"/>
            <a:r>
              <a:rPr lang="ru-RU" dirty="0">
                <a:latin typeface="Times New Roman" panose="02020603050405020304" pitchFamily="18" charset="0"/>
                <a:ea typeface="+mj-ea"/>
                <a:cs typeface="Times New Roman" panose="02020603050405020304" pitchFamily="18" charset="0"/>
              </a:rPr>
              <a:t>Национального исследовательского Томского государственного университета (НИ ТГУ)</a:t>
            </a:r>
            <a:endParaRPr lang="ru-RU" dirty="0">
              <a:latin typeface="Times New Roman" panose="02020603050405020304" pitchFamily="18" charset="0"/>
              <a:ea typeface="+mj-ea"/>
              <a:cs typeface="Times New Roman" panose="02020603050405020304" pitchFamily="18" charset="0"/>
            </a:endParaRPr>
          </a:p>
          <a:p>
            <a:pPr algn="ctr"/>
            <a:r>
              <a:rPr lang="ru-RU" dirty="0">
                <a:latin typeface="Times New Roman" panose="02020603050405020304" pitchFamily="18" charset="0"/>
                <a:ea typeface="+mj-ea"/>
                <a:cs typeface="Times New Roman" panose="02020603050405020304" pitchFamily="18" charset="0"/>
              </a:rPr>
              <a:t> </a:t>
            </a:r>
            <a:endParaRPr lang="ru-RU" dirty="0">
              <a:latin typeface="Times New Roman" panose="02020603050405020304" pitchFamily="18" charset="0"/>
              <a:ea typeface="+mj-ea"/>
              <a:cs typeface="Times New Roman" panose="02020603050405020304" pitchFamily="18" charset="0"/>
            </a:endParaRPr>
          </a:p>
        </p:txBody>
      </p:sp>
      <p:sp>
        <p:nvSpPr>
          <p:cNvPr id="3" name="TextBox 2"/>
          <p:cNvSpPr txBox="1"/>
          <p:nvPr/>
        </p:nvSpPr>
        <p:spPr>
          <a:xfrm>
            <a:off x="2013585" y="4088130"/>
            <a:ext cx="8164830" cy="923290"/>
          </a:xfrm>
          <a:prstGeom prst="rect">
            <a:avLst/>
          </a:prstGeom>
          <a:noFill/>
        </p:spPr>
        <p:txBody>
          <a:bodyPr wrap="square" rtlCol="0">
            <a:noAutofit/>
          </a:bodyPr>
          <a:lstStyle/>
          <a:p>
            <a:pPr algn="ctr"/>
            <a:r>
              <a:rPr lang="ru-RU" sz="2400" b="1" dirty="0">
                <a:latin typeface="Times New Roman Bold" panose="02020603050405020304" charset="0"/>
                <a:ea typeface="+mj-ea"/>
                <a:cs typeface="Times New Roman Bold" panose="02020603050405020304" charset="0"/>
              </a:rPr>
              <a:t>И.М. Акимов</a:t>
            </a:r>
            <a:r>
              <a:rPr lang="ru-RU" sz="2400" dirty="0">
                <a:latin typeface="Times New Roman" panose="02020603050405020304" pitchFamily="18" charset="0"/>
                <a:ea typeface="+mj-ea"/>
                <a:cs typeface="Times New Roman" panose="02020603050405020304" pitchFamily="18" charset="0"/>
              </a:rPr>
              <a:t>, К.Н. Пустовалов, О.И. Кучинская,</a:t>
            </a:r>
            <a:endParaRPr lang="ru-RU" sz="2400" dirty="0">
              <a:latin typeface="Times New Roman" panose="02020603050405020304" pitchFamily="18" charset="0"/>
              <a:ea typeface="+mj-ea"/>
              <a:cs typeface="Times New Roman" panose="02020603050405020304" pitchFamily="18" charset="0"/>
            </a:endParaRPr>
          </a:p>
          <a:p>
            <a:pPr algn="ctr"/>
            <a:r>
              <a:rPr lang="ru-RU" sz="2400" dirty="0">
                <a:latin typeface="Times New Roman" panose="02020603050405020304" pitchFamily="18" charset="0"/>
                <a:ea typeface="+mj-ea"/>
                <a:cs typeface="Times New Roman" panose="02020603050405020304" pitchFamily="18" charset="0"/>
              </a:rPr>
              <a:t> И.Д. Брюханов </a:t>
            </a:r>
            <a:endParaRPr lang="ru-RU" sz="2400" dirty="0">
              <a:latin typeface="Times New Roman" panose="02020603050405020304" pitchFamily="18" charset="0"/>
              <a:ea typeface="+mj-ea"/>
              <a:cs typeface="Times New Roman" panose="02020603050405020304" pitchFamily="18" charset="0"/>
            </a:endParaRPr>
          </a:p>
        </p:txBody>
      </p:sp>
      <p:pic>
        <p:nvPicPr>
          <p:cNvPr id="7" name="Рисунок 6" descr="Изображение выглядит как текст, Шрифт, линия, Графика&#10;&#10;Автоматически созданное описание"/>
          <p:cNvPicPr>
            <a:picLocks noChangeAspect="1"/>
          </p:cNvPicPr>
          <p:nvPr/>
        </p:nvPicPr>
        <p:blipFill>
          <a:blip r:embed="rId2"/>
          <a:stretch>
            <a:fillRect/>
          </a:stretch>
        </p:blipFill>
        <p:spPr>
          <a:xfrm>
            <a:off x="224545" y="225664"/>
            <a:ext cx="3316143" cy="1631471"/>
          </a:xfrm>
          <a:prstGeom prst="rect">
            <a:avLst/>
          </a:prstGeom>
        </p:spPr>
      </p:pic>
      <p:sp>
        <p:nvSpPr>
          <p:cNvPr id="6" name="TextBox 5"/>
          <p:cNvSpPr txBox="1"/>
          <p:nvPr/>
        </p:nvSpPr>
        <p:spPr>
          <a:xfrm>
            <a:off x="307580" y="6116221"/>
            <a:ext cx="11576838" cy="338554"/>
          </a:xfrm>
          <a:prstGeom prst="rect">
            <a:avLst/>
          </a:prstGeom>
          <a:noFill/>
        </p:spPr>
        <p:txBody>
          <a:bodyPr wrap="square" rtlCol="0">
            <a:spAutoFit/>
          </a:bodyPr>
          <a:lstStyle/>
          <a:p>
            <a:pPr algn="ctr"/>
            <a:r>
              <a:rPr lang="ru-RU" sz="1600" dirty="0">
                <a:solidFill>
                  <a:schemeClr val="bg2">
                    <a:lumMod val="75000"/>
                  </a:schemeClr>
                </a:solidFill>
                <a:latin typeface="Times New Roman" panose="02020603050405020304" pitchFamily="18" charset="0"/>
                <a:cs typeface="Times New Roman" panose="02020603050405020304" pitchFamily="18" charset="0"/>
              </a:rPr>
              <a:t>Работа выполнена при финансовой поддержке Российского научного фонда, Грант № 24-72-10127.</a:t>
            </a:r>
            <a:endParaRPr lang="ru-RU" sz="1600" dirty="0">
              <a:solidFill>
                <a:schemeClr val="bg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p:spPr>
        <p:txBody>
          <a:bodyPr/>
          <a:lstStyle/>
          <a:p>
            <a:pPr algn="ctr"/>
            <a:r>
              <a:rPr lang="ru-RU" dirty="0">
                <a:latin typeface="Times New Roman" panose="02020603050405020304" pitchFamily="18" charset="0"/>
                <a:cs typeface="Times New Roman" panose="02020603050405020304" pitchFamily="18" charset="0"/>
              </a:rPr>
              <a:t>Поиск необходимых зависимостей</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43B5BBE2-175E-4733-A1A0-782728C521B2}" type="slidenum">
              <a:rPr lang="ru-RU" smtClean="0">
                <a:latin typeface="Times New Roman Regular" panose="02020603050405020304" charset="0"/>
                <a:cs typeface="Times New Roman Regular" panose="02020603050405020304" charset="0"/>
              </a:rPr>
            </a:fld>
            <a:endParaRPr lang="ru-RU" smtClean="0">
              <a:latin typeface="Times New Roman Regular" panose="02020603050405020304" charset="0"/>
              <a:cs typeface="Times New Roman Regular" panose="02020603050405020304" charset="0"/>
            </a:endParaRPr>
          </a:p>
        </p:txBody>
      </p:sp>
      <p:pic>
        <p:nvPicPr>
          <p:cNvPr id="5" name="Объект 4"/>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bwMode="auto">
          <a:xfrm>
            <a:off x="5247640" y="944880"/>
            <a:ext cx="5776595" cy="5776595"/>
          </a:xfrm>
          <a:prstGeom prst="rect">
            <a:avLst/>
          </a:prstGeom>
          <a:noFill/>
          <a:ln>
            <a:noFill/>
          </a:ln>
        </p:spPr>
      </p:pic>
      <p:sp>
        <p:nvSpPr>
          <p:cNvPr id="6" name="TextBox 5"/>
          <p:cNvSpPr txBox="1"/>
          <p:nvPr/>
        </p:nvSpPr>
        <p:spPr>
          <a:xfrm>
            <a:off x="492760" y="1325880"/>
            <a:ext cx="4186555" cy="3784600"/>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На слайде изображены графики, на которых вертикальная ось отображает значение высоты над точкой стояния </a:t>
            </a:r>
            <a:r>
              <a:rPr lang="ru-RU" sz="1600" dirty="0" err="1">
                <a:latin typeface="Times New Roman" panose="02020603050405020304" pitchFamily="18" charset="0"/>
                <a:cs typeface="Times New Roman" panose="02020603050405020304" pitchFamily="18" charset="0"/>
              </a:rPr>
              <a:t>лидара</a:t>
            </a:r>
            <a:r>
              <a:rPr lang="ru-RU" sz="1600" dirty="0">
                <a:latin typeface="Times New Roman" panose="02020603050405020304" pitchFamily="18" charset="0"/>
                <a:cs typeface="Times New Roman" panose="02020603050405020304" pitchFamily="18" charset="0"/>
              </a:rPr>
              <a:t> в метрах, а горизонтальная – время, выраженное в минутах с начала регистрации группы, где группа подразумевает набор </a:t>
            </a:r>
            <a:r>
              <a:rPr lang="ru-RU" sz="1600" dirty="0" err="1">
                <a:latin typeface="Times New Roman" panose="02020603050405020304" pitchFamily="18" charset="0"/>
                <a:cs typeface="Times New Roman" panose="02020603050405020304" pitchFamily="18" charset="0"/>
              </a:rPr>
              <a:t>лидарных</a:t>
            </a:r>
            <a:r>
              <a:rPr lang="ru-RU" sz="1600" dirty="0">
                <a:latin typeface="Times New Roman" panose="02020603050405020304" pitchFamily="18" charset="0"/>
                <a:cs typeface="Times New Roman" panose="02020603050405020304" pitchFamily="18" charset="0"/>
              </a:rPr>
              <a:t> измерений, проведенных с интервалом не более шести часов между крайними измерениями. Цветовая шкала на полученных графиках служит индикатором значений температуры и влажности, что позволяет наглядно продемонстрировать их распределение в заданных диапазонах, а также проиллюстрировать изменения этих величин в зависимости от высоты и времени.</a:t>
            </a:r>
            <a:endParaRPr lang="ru-RU" sz="1600" dirty="0">
              <a:latin typeface="Times New Roman" panose="02020603050405020304" pitchFamily="18" charset="0"/>
              <a:cs typeface="Times New Roman" panose="02020603050405020304" pitchFamily="18" charset="0"/>
            </a:endParaRPr>
          </a:p>
        </p:txBody>
      </p:sp>
      <p:sp>
        <p:nvSpPr>
          <p:cNvPr id="3" name="Text Box 2"/>
          <p:cNvSpPr txBox="1"/>
          <p:nvPr/>
        </p:nvSpPr>
        <p:spPr>
          <a:xfrm>
            <a:off x="580390" y="5836920"/>
            <a:ext cx="4081145" cy="645160"/>
          </a:xfrm>
          <a:prstGeom prst="rect">
            <a:avLst/>
          </a:prstGeom>
          <a:noFill/>
        </p:spPr>
        <p:txBody>
          <a:bodyPr wrap="square" rtlCol="0">
            <a:spAutoFit/>
          </a:bodyPr>
          <a:lstStyle/>
          <a:p>
            <a:r>
              <a:rPr lang="ru-RU" altLang="en-US" sz="1200">
                <a:solidFill>
                  <a:schemeClr val="tx1">
                    <a:lumMod val="50000"/>
                    <a:lumOff val="50000"/>
                  </a:schemeClr>
                </a:solidFill>
                <a:latin typeface="Times New Roman Regular" panose="02020603050405020304" charset="0"/>
                <a:cs typeface="Times New Roman Regular" panose="02020603050405020304" charset="0"/>
              </a:rPr>
              <a:t>Романов Д.А. Использование данных реанализа для прогнозирования вероятности появления облаков верхнего яруса: выпускная бакалаврская работа</a:t>
            </a:r>
            <a:endParaRPr lang="ru-RU" altLang="en-US" sz="1200">
              <a:solidFill>
                <a:schemeClr val="tx1">
                  <a:lumMod val="50000"/>
                  <a:lumOff val="50000"/>
                </a:schemeClr>
              </a:solidFill>
              <a:latin typeface="Times New Roman Regular" panose="02020603050405020304" charset="0"/>
              <a:cs typeface="Times New Roman Regular"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dirty="0">
                <a:latin typeface="Times New Roman" panose="02020603050405020304" pitchFamily="18" charset="0"/>
                <a:cs typeface="Times New Roman" panose="02020603050405020304" pitchFamily="18" charset="0"/>
              </a:rPr>
              <a:t>Связь с градиентом температур </a:t>
            </a:r>
            <a:endParaRPr lang="ru-RU" sz="48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43B5BBE2-175E-4733-A1A0-782728C521B2}" type="slidenum">
              <a:rPr lang="ru-RU" smtClean="0">
                <a:latin typeface="Times New Roman Regular" panose="02020603050405020304" charset="0"/>
                <a:cs typeface="Times New Roman Regular" panose="02020603050405020304" charset="0"/>
              </a:rPr>
            </a:fld>
            <a:endParaRPr lang="ru-RU">
              <a:latin typeface="Times New Roman Regular" panose="02020603050405020304" charset="0"/>
              <a:cs typeface="Times New Roman Regular" panose="02020603050405020304" charset="0"/>
            </a:endParaRPr>
          </a:p>
        </p:txBody>
      </p:sp>
      <p:pic>
        <p:nvPicPr>
          <p:cNvPr id="205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838200" y="1690690"/>
            <a:ext cx="5637717" cy="42066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18051" y="2167116"/>
            <a:ext cx="4643021" cy="2523768"/>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Характерной чертой облаков верхнего яруса являются высокие значения вертикального</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градиента температуры — в большинстве случаев они близки к </a:t>
            </a:r>
            <a:r>
              <a:rPr lang="ru-RU" dirty="0" err="1">
                <a:latin typeface="Times New Roman" panose="02020603050405020304" pitchFamily="18" charset="0"/>
                <a:cs typeface="Times New Roman" panose="02020603050405020304" pitchFamily="18" charset="0"/>
              </a:rPr>
              <a:t>влажноадиабатическим</a:t>
            </a:r>
            <a:r>
              <a:rPr lang="ru-RU"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но нередко доходят и до значений сухоадиабатического градиента </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en-US" sz="1400" dirty="0">
                <a:solidFill>
                  <a:schemeClr val="bg2">
                    <a:lumMod val="75000"/>
                  </a:schemeClr>
                </a:solidFill>
                <a:latin typeface="Times New Roman" panose="02020603050405020304" pitchFamily="18" charset="0"/>
                <a:cs typeface="Times New Roman" panose="02020603050405020304" pitchFamily="18" charset="0"/>
              </a:rPr>
              <a:t>* </a:t>
            </a:r>
            <a:r>
              <a:rPr lang="ru-RU" sz="1400" dirty="0">
                <a:solidFill>
                  <a:schemeClr val="bg2">
                    <a:lumMod val="75000"/>
                  </a:schemeClr>
                </a:solidFill>
                <a:latin typeface="Times New Roman" panose="02020603050405020304" pitchFamily="18" charset="0"/>
                <a:cs typeface="Times New Roman" panose="02020603050405020304" pitchFamily="18" charset="0"/>
              </a:rPr>
              <a:t>Рыбакова Ж.В.</a:t>
            </a:r>
            <a:r>
              <a:rPr lang="en-US" sz="1400" dirty="0">
                <a:solidFill>
                  <a:schemeClr val="bg2">
                    <a:lumMod val="75000"/>
                  </a:schemeClr>
                </a:solidFill>
                <a:latin typeface="Times New Roman" panose="02020603050405020304" pitchFamily="18" charset="0"/>
                <a:cs typeface="Times New Roman" panose="02020603050405020304" pitchFamily="18" charset="0"/>
              </a:rPr>
              <a:t> </a:t>
            </a:r>
            <a:r>
              <a:rPr lang="ru-RU" sz="1400" dirty="0">
                <a:solidFill>
                  <a:schemeClr val="bg2">
                    <a:lumMod val="75000"/>
                  </a:schemeClr>
                </a:solidFill>
                <a:latin typeface="Times New Roman" panose="02020603050405020304" pitchFamily="18" charset="0"/>
                <a:cs typeface="Times New Roman" panose="02020603050405020304" pitchFamily="18" charset="0"/>
              </a:rPr>
              <a:t>Облака и их трансформация </a:t>
            </a:r>
            <a:endParaRPr lang="ru-RU" sz="1400" dirty="0">
              <a:solidFill>
                <a:schemeClr val="bg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8238" y="136523"/>
            <a:ext cx="10515600" cy="1325563"/>
          </a:xfrm>
        </p:spPr>
        <p:txBody>
          <a:bodyPr/>
          <a:lstStyle/>
          <a:p>
            <a:pPr algn="ctr"/>
            <a:r>
              <a:rPr lang="ru-RU" dirty="0">
                <a:latin typeface="Times New Roman" panose="02020603050405020304" pitchFamily="18" charset="0"/>
                <a:cs typeface="Times New Roman" panose="02020603050405020304" pitchFamily="18" charset="0"/>
              </a:rPr>
              <a:t>Полученные соотношения </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43B5BBE2-175E-4733-A1A0-782728C521B2}" type="slidenum">
              <a:rPr lang="ru-RU" smtClean="0">
                <a:latin typeface="Times New Roman Regular" panose="02020603050405020304" charset="0"/>
                <a:cs typeface="Times New Roman Regular" panose="02020603050405020304" charset="0"/>
              </a:rPr>
            </a:fld>
            <a:endParaRPr lang="ru-RU">
              <a:latin typeface="Times New Roman Regular" panose="02020603050405020304" charset="0"/>
              <a:cs typeface="Times New Roman Regular" panose="02020603050405020304" charset="0"/>
            </a:endParaRPr>
          </a:p>
        </p:txBody>
      </p:sp>
      <p:pic>
        <p:nvPicPr>
          <p:cNvPr id="3074"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781477" y="1094030"/>
            <a:ext cx="5829123" cy="4410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77022" y="5562318"/>
            <a:ext cx="9237955" cy="922020"/>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На рисунке  представлена гистограмма распределения разницы между высотой нижней границы ОВЯ, определённой с помощью наземного </a:t>
            </a:r>
            <a:r>
              <a:rPr lang="ru-RU" dirty="0" err="1">
                <a:latin typeface="Times New Roman" panose="02020603050405020304" pitchFamily="18" charset="0"/>
                <a:cs typeface="Times New Roman" panose="02020603050405020304" pitchFamily="18" charset="0"/>
              </a:rPr>
              <a:t>лидарного</a:t>
            </a:r>
            <a:r>
              <a:rPr lang="ru-RU" dirty="0">
                <a:latin typeface="Times New Roman" panose="02020603050405020304" pitchFamily="18" charset="0"/>
                <a:cs typeface="Times New Roman" panose="02020603050405020304" pitchFamily="18" charset="0"/>
              </a:rPr>
              <a:t> зондирования, и </a:t>
            </a:r>
            <a:r>
              <a:rPr lang="ru-RU" dirty="0">
                <a:latin typeface="Times New Roman" panose="02020603050405020304" pitchFamily="18" charset="0"/>
                <a:cs typeface="Times New Roman" panose="02020603050405020304" pitchFamily="18" charset="0"/>
                <a:sym typeface="+mn-ea"/>
              </a:rPr>
              <a:t>высотой фронтальной поверхности, определённой нашим методом</a:t>
            </a:r>
            <a:r>
              <a:rPr lang="ru-RU"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ru-RU" altLang="en-US" dirty="0">
                <a:latin typeface="Times New Roman Regular" panose="02020603050405020304" charset="0"/>
                <a:cs typeface="Times New Roman Regular" panose="02020603050405020304" charset="0"/>
              </a:rPr>
              <a:t>Задача 3: </a:t>
            </a:r>
            <a:r>
              <a:rPr lang="ru-RU" dirty="0">
                <a:latin typeface="Times New Roman" panose="02020603050405020304" pitchFamily="18" charset="0"/>
                <a:ea typeface="PT Root UI Regular" pitchFamily="34" charset="-122"/>
                <a:cs typeface="Times New Roman" panose="02020603050405020304" pitchFamily="18" charset="0"/>
                <a:sym typeface="+mn-ea"/>
              </a:rPr>
              <a:t>Исследование оптических характеристик ОВЯ: элементы матрицы обратного рассеяния света.</a:t>
            </a:r>
            <a:endParaRPr lang="ru-RU" altLang="en-US" strike="sngStrike" dirty="0">
              <a:latin typeface="Times New Roman" panose="02020603050405020304" pitchFamily="18" charset="0"/>
              <a:ea typeface="PT Root UI Regular" pitchFamily="34" charset="-122"/>
              <a:cs typeface="Times New Roman" panose="02020603050405020304" pitchFamily="18" charset="0"/>
              <a:sym typeface="+mn-ea"/>
            </a:endParaRPr>
          </a:p>
        </p:txBody>
      </p:sp>
      <p:sp>
        <p:nvSpPr>
          <p:cNvPr id="6" name="Text Placeholder 5"/>
          <p:cNvSpPr>
            <a:spLocks noGrp="1"/>
          </p:cNvSpPr>
          <p:nvPr>
            <p:ph type="body" idx="1"/>
          </p:nvPr>
        </p:nvSpPr>
        <p:spPr/>
        <p:txBody>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95460" y="61435"/>
            <a:ext cx="10515600" cy="641064"/>
          </a:xfrm>
        </p:spPr>
        <p:txBody>
          <a:bodyPr>
            <a:normAutofit/>
          </a:bodyPr>
          <a:lstStyle/>
          <a:p>
            <a:pPr algn="ctr"/>
            <a:r>
              <a:rPr lang="ru-RU" sz="3200" dirty="0">
                <a:solidFill>
                  <a:schemeClr val="tx1"/>
                </a:solidFill>
                <a:latin typeface="Times New Roman" panose="02020603050405020304" pitchFamily="18" charset="0"/>
                <a:cs typeface="Times New Roman" panose="02020603050405020304" pitchFamily="18" charset="0"/>
              </a:rPr>
              <a:t>Плотность распределения значений элементов МОРС</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rot="16200000">
            <a:off x="-2619618" y="1433407"/>
            <a:ext cx="5914871" cy="823912"/>
          </a:xfrm>
        </p:spPr>
        <p:txBody>
          <a:bodyPr>
            <a:normAutofit/>
          </a:bodyPr>
          <a:lstStyle/>
          <a:p>
            <a:pPr algn="ctr">
              <a:spcBef>
                <a:spcPts val="0"/>
              </a:spcBef>
            </a:pPr>
            <a:r>
              <a:rPr lang="ru-RU" sz="1500" dirty="0">
                <a:latin typeface="Times New Roman" panose="02020603050405020304" pitchFamily="18" charset="0"/>
                <a:cs typeface="Times New Roman" panose="02020603050405020304" pitchFamily="18" charset="0"/>
              </a:rPr>
              <a:t>Старая выборка (Последовательный</a:t>
            </a:r>
            <a:endParaRPr lang="ru-RU" sz="1500" dirty="0">
              <a:latin typeface="Times New Roman" panose="02020603050405020304" pitchFamily="18" charset="0"/>
              <a:cs typeface="Times New Roman" panose="02020603050405020304" pitchFamily="18" charset="0"/>
            </a:endParaRPr>
          </a:p>
          <a:p>
            <a:pPr algn="ctr">
              <a:spcBef>
                <a:spcPts val="0"/>
              </a:spcBef>
            </a:pPr>
            <a:r>
              <a:rPr lang="ru-RU" sz="1500" dirty="0">
                <a:latin typeface="Times New Roman" panose="02020603050405020304" pitchFamily="18" charset="0"/>
                <a:cs typeface="Times New Roman" panose="02020603050405020304" pitchFamily="18" charset="0"/>
              </a:rPr>
              <a:t> способ, 2009-2016 гг.)</a:t>
            </a:r>
            <a:endParaRPr lang="ru-RU" sz="1500" dirty="0">
              <a:latin typeface="Times New Roman" panose="02020603050405020304" pitchFamily="18" charset="0"/>
              <a:cs typeface="Times New Roman" panose="02020603050405020304" pitchFamily="18" charset="0"/>
            </a:endParaRPr>
          </a:p>
        </p:txBody>
      </p:sp>
      <p:pic>
        <p:nvPicPr>
          <p:cNvPr id="10" name="Объект 9"/>
          <p:cNvPicPr>
            <a:picLocks noGrp="1" noChangeAspect="1"/>
          </p:cNvPicPr>
          <p:nvPr>
            <p:ph sz="half" idx="2"/>
          </p:nvPr>
        </p:nvPicPr>
        <p:blipFill>
          <a:blip r:embed="rId1">
            <a:extLst>
              <a:ext uri="{28A0092B-C50C-407E-A947-70E740481C1C}">
                <a14:useLocalDpi xmlns:a14="http://schemas.microsoft.com/office/drawing/2010/main" val="0"/>
              </a:ext>
            </a:extLst>
          </a:blip>
          <a:srcRect/>
          <a:stretch>
            <a:fillRect/>
          </a:stretch>
        </p:blipFill>
        <p:spPr>
          <a:xfrm>
            <a:off x="795460" y="708988"/>
            <a:ext cx="3295552" cy="2428594"/>
          </a:xfrm>
        </p:spPr>
      </p:pic>
      <p:sp>
        <p:nvSpPr>
          <p:cNvPr id="7" name="Текст 6"/>
          <p:cNvSpPr>
            <a:spLocks noGrp="1"/>
          </p:cNvSpPr>
          <p:nvPr>
            <p:ph type="body" sz="quarter" idx="3"/>
          </p:nvPr>
        </p:nvSpPr>
        <p:spPr>
          <a:xfrm rot="16200000">
            <a:off x="-2438040" y="4691886"/>
            <a:ext cx="5551715" cy="823912"/>
          </a:xfrm>
        </p:spPr>
        <p:txBody>
          <a:bodyPr>
            <a:normAutofit/>
          </a:bodyPr>
          <a:lstStyle/>
          <a:p>
            <a:pPr algn="ctr">
              <a:spcBef>
                <a:spcPts val="0"/>
              </a:spcBef>
            </a:pPr>
            <a:r>
              <a:rPr lang="ru-RU" sz="1500" dirty="0">
                <a:latin typeface="Times New Roman" panose="02020603050405020304" pitchFamily="18" charset="0"/>
                <a:cs typeface="Times New Roman" panose="02020603050405020304" pitchFamily="18" charset="0"/>
              </a:rPr>
              <a:t>Новая выборка (Параллельный </a:t>
            </a:r>
            <a:endParaRPr lang="ru-RU" sz="1500" dirty="0">
              <a:latin typeface="Times New Roman" panose="02020603050405020304" pitchFamily="18" charset="0"/>
              <a:cs typeface="Times New Roman" panose="02020603050405020304" pitchFamily="18" charset="0"/>
            </a:endParaRPr>
          </a:p>
          <a:p>
            <a:pPr algn="ctr">
              <a:spcBef>
                <a:spcPts val="0"/>
              </a:spcBef>
            </a:pPr>
            <a:r>
              <a:rPr lang="ru-RU" sz="1500" dirty="0">
                <a:latin typeface="Times New Roman" panose="02020603050405020304" pitchFamily="18" charset="0"/>
                <a:cs typeface="Times New Roman" panose="02020603050405020304" pitchFamily="18" charset="0"/>
              </a:rPr>
              <a:t>способ, 2016-2023 гг.) </a:t>
            </a:r>
            <a:endParaRPr lang="ru-RU" sz="1500" dirty="0">
              <a:latin typeface="Times New Roman" panose="02020603050405020304" pitchFamily="18" charset="0"/>
              <a:cs typeface="Times New Roman" panose="02020603050405020304" pitchFamily="18" charset="0"/>
            </a:endParaRPr>
          </a:p>
        </p:txBody>
      </p:sp>
      <p:pic>
        <p:nvPicPr>
          <p:cNvPr id="12" name="Объект 11"/>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795460" y="3720419"/>
            <a:ext cx="3295552" cy="2222464"/>
          </a:xfrm>
        </p:spPr>
      </p:pic>
      <p:sp>
        <p:nvSpPr>
          <p:cNvPr id="2" name="TextBox 1"/>
          <p:cNvSpPr txBox="1"/>
          <p:nvPr/>
        </p:nvSpPr>
        <p:spPr>
          <a:xfrm>
            <a:off x="1854840" y="6077247"/>
            <a:ext cx="11137836" cy="923330"/>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По оси Х откладывается значение элемента МОРС, по оси </a:t>
            </a:r>
            <a:r>
              <a:rPr lang="en-US" dirty="0">
                <a:latin typeface="Times New Roman" panose="02020603050405020304" pitchFamily="18" charset="0"/>
                <a:cs typeface="Times New Roman" panose="02020603050405020304" pitchFamily="18" charset="0"/>
              </a:rPr>
              <a:t>Y</a:t>
            </a:r>
            <a:r>
              <a:rPr lang="en-GB"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количество наблюдаемых значений коэффициентов  в заданном диапазоне. </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A10DBBE-8A65-8F40-B89D-6190578C6D20}" type="slidenum">
              <a:rPr lang="ru-RU" smtClean="0">
                <a:latin typeface="Times New Roman Regular" panose="02020603050405020304" charset="0"/>
                <a:cs typeface="Times New Roman Regular" panose="02020603050405020304" charset="0"/>
              </a:rPr>
            </a:fld>
            <a:endParaRPr lang="ru-RU" smtClean="0">
              <a:latin typeface="Times New Roman Regular" panose="02020603050405020304" charset="0"/>
              <a:cs typeface="Times New Roman Regular" panose="02020603050405020304" charset="0"/>
            </a:endParaRPr>
          </a:p>
        </p:txBody>
      </p:sp>
      <p:pic>
        <p:nvPicPr>
          <p:cNvPr id="6" name="Объект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298520" y="702878"/>
            <a:ext cx="3295551" cy="2428594"/>
          </a:xfrm>
          <a:prstGeom prst="rect">
            <a:avLst/>
          </a:prstGeom>
        </p:spPr>
      </p:pic>
      <p:pic>
        <p:nvPicPr>
          <p:cNvPr id="8" name="Объект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365974" y="3737739"/>
            <a:ext cx="3228097" cy="2176972"/>
          </a:xfrm>
          <a:prstGeom prst="rect">
            <a:avLst/>
          </a:prstGeom>
        </p:spPr>
      </p:pic>
      <p:pic>
        <p:nvPicPr>
          <p:cNvPr id="9" name="Объект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847264" y="702878"/>
            <a:ext cx="3463795" cy="2428594"/>
          </a:xfrm>
          <a:prstGeom prst="rect">
            <a:avLst/>
          </a:prstGeom>
        </p:spPr>
      </p:pic>
      <p:pic>
        <p:nvPicPr>
          <p:cNvPr id="11" name="Объект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7987576" y="3772191"/>
            <a:ext cx="3408964" cy="22989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p:spPr>
        <p:txBody>
          <a:bodyPr>
            <a:normAutofit/>
          </a:bodyPr>
          <a:lstStyle/>
          <a:p>
            <a:pPr algn="ctr"/>
            <a:r>
              <a:rPr lang="ru-RU" sz="4000" dirty="0">
                <a:solidFill>
                  <a:schemeClr val="tx1"/>
                </a:solidFill>
                <a:latin typeface="Times New Roman" panose="02020603050405020304" pitchFamily="18" charset="0"/>
                <a:cs typeface="Times New Roman" panose="02020603050405020304" pitchFamily="18" charset="0"/>
              </a:rPr>
              <a:t>Условия формирования пиков</a:t>
            </a:r>
            <a:endParaRPr lang="ru-RU" sz="4000" dirty="0">
              <a:solidFill>
                <a:schemeClr val="tx1"/>
              </a:solidFill>
              <a:latin typeface="Times New Roman" panose="02020603050405020304" pitchFamily="18" charset="0"/>
              <a:cs typeface="Times New Roman" panose="02020603050405020304" pitchFamily="18" charset="0"/>
            </a:endParaRPr>
          </a:p>
        </p:txBody>
      </p:sp>
      <p:pic>
        <p:nvPicPr>
          <p:cNvPr id="15" name="Объект 14"/>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0" y="1031933"/>
            <a:ext cx="4098043" cy="3089293"/>
          </a:xfrm>
          <a:prstGeom prst="rect">
            <a:avLst/>
          </a:prstGeom>
          <a:noFill/>
          <a:ln>
            <a:noFill/>
          </a:ln>
        </p:spPr>
      </p:pic>
      <p:pic>
        <p:nvPicPr>
          <p:cNvPr id="16" name="Рисунок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98043" y="1031933"/>
            <a:ext cx="4098042" cy="3089129"/>
          </a:xfrm>
          <a:prstGeom prst="rect">
            <a:avLst/>
          </a:prstGeom>
          <a:noFill/>
          <a:ln>
            <a:noFill/>
          </a:ln>
        </p:spPr>
      </p:pic>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6085" y="1031933"/>
            <a:ext cx="4098043" cy="3088969"/>
          </a:xfrm>
          <a:prstGeom prst="rect">
            <a:avLst/>
          </a:prstGeom>
          <a:noFill/>
          <a:ln>
            <a:noFill/>
          </a:ln>
        </p:spPr>
      </p:pic>
      <p:sp>
        <p:nvSpPr>
          <p:cNvPr id="3" name="TextBox 2"/>
          <p:cNvSpPr txBox="1"/>
          <p:nvPr/>
        </p:nvSpPr>
        <p:spPr>
          <a:xfrm>
            <a:off x="605161" y="4120902"/>
            <a:ext cx="10981678" cy="1200329"/>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	Для каждого элемента МОРС построили графическое распределение зависимости давления от температуры, где цветом обозначали значения, которые относятся к «новому» пику (оранжевые точки) и «старому» пику (синие точки) .</a:t>
            </a:r>
            <a:endParaRPr lang="ru-RU" dirty="0">
              <a:latin typeface="Times New Roman" panose="02020603050405020304" pitchFamily="18" charset="0"/>
              <a:cs typeface="Times New Roman" panose="02020603050405020304" pitchFamily="18" charset="0"/>
            </a:endParaRPr>
          </a:p>
          <a:p>
            <a:endParaRPr lang="ru-RU" dirty="0"/>
          </a:p>
        </p:txBody>
      </p:sp>
      <p:sp>
        <p:nvSpPr>
          <p:cNvPr id="4" name="TextBox 3"/>
          <p:cNvSpPr txBox="1"/>
          <p:nvPr/>
        </p:nvSpPr>
        <p:spPr>
          <a:xfrm>
            <a:off x="605161" y="5103674"/>
            <a:ext cx="11322728" cy="1198880"/>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	Удивительный вывод: значения новых пиков расположены:</a:t>
            </a:r>
            <a:endParaRPr lang="ru-RU" dirty="0">
              <a:latin typeface="Times New Roman" panose="02020603050405020304" pitchFamily="18" charset="0"/>
              <a:cs typeface="Times New Roman" panose="02020603050405020304" pitchFamily="18" charset="0"/>
            </a:endParaRPr>
          </a:p>
          <a:p>
            <a:pPr marL="514350" indent="-514350">
              <a:buAutoNum type="arabicParenR"/>
            </a:pPr>
            <a:r>
              <a:rPr lang="ru-RU" dirty="0">
                <a:latin typeface="Times New Roman" panose="02020603050405020304" pitchFamily="18" charset="0"/>
                <a:cs typeface="Times New Roman" panose="02020603050405020304" pitchFamily="18" charset="0"/>
              </a:rPr>
              <a:t>в области низких значений давления и температуры</a:t>
            </a:r>
            <a:endParaRPr lang="ru-RU" dirty="0">
              <a:latin typeface="Times New Roman" panose="02020603050405020304" pitchFamily="18" charset="0"/>
              <a:cs typeface="Times New Roman" panose="02020603050405020304" pitchFamily="18" charset="0"/>
            </a:endParaRPr>
          </a:p>
          <a:p>
            <a:pPr marL="514350" indent="-514350">
              <a:buAutoNum type="arabicParenR"/>
            </a:pPr>
            <a:r>
              <a:rPr lang="ru-RU" dirty="0">
                <a:latin typeface="Times New Roman" panose="02020603050405020304" pitchFamily="18" charset="0"/>
                <a:cs typeface="Times New Roman" panose="02020603050405020304" pitchFamily="18" charset="0"/>
              </a:rPr>
              <a:t>в области высоких значений давления и температуры. </a:t>
            </a:r>
            <a:endParaRPr lang="ru-RU" dirty="0">
              <a:latin typeface="Times New Roman" panose="02020603050405020304" pitchFamily="18" charset="0"/>
              <a:cs typeface="Times New Roman" panose="02020603050405020304" pitchFamily="18" charset="0"/>
            </a:endParaRPr>
          </a:p>
          <a:p>
            <a:endParaRPr lang="ru-RU" dirty="0"/>
          </a:p>
        </p:txBody>
      </p:sp>
      <p:sp>
        <p:nvSpPr>
          <p:cNvPr id="5" name="Номер слайда 4"/>
          <p:cNvSpPr>
            <a:spLocks noGrp="1"/>
          </p:cNvSpPr>
          <p:nvPr>
            <p:ph type="sldNum" sz="quarter" idx="12"/>
          </p:nvPr>
        </p:nvSpPr>
        <p:spPr/>
        <p:txBody>
          <a:bodyPr/>
          <a:lstStyle/>
          <a:p>
            <a:fld id="{0A10DBBE-8A65-8F40-B89D-6190578C6D20}" type="slidenum">
              <a:rPr lang="ru-RU" smtClean="0">
                <a:latin typeface="Times New Roman Regular" panose="02020603050405020304" charset="0"/>
                <a:cs typeface="Times New Roman Regular" panose="02020603050405020304" charset="0"/>
              </a:rPr>
            </a:fld>
            <a:endParaRPr lang="ru-RU">
              <a:latin typeface="Times New Roman Regular" panose="02020603050405020304" charset="0"/>
              <a:cs typeface="Times New Roman Regular"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Алгоритмы машинного обучения</a:t>
            </a:r>
            <a:endParaRPr lang="ru-RU" dirty="0">
              <a:latin typeface="Times New Roman" panose="02020603050405020304" pitchFamily="18" charset="0"/>
              <a:cs typeface="Times New Roman" panose="02020603050405020304" pitchFamily="18" charset="0"/>
            </a:endParaRPr>
          </a:p>
        </p:txBody>
      </p:sp>
      <p:sp>
        <p:nvSpPr>
          <p:cNvPr id="6" name="Текст 5"/>
          <p:cNvSpPr>
            <a:spLocks noGrp="1"/>
          </p:cNvSpPr>
          <p:nvPr>
            <p:ph type="body" sz="half" idx="2"/>
          </p:nvPr>
        </p:nvSpPr>
        <p:spPr>
          <a:xfrm>
            <a:off x="839788" y="2663873"/>
            <a:ext cx="3932237" cy="1530253"/>
          </a:xfrm>
        </p:spPr>
        <p:txBody>
          <a:bodyPr>
            <a:normAutofit/>
          </a:bodyPr>
          <a:lstStyle/>
          <a:p>
            <a:r>
              <a:rPr lang="ru-RU" sz="2400" dirty="0">
                <a:latin typeface="Times New Roman" panose="02020603050405020304" pitchFamily="18" charset="0"/>
                <a:cs typeface="Times New Roman" panose="02020603050405020304" pitchFamily="18" charset="0"/>
              </a:rPr>
              <a:t>Зависимость обнаруженную ранее также видят алгоритмы машинного обучения</a:t>
            </a:r>
            <a:endParaRPr lang="ru-RU" sz="2400"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772025" y="739999"/>
            <a:ext cx="7085303" cy="5378001"/>
          </a:xfrm>
          <a:prstGeom prst="rect">
            <a:avLst/>
          </a:prstGeom>
          <a:noFill/>
          <a:ln>
            <a:noFill/>
          </a:ln>
        </p:spPr>
      </p:pic>
      <p:sp>
        <p:nvSpPr>
          <p:cNvPr id="2" name="Slide Number Placeholder 1"/>
          <p:cNvSpPr>
            <a:spLocks noGrp="1"/>
          </p:cNvSpPr>
          <p:nvPr>
            <p:ph type="sldNum" sz="quarter" idx="12"/>
          </p:nvPr>
        </p:nvSpPr>
        <p:spPr/>
        <p:txBody>
          <a:bodyPr/>
          <a:p>
            <a:fld id="{43B5BBE2-175E-4733-A1A0-782728C521B2}" type="slidenum">
              <a:rPr lang="ru-RU" smtClean="0">
                <a:latin typeface="Times New Roman Regular" panose="02020603050405020304" charset="0"/>
                <a:cs typeface="Times New Roman Regular" panose="02020603050405020304" charset="0"/>
              </a:rPr>
            </a:fld>
            <a:endParaRPr lang="ru-RU">
              <a:latin typeface="Times New Roman Regular" panose="02020603050405020304" charset="0"/>
              <a:cs typeface="Times New Roman Regular"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3135" y="40007"/>
            <a:ext cx="10515600" cy="1325563"/>
          </a:xfrm>
        </p:spPr>
        <p:txBody>
          <a:bodyPr/>
          <a:lstStyle/>
          <a:p>
            <a:pPr algn="ctr"/>
            <a:r>
              <a:rPr lang="ru-RU" dirty="0">
                <a:latin typeface="Times New Roman Regular" panose="02020603050405020304" charset="0"/>
                <a:cs typeface="Times New Roman Regular" panose="02020603050405020304" charset="0"/>
              </a:rPr>
              <a:t>Диаграмма Магоно-Ли</a:t>
            </a:r>
            <a:endParaRPr lang="ru-RU" dirty="0">
              <a:latin typeface="Times New Roman Regular" panose="02020603050405020304" charset="0"/>
              <a:cs typeface="Times New Roman Regular" panose="02020603050405020304" charset="0"/>
            </a:endParaRPr>
          </a:p>
        </p:txBody>
      </p:sp>
      <p:sp>
        <p:nvSpPr>
          <p:cNvPr id="3" name="Объект 2"/>
          <p:cNvSpPr>
            <a:spLocks noGrp="1"/>
          </p:cNvSpPr>
          <p:nvPr>
            <p:ph idx="1"/>
          </p:nvPr>
        </p:nvSpPr>
        <p:spPr>
          <a:xfrm>
            <a:off x="614045" y="4647565"/>
            <a:ext cx="5908675" cy="1754505"/>
          </a:xfrm>
        </p:spPr>
        <p:txBody>
          <a:bodyPr>
            <a:normAutofit fontScale="60000"/>
          </a:bodyPr>
          <a:lstStyle/>
          <a:p>
            <a:pPr marL="0" indent="0" algn="ctr">
              <a:buNone/>
            </a:pPr>
            <a:r>
              <a:rPr lang="ru-RU" dirty="0">
                <a:latin typeface="Times New Roman" panose="02020603050405020304" pitchFamily="18" charset="0"/>
                <a:cs typeface="Times New Roman" panose="02020603050405020304" pitchFamily="18" charset="0"/>
                <a:sym typeface="+mn-ea"/>
              </a:rPr>
              <a:t>На основании самолетных исследований ОВЯ, была получена диаграмма представленная на слайде. На ней показаны типы кристаллов, присутствующих в облаке, в зависимости от температуры и влажности воздуха. По оси Х отложена температура в градусах Цельсия, по оси У отложена влажность в условных единицах. </a:t>
            </a:r>
            <a:endParaRPr lang="ru-RU" dirty="0"/>
          </a:p>
        </p:txBody>
      </p:sp>
      <p:sp>
        <p:nvSpPr>
          <p:cNvPr id="4" name="Номер слайда 3"/>
          <p:cNvSpPr>
            <a:spLocks noGrp="1"/>
          </p:cNvSpPr>
          <p:nvPr>
            <p:ph type="sldNum" sz="quarter" idx="12"/>
          </p:nvPr>
        </p:nvSpPr>
        <p:spPr/>
        <p:txBody>
          <a:bodyPr/>
          <a:lstStyle/>
          <a:p>
            <a:fld id="{43B5BBE2-175E-4733-A1A0-782728C521B2}" type="slidenum">
              <a:rPr lang="ru-RU" smtClean="0">
                <a:latin typeface="Times New Roman Regular" panose="02020603050405020304" charset="0"/>
                <a:cs typeface="Times New Roman Regular" panose="02020603050405020304" charset="0"/>
              </a:rPr>
            </a:fld>
            <a:endParaRPr lang="ru-RU" smtClean="0">
              <a:latin typeface="Times New Roman Regular" panose="02020603050405020304" charset="0"/>
              <a:cs typeface="Times New Roman Regular" panose="02020603050405020304" charset="0"/>
            </a:endParaRPr>
          </a:p>
        </p:txBody>
      </p:sp>
      <p:pic>
        <p:nvPicPr>
          <p:cNvPr id="11" name="Объект 10"/>
          <p:cNvPicPr>
            <a:picLocks noGrp="1" noChangeAspect="1"/>
          </p:cNvPicPr>
          <p:nvPr/>
        </p:nvPicPr>
        <p:blipFill>
          <a:blip r:embed="rId1"/>
          <a:stretch>
            <a:fillRect/>
          </a:stretch>
        </p:blipFill>
        <p:spPr>
          <a:xfrm>
            <a:off x="701675" y="1452880"/>
            <a:ext cx="5821045" cy="3182620"/>
          </a:xfrm>
          <a:prstGeom prst="rect">
            <a:avLst/>
          </a:prstGeom>
        </p:spPr>
      </p:pic>
      <p:pic>
        <p:nvPicPr>
          <p:cNvPr id="7" name="Picture 6"/>
          <p:cNvPicPr/>
          <p:nvPr/>
        </p:nvPicPr>
        <p:blipFill>
          <a:blip r:embed="rId2"/>
        </p:blipFill>
        <p:spPr>
          <a:xfrm>
            <a:off x="6431915" y="2889885"/>
            <a:ext cx="5669280" cy="3027680"/>
          </a:xfrm>
          <a:prstGeom prst="rect">
            <a:avLst/>
          </a:prstGeom>
        </p:spPr>
      </p:pic>
      <p:sp>
        <p:nvSpPr>
          <p:cNvPr id="8" name="Text Box 7"/>
          <p:cNvSpPr txBox="1"/>
          <p:nvPr/>
        </p:nvSpPr>
        <p:spPr>
          <a:xfrm>
            <a:off x="6534785" y="1523365"/>
            <a:ext cx="5398135" cy="1198880"/>
          </a:xfrm>
          <a:prstGeom prst="rect">
            <a:avLst/>
          </a:prstGeom>
          <a:noFill/>
        </p:spPr>
        <p:txBody>
          <a:bodyPr wrap="square" rtlCol="0">
            <a:spAutoFit/>
          </a:bodyPr>
          <a:lstStyle/>
          <a:p>
            <a:r>
              <a:rPr lang="ru-RU" altLang="en-US">
                <a:latin typeface="Times New Roman Regular" panose="02020603050405020304" charset="0"/>
                <a:cs typeface="Times New Roman Regular" panose="02020603050405020304" charset="0"/>
              </a:rPr>
              <a:t>Если построить данную диаграмму, используя значения из «нового» пика, можно увидеть, что практически все значения попадают в область шестиугольных столбиков</a:t>
            </a:r>
            <a:endParaRPr lang="ru-RU" altLang="en-US">
              <a:latin typeface="Times New Roman Regular" panose="02020603050405020304" charset="0"/>
              <a:cs typeface="Times New Roman Regular"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Выводы</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514350" indent="-514350">
              <a:buFont typeface="+mj-lt"/>
              <a:buAutoNum type="arabicPeriod"/>
            </a:pPr>
            <a:r>
              <a:rPr lang="ru-RU" dirty="0">
                <a:latin typeface="Times New Roman" panose="02020603050405020304" pitchFamily="18" charset="0"/>
                <a:cs typeface="Times New Roman" panose="02020603050405020304" pitchFamily="18" charset="0"/>
              </a:rPr>
              <a:t>В рамках исследования подтверждена возможность прогнозирования высот границ ОВЯ с использованием методов машинного обучения на основе данных лазерного зондирования и метеорологических параметров.</a:t>
            </a:r>
            <a:endParaRPr lang="ru-RU"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ru-RU" dirty="0">
                <a:latin typeface="Times New Roman" panose="02020603050405020304" pitchFamily="18" charset="0"/>
                <a:cs typeface="Times New Roman" panose="02020603050405020304" pitchFamily="18" charset="0"/>
              </a:rPr>
              <a:t>Предложен и апробирован метод определения высоты фронтальной поверхности (от которой зависит высота нижней границы ОВЯ) основанный на анализе вертикальных градиентов температуры при переходе воздушных масс с разными термодинамическими свойствами.</a:t>
            </a:r>
            <a:endParaRPr lang="ru-RU"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43B5BBE2-175E-4733-A1A0-782728C521B2}" type="slidenum">
              <a:rPr lang="ru-RU" smtClean="0">
                <a:latin typeface="Times New Roman Regular" panose="02020603050405020304" charset="0"/>
                <a:cs typeface="Times New Roman Regular" panose="02020603050405020304" charset="0"/>
              </a:rPr>
            </a:fld>
            <a:endParaRPr lang="ru-RU" smtClean="0">
              <a:latin typeface="Times New Roman Regular" panose="02020603050405020304" charset="0"/>
              <a:cs typeface="Times New Roman Regular" panose="020206030504050203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Дальнейшие планы</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514350" indent="-514350">
              <a:spcAft>
                <a:spcPts val="1000"/>
              </a:spcAft>
              <a:buFont typeface="+mj-lt"/>
              <a:buAutoNum type="arabicPeriod"/>
            </a:pPr>
            <a:r>
              <a:rPr lang="ru-RU" dirty="0">
                <a:latin typeface="Times New Roman" panose="02020603050405020304" pitchFamily="18" charset="0"/>
                <a:cs typeface="Times New Roman" panose="02020603050405020304" pitchFamily="18" charset="0"/>
              </a:rPr>
              <a:t>Разработать и обучить модель для краткосрочного прогнозирования вероятности появления ОВЯ и высот их формирования на основе анализа временных рядов метеорологических данных из </a:t>
            </a:r>
            <a:r>
              <a:rPr lang="ru-RU" dirty="0" err="1">
                <a:latin typeface="Times New Roman" panose="02020603050405020304" pitchFamily="18" charset="0"/>
                <a:cs typeface="Times New Roman" panose="02020603050405020304" pitchFamily="18" charset="0"/>
              </a:rPr>
              <a:t>реанализов</a:t>
            </a:r>
            <a:r>
              <a:rPr lang="ru-RU"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ERA</a:t>
            </a:r>
            <a:r>
              <a:rPr lang="ru-RU" altLang="en-GB"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5 </a:t>
            </a:r>
            <a:r>
              <a:rPr lang="ru-RU" dirty="0">
                <a:latin typeface="Times New Roman" panose="02020603050405020304" pitchFamily="18" charset="0"/>
                <a:cs typeface="Times New Roman" panose="02020603050405020304" pitchFamily="18" charset="0"/>
              </a:rPr>
              <a:t>и </a:t>
            </a:r>
            <a:r>
              <a:rPr lang="en-GB" dirty="0">
                <a:latin typeface="Times New Roman" panose="02020603050405020304" pitchFamily="18" charset="0"/>
                <a:cs typeface="Times New Roman" panose="02020603050405020304" pitchFamily="18" charset="0"/>
              </a:rPr>
              <a:t>MERRA</a:t>
            </a:r>
            <a:r>
              <a:rPr lang="ru-RU" altLang="en-GB"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качестве архитектуры будет использована модель </a:t>
            </a:r>
            <a:r>
              <a:rPr lang="en-GB" dirty="0">
                <a:latin typeface="Times New Roman" panose="02020603050405020304" pitchFamily="18" charset="0"/>
                <a:cs typeface="Times New Roman" panose="02020603050405020304" pitchFamily="18" charset="0"/>
              </a:rPr>
              <a:t>Time Fusion Transformers </a:t>
            </a:r>
            <a:r>
              <a:rPr lang="ru-RU" dirty="0">
                <a:latin typeface="Times New Roman" panose="02020603050405020304" pitchFamily="18" charset="0"/>
                <a:cs typeface="Times New Roman" panose="02020603050405020304" pitchFamily="18" charset="0"/>
              </a:rPr>
              <a:t>для эффективного моделирования временной динамики и взаимозависимостей в данных.</a:t>
            </a:r>
            <a:endParaRPr lang="ru-RU" dirty="0">
              <a:latin typeface="Times New Roman" panose="02020603050405020304" pitchFamily="18" charset="0"/>
              <a:cs typeface="Times New Roman" panose="02020603050405020304" pitchFamily="18" charset="0"/>
            </a:endParaRPr>
          </a:p>
          <a:p>
            <a:pPr marL="514350" indent="-514350">
              <a:spcAft>
                <a:spcPts val="1000"/>
              </a:spcAft>
              <a:buFont typeface="+mj-lt"/>
              <a:buAutoNum type="arabicPeriod"/>
            </a:pPr>
            <a:r>
              <a:rPr lang="ru-RU" dirty="0">
                <a:latin typeface="Times New Roman" panose="02020603050405020304" pitchFamily="18" charset="0"/>
                <a:cs typeface="Times New Roman" panose="02020603050405020304" pitchFamily="18" charset="0"/>
              </a:rPr>
              <a:t>Исследовать кристаллическое строение облаков и определить зависимость этого строения от метеорологических параметров.</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43B5BBE2-175E-4733-A1A0-782728C521B2}" type="slidenum">
              <a:rPr lang="ru-RU" smtClean="0">
                <a:latin typeface="Times New Roman Regular" panose="02020603050405020304" charset="0"/>
                <a:cs typeface="Times New Roman Regular" panose="02020603050405020304" charset="0"/>
              </a:rPr>
            </a:fld>
            <a:endParaRPr lang="ru-RU">
              <a:latin typeface="Times New Roman Regular" panose="02020603050405020304" charset="0"/>
              <a:cs typeface="Times New Roman Regular"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661" y="-229648"/>
            <a:ext cx="10515600" cy="1325563"/>
          </a:xfrm>
        </p:spPr>
        <p:txBody>
          <a:bodyPr/>
          <a:lstStyle/>
          <a:p>
            <a:pPr algn="ctr"/>
            <a:r>
              <a:rPr lang="ru-RU" sz="4000" dirty="0">
                <a:solidFill>
                  <a:schemeClr val="tx1"/>
                </a:solidFill>
                <a:latin typeface="Times New Roman" panose="02020603050405020304" pitchFamily="18" charset="0"/>
                <a:cs typeface="Times New Roman" panose="02020603050405020304" pitchFamily="18" charset="0"/>
              </a:rPr>
              <a:t>Актуальность работы</a:t>
            </a:r>
            <a:endParaRPr lang="ru-RU" sz="4000" dirty="0">
              <a:solidFill>
                <a:schemeClr val="tx1"/>
              </a:solidFill>
              <a:latin typeface="Times New Roman" panose="02020603050405020304" pitchFamily="18" charset="0"/>
              <a:cs typeface="Times New Roman" panose="02020603050405020304" pitchFamily="18" charset="0"/>
            </a:endParaRPr>
          </a:p>
        </p:txBody>
      </p:sp>
      <p:pic>
        <p:nvPicPr>
          <p:cNvPr id="3074" name="Picture 2" descr="Laser Radar (LIDAR) for Atmospheric Monitoring - Boston Electronic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57857" y="4107904"/>
            <a:ext cx="2724150" cy="22825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9143" y="2061618"/>
            <a:ext cx="2724150" cy="20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G:\Фото лидара\WP_20170318_16_42_45_P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0429" y="92620"/>
            <a:ext cx="272415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Номер слайда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A10DBBE-8A65-8F40-B89D-6190578C6D20}" type="slidenum">
              <a:rPr kumimoji="0" lang="ru-RU" sz="1200" b="0" i="0" u="none" strike="noStrike" kern="1200" cap="none" spc="0" normalizeH="0" baseline="0" noProof="0" smtClean="0">
                <a:ln>
                  <a:noFill/>
                </a:ln>
                <a:solidFill>
                  <a:prstClr val="black">
                    <a:tint val="75000"/>
                  </a:prstClr>
                </a:solidFill>
                <a:effectLst/>
                <a:uLnTx/>
                <a:uFillTx/>
                <a:latin typeface="Times New Roman Regular" panose="02020603050405020304" charset="0"/>
                <a:ea typeface="+mn-ea"/>
                <a:cs typeface="Times New Roman Regular" panose="02020603050405020304" charset="0"/>
              </a:rPr>
            </a:fld>
            <a:endParaRPr kumimoji="0" lang="en-US" altLang="ru-RU" sz="1200" b="0" i="0" u="none" strike="noStrike" kern="1200" cap="none" spc="0" normalizeH="0" baseline="0" noProof="0" dirty="0" smtClean="0">
              <a:ln>
                <a:noFill/>
              </a:ln>
              <a:solidFill>
                <a:prstClr val="black">
                  <a:tint val="75000"/>
                </a:prstClr>
              </a:solidFill>
              <a:effectLst/>
              <a:uLnTx/>
              <a:uFillTx/>
              <a:latin typeface="Times New Roman Regular" panose="02020603050405020304" charset="0"/>
              <a:ea typeface="+mn-ea"/>
              <a:cs typeface="Times New Roman Regular" panose="02020603050405020304" charset="0"/>
            </a:endParaRPr>
          </a:p>
        </p:txBody>
      </p:sp>
      <p:pic>
        <p:nvPicPr>
          <p:cNvPr id="4" name="Picture 3"/>
          <p:cNvPicPr>
            <a:picLocks noChangeAspect="1"/>
          </p:cNvPicPr>
          <p:nvPr/>
        </p:nvPicPr>
        <p:blipFill>
          <a:blip r:embed="rId4"/>
          <a:stretch>
            <a:fillRect/>
          </a:stretch>
        </p:blipFill>
        <p:spPr>
          <a:xfrm>
            <a:off x="663327" y="1095915"/>
            <a:ext cx="2515808" cy="4998657"/>
          </a:xfrm>
          <a:prstGeom prst="rect">
            <a:avLst/>
          </a:prstGeom>
        </p:spPr>
      </p:pic>
      <p:sp>
        <p:nvSpPr>
          <p:cNvPr id="12" name="TextBox 11"/>
          <p:cNvSpPr txBox="1"/>
          <p:nvPr/>
        </p:nvSpPr>
        <p:spPr>
          <a:xfrm>
            <a:off x="3526392" y="828287"/>
            <a:ext cx="5164174" cy="5032147"/>
          </a:xfrm>
          <a:prstGeom prst="rect">
            <a:avLst/>
          </a:prstGeom>
          <a:noFill/>
        </p:spPr>
        <p:txBody>
          <a:bodyPr wrap="square">
            <a:spAutoFit/>
          </a:bodyPr>
          <a:lstStyle/>
          <a:p>
            <a:pPr algn="just"/>
            <a:r>
              <a:rPr lang="ru-RU"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Влияние антропогенных факторов на климатические процессы активно исследуется учеными по всему миру с применением современных инструментов и технологий.   Особое значение при этом придаётся облачности — одному из ключевых компонентов климатической системы. Облака выполняют двойственную функцию: с одной стороны, они отражают часть солнечного излучения обратно в космос (эффект альбедо), а с другой — способствуют удержанию теплового излучения, исходящего от поверхности Земли (парниковый эффект). В связи с этим облачность является важнейшим регулятором радиационного баланса планеты. Вместе с тем облака остаются одним из основных источников неопределённости в климатических моделях, поскольку их динамику и свойства сложно точно описать и смоделировать </a:t>
            </a:r>
            <a:endParaRPr kumimoji="0" lang="ru-RU" altLang="ru-RU" sz="1500" b="0" i="0" u="none" strike="noStrike" kern="100" cap="none" spc="0" normalizeH="0" baseline="0" noProof="0" dirty="0">
              <a:ln>
                <a:noFill/>
              </a:ln>
              <a:solidFill>
                <a:schemeClr val="tx1"/>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Прямоугольник 6"/>
          <p:cNvSpPr>
            <a:spLocks noChangeArrowheads="1"/>
          </p:cNvSpPr>
          <p:nvPr/>
        </p:nvSpPr>
        <p:spPr bwMode="auto">
          <a:xfrm>
            <a:off x="268853" y="6156295"/>
            <a:ext cx="73489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7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7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7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7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7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7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7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7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704020202020204" pitchFamily="34" charset="0"/>
              <a:buChar char="»"/>
              <a:defRPr sz="2000">
                <a:solidFill>
                  <a:schemeClr val="tx1"/>
                </a:solidFill>
                <a:latin typeface="Calibri" panose="020F0502020204030204" pitchFamily="34" charset="0"/>
              </a:defRPr>
            </a:lvl9pPr>
          </a:lstStyle>
          <a:p>
            <a:pPr algn="just">
              <a:buFont typeface="Arial" panose="020B0704020202020204" pitchFamily="34" charset="0"/>
              <a:buNone/>
            </a:pPr>
            <a:r>
              <a:rPr lang="en-US" altLang="ru-RU" sz="1000" dirty="0">
                <a:solidFill>
                  <a:srgbClr val="000000"/>
                </a:solidFill>
                <a:latin typeface="Times New Roman" panose="02020603050405020304" pitchFamily="18" charset="0"/>
                <a:cs typeface="Times New Roman" panose="02020603050405020304" pitchFamily="18" charset="0"/>
              </a:rPr>
              <a:t>1. </a:t>
            </a:r>
            <a:r>
              <a:rPr lang="ru-RU" altLang="ru-RU" sz="1000" dirty="0">
                <a:solidFill>
                  <a:srgbClr val="000000"/>
                </a:solidFill>
                <a:latin typeface="Times New Roman" panose="02020603050405020304" pitchFamily="18" charset="0"/>
                <a:cs typeface="Times New Roman" panose="02020603050405020304" pitchFamily="18" charset="0"/>
              </a:rPr>
              <a:t>Научно-технологическая инфраструктура Российской Федерации. Центры коллективного пользования научным оборудованием и уникальные научные установки </a:t>
            </a:r>
            <a:r>
              <a:rPr lang="en-US" altLang="ru-RU" sz="1000" dirty="0">
                <a:solidFill>
                  <a:srgbClr val="000000"/>
                </a:solidFill>
                <a:latin typeface="Times New Roman" panose="02020603050405020304" pitchFamily="18" charset="0"/>
                <a:cs typeface="Times New Roman" panose="02020603050405020304" pitchFamily="18" charset="0"/>
              </a:rPr>
              <a:t>[Web-</a:t>
            </a:r>
            <a:r>
              <a:rPr lang="ru-RU" altLang="ru-RU" sz="1000" dirty="0">
                <a:solidFill>
                  <a:srgbClr val="000000"/>
                </a:solidFill>
                <a:latin typeface="Times New Roman" panose="02020603050405020304" pitchFamily="18" charset="0"/>
                <a:cs typeface="Times New Roman" panose="02020603050405020304" pitchFamily="18" charset="0"/>
              </a:rPr>
              <a:t>сайт]. </a:t>
            </a:r>
            <a:r>
              <a:rPr lang="en-US" altLang="ru-RU" sz="1000" dirty="0">
                <a:solidFill>
                  <a:srgbClr val="000000"/>
                </a:solidFill>
                <a:latin typeface="Times New Roman" panose="02020603050405020304" pitchFamily="18" charset="0"/>
                <a:cs typeface="Times New Roman" panose="02020603050405020304" pitchFamily="18" charset="0"/>
              </a:rPr>
              <a:t>URL:</a:t>
            </a:r>
            <a:r>
              <a:rPr lang="ru-RU" altLang="ru-RU" sz="1000" dirty="0">
                <a:solidFill>
                  <a:srgbClr val="000000"/>
                </a:solidFill>
                <a:latin typeface="Times New Roman" panose="02020603050405020304" pitchFamily="18" charset="0"/>
                <a:cs typeface="Times New Roman" panose="02020603050405020304" pitchFamily="18" charset="0"/>
              </a:rPr>
              <a:t> </a:t>
            </a:r>
            <a:r>
              <a:rPr lang="en-US" altLang="ru-RU" sz="1000" dirty="0">
                <a:solidFill>
                  <a:srgbClr val="000000"/>
                </a:solidFill>
                <a:latin typeface="Times New Roman" panose="02020603050405020304" pitchFamily="18" charset="0"/>
                <a:cs typeface="Times New Roman" panose="02020603050405020304" pitchFamily="18" charset="0"/>
              </a:rPr>
              <a:t>https://</a:t>
            </a:r>
            <a:r>
              <a:rPr lang="en-US" altLang="ru-RU" sz="1000" dirty="0" err="1">
                <a:solidFill>
                  <a:srgbClr val="000000"/>
                </a:solidFill>
                <a:latin typeface="Times New Roman" panose="02020603050405020304" pitchFamily="18" charset="0"/>
                <a:cs typeface="Times New Roman" panose="02020603050405020304" pitchFamily="18" charset="0"/>
              </a:rPr>
              <a:t>ckp-rf.ru</a:t>
            </a:r>
            <a:r>
              <a:rPr lang="en-US" altLang="ru-RU" sz="1000" dirty="0">
                <a:solidFill>
                  <a:srgbClr val="000000"/>
                </a:solidFill>
                <a:latin typeface="Times New Roman" panose="02020603050405020304" pitchFamily="18" charset="0"/>
                <a:cs typeface="Times New Roman" panose="02020603050405020304" pitchFamily="18" charset="0"/>
              </a:rPr>
              <a:t>/</a:t>
            </a:r>
            <a:r>
              <a:rPr lang="en-US" altLang="ru-RU" sz="1000" dirty="0" err="1">
                <a:solidFill>
                  <a:srgbClr val="000000"/>
                </a:solidFill>
                <a:latin typeface="Times New Roman" panose="02020603050405020304" pitchFamily="18" charset="0"/>
                <a:cs typeface="Times New Roman" panose="02020603050405020304" pitchFamily="18" charset="0"/>
              </a:rPr>
              <a:t>usu</a:t>
            </a:r>
            <a:r>
              <a:rPr lang="en-US" altLang="ru-RU" sz="1000" dirty="0">
                <a:solidFill>
                  <a:srgbClr val="000000"/>
                </a:solidFill>
                <a:latin typeface="Times New Roman" panose="02020603050405020304" pitchFamily="18" charset="0"/>
                <a:cs typeface="Times New Roman" panose="02020603050405020304" pitchFamily="18" charset="0"/>
              </a:rPr>
              <a:t>/73573</a:t>
            </a:r>
            <a:r>
              <a:rPr lang="ru-RU" altLang="ru-RU" sz="1000" dirty="0">
                <a:solidFill>
                  <a:srgbClr val="000000"/>
                </a:solidFill>
                <a:latin typeface="Times New Roman" panose="02020603050405020304" pitchFamily="18" charset="0"/>
                <a:cs typeface="Times New Roman" panose="02020603050405020304" pitchFamily="18" charset="0"/>
              </a:rPr>
              <a:t>.</a:t>
            </a:r>
            <a:endParaRPr lang="en-US" altLang="ru-RU" sz="1000" dirty="0">
              <a:solidFill>
                <a:srgbClr val="00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253355" y="6356350"/>
            <a:ext cx="5755005" cy="321945"/>
          </a:xfrm>
          <a:prstGeom prst="rect">
            <a:avLst/>
          </a:prstGeom>
          <a:noFill/>
        </p:spPr>
        <p:txBody>
          <a:bodyPr wrap="square">
            <a:spAutoFit/>
          </a:bodyPr>
          <a:lstStyle/>
          <a:p>
            <a:r>
              <a:rPr lang="ru-RU" altLang="ru-RU" sz="1500" dirty="0">
                <a:latin typeface="Times New Roman" panose="02020603050405020304" pitchFamily="18" charset="0"/>
                <a:ea typeface="+mj-ea"/>
                <a:cs typeface="Times New Roman" panose="02020603050405020304" pitchFamily="18" charset="0"/>
              </a:rPr>
              <a:t>Высотный матричный поляризационный </a:t>
            </a:r>
            <a:r>
              <a:rPr lang="ru-RU" altLang="ru-RU" sz="1500" dirty="0" err="1">
                <a:latin typeface="Times New Roman" panose="02020603050405020304" pitchFamily="18" charset="0"/>
                <a:ea typeface="+mj-ea"/>
                <a:cs typeface="Times New Roman" panose="02020603050405020304" pitchFamily="18" charset="0"/>
              </a:rPr>
              <a:t>лидар</a:t>
            </a:r>
            <a:r>
              <a:rPr lang="ru-RU" altLang="ru-RU" sz="1500" dirty="0">
                <a:latin typeface="Times New Roman" panose="02020603050405020304" pitchFamily="18" charset="0"/>
                <a:ea typeface="+mj-ea"/>
                <a:cs typeface="Times New Roman" panose="02020603050405020304" pitchFamily="18" charset="0"/>
              </a:rPr>
              <a:t> (ВМПЛ) НИ ТГУ </a:t>
            </a:r>
            <a:r>
              <a:rPr lang="ru-RU" altLang="ru-RU" sz="1500" baseline="30000" dirty="0">
                <a:latin typeface="Times New Roman" panose="02020603050405020304" pitchFamily="18" charset="0"/>
                <a:ea typeface="+mj-ea"/>
                <a:cs typeface="Times New Roman" panose="02020603050405020304" pitchFamily="18" charset="0"/>
              </a:rPr>
              <a:t>1</a:t>
            </a:r>
            <a:r>
              <a:rPr lang="ru-RU" sz="1500" dirty="0">
                <a:latin typeface="Times New Roman" panose="02020603050405020304" pitchFamily="18" charset="0"/>
                <a:ea typeface="+mj-ea"/>
                <a:cs typeface="Times New Roman" panose="02020603050405020304" pitchFamily="18" charset="0"/>
              </a:rPr>
              <a:t> </a:t>
            </a:r>
            <a:endParaRPr lang="ru-RU"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2175510"/>
            <a:ext cx="10515600" cy="1253490"/>
          </a:xfrm>
        </p:spPr>
        <p:txBody>
          <a:bodyPr/>
          <a:lstStyle/>
          <a:p>
            <a:pPr algn="ctr"/>
            <a:r>
              <a:rPr lang="ru-RU" altLang="en-US">
                <a:latin typeface="Times New Roman Regular" panose="02020603050405020304" charset="0"/>
                <a:cs typeface="Times New Roman Regular" panose="02020603050405020304" charset="0"/>
              </a:rPr>
              <a:t>Спасибо за внимание!</a:t>
            </a:r>
            <a:endParaRPr lang="ru-RU" altLang="en-US">
              <a:latin typeface="Times New Roman Regular" panose="02020603050405020304" charset="0"/>
              <a:cs typeface="Times New Roman Regular" panose="02020603050405020304" charset="0"/>
            </a:endParaRPr>
          </a:p>
        </p:txBody>
      </p:sp>
      <p:sp>
        <p:nvSpPr>
          <p:cNvPr id="3" name="Объект 2"/>
          <p:cNvSpPr>
            <a:spLocks noGrp="1"/>
          </p:cNvSpPr>
          <p:nvPr>
            <p:ph type="body" idx="1"/>
          </p:nvPr>
        </p:nvSpPr>
        <p:spPr/>
        <p:txBody>
          <a:bodyPr/>
          <a:lstStyle/>
          <a:p>
            <a:pPr marL="0" indent="0" algn="ctr">
              <a:buNone/>
            </a:pPr>
            <a:endParaRPr lang="ru-RU" dirty="0">
              <a:latin typeface="Times New Roman Regular" panose="02020603050405020304" charset="0"/>
              <a:cs typeface="Times New Roman Regular"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555"/>
            <a:ext cx="10515600" cy="1325563"/>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Источники информации о высотах формирования ОВЯ</a:t>
            </a: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445581" y="1451233"/>
            <a:ext cx="3586577" cy="436577"/>
          </a:xfrm>
        </p:spPr>
        <p:txBody>
          <a:bodyPr>
            <a:normAutofit/>
          </a:bodyPr>
          <a:lstStyle/>
          <a:p>
            <a:r>
              <a:rPr lang="ru-RU" dirty="0">
                <a:latin typeface="Times New Roman" panose="02020603050405020304" pitchFamily="18" charset="0"/>
                <a:cs typeface="Times New Roman" panose="02020603050405020304" pitchFamily="18" charset="0"/>
              </a:rPr>
              <a:t>ВМПЛ НИ ТГУ  </a:t>
            </a:r>
            <a:endParaRPr lang="ru-RU"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2"/>
          </p:nvPr>
        </p:nvPicPr>
        <p:blipFill>
          <a:blip r:embed="rId1">
            <a:extLst>
              <a:ext uri="{28A0092B-C50C-407E-A947-70E740481C1C}">
                <a14:useLocalDpi xmlns:a14="http://schemas.microsoft.com/office/drawing/2010/main" val="0"/>
              </a:ext>
            </a:extLst>
          </a:blip>
          <a:srcRect/>
          <a:stretch>
            <a:fillRect/>
          </a:stretch>
        </p:blipFill>
        <p:spPr>
          <a:xfrm>
            <a:off x="381741" y="2007925"/>
            <a:ext cx="2719052" cy="2280102"/>
          </a:xfrm>
          <a:prstGeom prst="rect">
            <a:avLst/>
          </a:prstGeom>
        </p:spPr>
      </p:pic>
      <p:sp>
        <p:nvSpPr>
          <p:cNvPr id="5" name="Текст 4"/>
          <p:cNvSpPr>
            <a:spLocks noGrp="1"/>
          </p:cNvSpPr>
          <p:nvPr>
            <p:ph type="body" sz="quarter" idx="3"/>
          </p:nvPr>
        </p:nvSpPr>
        <p:spPr>
          <a:xfrm>
            <a:off x="7706836" y="1064532"/>
            <a:ext cx="5183188" cy="823912"/>
          </a:xfrm>
        </p:spPr>
        <p:txBody>
          <a:bodyPr>
            <a:normAutofit/>
          </a:bodyPr>
          <a:lstStyle/>
          <a:p>
            <a:pPr algn="ctr"/>
            <a:r>
              <a:rPr lang="ru-RU" dirty="0" err="1">
                <a:latin typeface="Times New Roman" panose="02020603050405020304" pitchFamily="18" charset="0"/>
                <a:cs typeface="Times New Roman" panose="02020603050405020304" pitchFamily="18" charset="0"/>
              </a:rPr>
              <a:t>Реанализ</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ERA-5</a:t>
            </a:r>
            <a:endParaRPr lang="ru-RU"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995314" y="1887809"/>
            <a:ext cx="2036843" cy="2555847"/>
          </a:xfrm>
          <a:prstGeom prst="rect">
            <a:avLst/>
          </a:prstGeom>
        </p:spPr>
      </p:pic>
      <p:sp>
        <p:nvSpPr>
          <p:cNvPr id="9" name="TextBox 8"/>
          <p:cNvSpPr txBox="1"/>
          <p:nvPr/>
        </p:nvSpPr>
        <p:spPr>
          <a:xfrm>
            <a:off x="243663" y="4448477"/>
            <a:ext cx="5714259" cy="1754326"/>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Преимущества:</a:t>
            </a:r>
            <a:endParaRPr lang="ru-RU" dirty="0">
              <a:latin typeface="Times New Roman" panose="02020603050405020304" pitchFamily="18" charset="0"/>
              <a:cs typeface="Times New Roman" panose="02020603050405020304" pitchFamily="18" charset="0"/>
            </a:endParaRPr>
          </a:p>
          <a:p>
            <a:pPr algn="just" latinLnBrk="1">
              <a:buFont typeface="Arial" panose="020B0704020202020204" pitchFamily="34" charset="0"/>
              <a:buChar char="•"/>
            </a:pPr>
            <a:r>
              <a:rPr lang="ru-RU" b="0" i="0" u="none" strike="noStrike" dirty="0">
                <a:effectLst/>
                <a:latin typeface="Times New Roman" panose="02020603050405020304" pitchFamily="18" charset="0"/>
                <a:cs typeface="Times New Roman" panose="02020603050405020304" pitchFamily="18" charset="0"/>
              </a:rPr>
              <a:t> Повышенная точность данных о высотах облаков</a:t>
            </a:r>
            <a:endParaRPr lang="ru-RU" b="0" i="0" u="none" strike="noStrike" dirty="0">
              <a:effectLst/>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Недостатки:</a:t>
            </a:r>
            <a:endParaRPr lang="ru-RU" dirty="0">
              <a:latin typeface="Times New Roman" panose="02020603050405020304" pitchFamily="18" charset="0"/>
              <a:cs typeface="Times New Roman" panose="02020603050405020304" pitchFamily="18" charset="0"/>
            </a:endParaRPr>
          </a:p>
          <a:p>
            <a:pPr algn="just" latinLnBrk="1">
              <a:buFont typeface="Arial" panose="020B0704020202020204" pitchFamily="34" charset="0"/>
              <a:buChar char="•"/>
            </a:pPr>
            <a:r>
              <a:rPr lang="ru-RU" dirty="0">
                <a:latin typeface="Times New Roman" panose="02020603050405020304" pitchFamily="18" charset="0"/>
                <a:cs typeface="Times New Roman" panose="02020603050405020304" pitchFamily="18" charset="0"/>
              </a:rPr>
              <a:t>Ограниченный объем выборки, который не позволяет</a:t>
            </a:r>
            <a:endParaRPr lang="ru-RU" dirty="0">
              <a:latin typeface="Times New Roman" panose="02020603050405020304" pitchFamily="18" charset="0"/>
              <a:cs typeface="Times New Roman" panose="02020603050405020304" pitchFamily="18" charset="0"/>
            </a:endParaRPr>
          </a:p>
          <a:p>
            <a:pPr algn="just" latinLnBrk="1"/>
            <a:r>
              <a:rPr lang="ru-RU" dirty="0">
                <a:latin typeface="Times New Roman" panose="02020603050405020304" pitchFamily="18" charset="0"/>
                <a:cs typeface="Times New Roman" panose="02020603050405020304" pitchFamily="18" charset="0"/>
              </a:rPr>
              <a:t>делать значимые выводы о зависимости высот </a:t>
            </a:r>
            <a:endParaRPr lang="ru-RU" dirty="0">
              <a:latin typeface="Times New Roman" panose="02020603050405020304" pitchFamily="18" charset="0"/>
              <a:cs typeface="Times New Roman" panose="02020603050405020304" pitchFamily="18" charset="0"/>
            </a:endParaRPr>
          </a:p>
          <a:p>
            <a:pPr algn="just" latinLnBrk="1"/>
            <a:r>
              <a:rPr lang="ru-RU" dirty="0">
                <a:latin typeface="Times New Roman" panose="02020603050405020304" pitchFamily="18" charset="0"/>
                <a:cs typeface="Times New Roman" panose="02020603050405020304" pitchFamily="18" charset="0"/>
              </a:rPr>
              <a:t>формирования облаков от погодных условий</a:t>
            </a:r>
            <a:endParaRPr lang="ru-RU"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796953" y="5244149"/>
            <a:ext cx="7093258" cy="1477328"/>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Преимущества:</a:t>
            </a:r>
            <a:endParaRPr lang="ru-RU" dirty="0">
              <a:latin typeface="Times New Roman" panose="02020603050405020304" pitchFamily="18" charset="0"/>
              <a:cs typeface="Times New Roman" panose="02020603050405020304" pitchFamily="18" charset="0"/>
            </a:endParaRPr>
          </a:p>
          <a:p>
            <a:pPr marL="285750" indent="-285750">
              <a:buFont typeface="Arial" panose="020B0704020202020204" pitchFamily="34" charset="0"/>
              <a:buChar char="•"/>
            </a:pPr>
            <a:r>
              <a:rPr lang="ru-RU" dirty="0">
                <a:latin typeface="Times New Roman" panose="02020603050405020304" pitchFamily="18" charset="0"/>
                <a:cs typeface="Times New Roman" panose="02020603050405020304" pitchFamily="18" charset="0"/>
              </a:rPr>
              <a:t>Больший объем данных параметров атмосферы</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Недостатки:</a:t>
            </a:r>
            <a:endParaRPr lang="ru-RU" dirty="0">
              <a:latin typeface="Times New Roman" panose="02020603050405020304" pitchFamily="18" charset="0"/>
              <a:cs typeface="Times New Roman" panose="02020603050405020304" pitchFamily="18" charset="0"/>
            </a:endParaRPr>
          </a:p>
          <a:p>
            <a:pPr marL="285750" indent="-285750">
              <a:buFont typeface="Arial" panose="020B0704020202020204" pitchFamily="34" charset="0"/>
              <a:buChar char="•"/>
            </a:pPr>
            <a:r>
              <a:rPr lang="ru-RU" dirty="0">
                <a:latin typeface="Times New Roman" panose="02020603050405020304" pitchFamily="18" charset="0"/>
                <a:cs typeface="Times New Roman" panose="02020603050405020304" pitchFamily="18" charset="0"/>
              </a:rPr>
              <a:t>Низкая точность определения интересующих величин из-за усреднения данных</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43B5BBE2-175E-4733-A1A0-782728C521B2}" type="slidenum">
              <a:rPr lang="ru-RU" smtClean="0">
                <a:latin typeface="Times New Roman" panose="02020603050405020304" pitchFamily="18" charset="0"/>
                <a:cs typeface="Times New Roman" panose="02020603050405020304" pitchFamily="18" charset="0"/>
              </a:rPr>
            </a:fld>
            <a:endParaRPr lang="ru-RU" dirty="0">
              <a:latin typeface="Times New Roman" panose="02020603050405020304" pitchFamily="18" charset="0"/>
              <a:cs typeface="Times New Roman" panose="02020603050405020304" pitchFamily="18" charset="0"/>
            </a:endParaRPr>
          </a:p>
        </p:txBody>
      </p:sp>
      <p:pic>
        <p:nvPicPr>
          <p:cNvPr id="19" name="Объект 1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8610807" y="2007925"/>
            <a:ext cx="3395705" cy="3638680"/>
          </a:xfrm>
        </p:spPr>
      </p:pic>
      <p:sp>
        <p:nvSpPr>
          <p:cNvPr id="6" name="Текст 4"/>
          <p:cNvSpPr>
            <a:spLocks noGrp="1"/>
          </p:cNvSpPr>
          <p:nvPr/>
        </p:nvSpPr>
        <p:spPr>
          <a:xfrm>
            <a:off x="4923790" y="1064260"/>
            <a:ext cx="3686810" cy="823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7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7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7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7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7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7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7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7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704020202020204" pitchFamily="34" charset="0"/>
              <a:buNone/>
              <a:defRPr sz="1600" b="1" kern="1200">
                <a:solidFill>
                  <a:schemeClr val="tx1"/>
                </a:solidFill>
                <a:latin typeface="+mn-lt"/>
                <a:ea typeface="+mn-ea"/>
                <a:cs typeface="+mn-cs"/>
              </a:defRPr>
            </a:lvl9pPr>
          </a:lstStyle>
          <a:p>
            <a:pPr algn="ctr"/>
            <a:r>
              <a:rPr lang="ru-RU" dirty="0" err="1">
                <a:latin typeface="Times New Roman" panose="02020603050405020304" pitchFamily="18" charset="0"/>
                <a:cs typeface="Times New Roman" panose="02020603050405020304" pitchFamily="18" charset="0"/>
              </a:rPr>
              <a:t>Реанализ</a:t>
            </a:r>
            <a:r>
              <a:rPr lang="ru-RU" dirty="0">
                <a:latin typeface="Times New Roman" panose="02020603050405020304" pitchFamily="18" charset="0"/>
                <a:cs typeface="Times New Roman" panose="02020603050405020304" pitchFamily="18" charset="0"/>
              </a:rPr>
              <a:t> </a:t>
            </a:r>
            <a:r>
              <a:rPr lang="en-US" altLang="ru-RU"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ERRA-2</a:t>
            </a:r>
            <a:endParaRPr lang="ru-RU" dirty="0">
              <a:latin typeface="Times New Roman" panose="02020603050405020304" pitchFamily="18" charset="0"/>
              <a:cs typeface="Times New Roman" panose="02020603050405020304" pitchFamily="18" charset="0"/>
            </a:endParaRPr>
          </a:p>
        </p:txBody>
      </p:sp>
      <p:pic>
        <p:nvPicPr>
          <p:cNvPr id="1026" name="Picture 2" descr="MERRA-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8585" y="2146935"/>
            <a:ext cx="3783965" cy="2280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734" y="81"/>
            <a:ext cx="10515600" cy="1325563"/>
          </a:xfrm>
        </p:spPr>
        <p:txBody>
          <a:bodyPr/>
          <a:lstStyle/>
          <a:p>
            <a:pPr algn="ctr"/>
            <a:r>
              <a:rPr lang="ru-RU" sz="4000" dirty="0">
                <a:solidFill>
                  <a:schemeClr val="tx1"/>
                </a:solidFill>
                <a:latin typeface="Times New Roman" panose="02020603050405020304" pitchFamily="18" charset="0"/>
                <a:cs typeface="Times New Roman" panose="02020603050405020304" pitchFamily="18" charset="0"/>
              </a:rPr>
              <a:t>Цель проекта</a:t>
            </a:r>
            <a:endParaRPr lang="ru-RU" sz="4000"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87079" y="996771"/>
            <a:ext cx="11170851" cy="1568450"/>
          </a:xfrm>
          <a:prstGeom prst="rect">
            <a:avLst/>
          </a:prstGeom>
          <a:noFill/>
        </p:spPr>
        <p:txBody>
          <a:bodyPr wrap="square">
            <a:spAutoFit/>
          </a:bodyPr>
          <a:lstStyle/>
          <a:p>
            <a:pPr marL="0" indent="0" algn="just">
              <a:buNone/>
            </a:pPr>
            <a:r>
              <a:rPr lang="ru-RU" sz="2400" dirty="0">
                <a:latin typeface="Times New Roman" panose="02020603050405020304" pitchFamily="18" charset="0"/>
                <a:ea typeface="PT Root UI Regular" pitchFamily="34" charset="-122"/>
                <a:cs typeface="Times New Roman" panose="02020603050405020304" pitchFamily="18" charset="0"/>
              </a:rPr>
              <a:t>Разработка методов реконструкции характеристик облаков верхнего (ОВЯ) в условиях изменяющихся климата и антропогенной нагрузки с использованием данных наземного зондирования атмосферы, а также инструментов машинного обучения (МО). </a:t>
            </a:r>
            <a:endParaRPr lang="ru-RU" sz="2400" dirty="0">
              <a:latin typeface="Times New Roman" panose="02020603050405020304" pitchFamily="18" charset="0"/>
              <a:ea typeface="PT Root UI Regular" pitchFamily="34" charset="-122"/>
              <a:cs typeface="Times New Roman" panose="02020603050405020304" pitchFamily="18" charset="0"/>
            </a:endParaRPr>
          </a:p>
        </p:txBody>
      </p:sp>
      <p:sp>
        <p:nvSpPr>
          <p:cNvPr id="11" name="TextBox 10"/>
          <p:cNvSpPr txBox="1"/>
          <p:nvPr/>
        </p:nvSpPr>
        <p:spPr>
          <a:xfrm>
            <a:off x="287080" y="3659910"/>
            <a:ext cx="11394346" cy="2306955"/>
          </a:xfrm>
          <a:prstGeom prst="rect">
            <a:avLst/>
          </a:prstGeom>
          <a:noFill/>
        </p:spPr>
        <p:txBody>
          <a:bodyPr wrap="square">
            <a:spAutoFit/>
          </a:bodyPr>
          <a:lstStyle/>
          <a:p>
            <a:pPr marL="342900" indent="-342900" algn="l">
              <a:buAutoNum type="arabicPeriod"/>
            </a:pPr>
            <a:r>
              <a:rPr lang="ru-RU" sz="2400" dirty="0">
                <a:latin typeface="Times New Roman" panose="02020603050405020304" pitchFamily="18" charset="0"/>
                <a:ea typeface="PT Root UI Regular" pitchFamily="34" charset="-122"/>
                <a:cs typeface="Times New Roman" panose="02020603050405020304" pitchFamily="18" charset="0"/>
              </a:rPr>
              <a:t>Определение условий метеорологической обстановки над точкой стояния </a:t>
            </a:r>
            <a:r>
              <a:rPr lang="ru-RU" sz="2400" dirty="0" err="1">
                <a:latin typeface="Times New Roman" panose="02020603050405020304" pitchFamily="18" charset="0"/>
                <a:ea typeface="PT Root UI Regular" pitchFamily="34" charset="-122"/>
                <a:cs typeface="Times New Roman" panose="02020603050405020304" pitchFamily="18" charset="0"/>
              </a:rPr>
              <a:t>лидара</a:t>
            </a:r>
            <a:r>
              <a:rPr lang="ru-RU" sz="2400" dirty="0">
                <a:latin typeface="Times New Roman" panose="02020603050405020304" pitchFamily="18" charset="0"/>
                <a:ea typeface="PT Root UI Regular" pitchFamily="34" charset="-122"/>
                <a:cs typeface="Times New Roman" panose="02020603050405020304" pitchFamily="18" charset="0"/>
              </a:rPr>
              <a:t>, при которой вероятно </a:t>
            </a:r>
            <a:r>
              <a:rPr lang="ru-RU" sz="2400" dirty="0">
                <a:latin typeface="Times New Roman" panose="02020603050405020304" pitchFamily="18" charset="0"/>
                <a:ea typeface="PT Root UI Regular" pitchFamily="34" charset="-122"/>
                <a:cs typeface="Times New Roman" panose="02020603050405020304" pitchFamily="18" charset="0"/>
              </a:rPr>
              <a:t>формирование ОВЯ.</a:t>
            </a:r>
            <a:endParaRPr lang="ru-RU" sz="2400" dirty="0">
              <a:latin typeface="Times New Roman" panose="02020603050405020304" pitchFamily="18" charset="0"/>
              <a:ea typeface="PT Root UI Regular" pitchFamily="34" charset="-122"/>
              <a:cs typeface="Times New Roman" panose="02020603050405020304" pitchFamily="18" charset="0"/>
            </a:endParaRPr>
          </a:p>
          <a:p>
            <a:pPr marL="342900" indent="-342900" algn="l">
              <a:buAutoNum type="arabicPeriod"/>
            </a:pPr>
            <a:r>
              <a:rPr lang="ru-RU" sz="2400" dirty="0">
                <a:latin typeface="Times New Roman" panose="02020603050405020304" pitchFamily="18" charset="0"/>
                <a:ea typeface="PT Root UI Regular" pitchFamily="34" charset="-122"/>
                <a:cs typeface="Times New Roman" panose="02020603050405020304" pitchFamily="18" charset="0"/>
              </a:rPr>
              <a:t>Определение геометрических характеристик ОВЯ: высоты верхней и нижней границы.</a:t>
            </a:r>
            <a:endParaRPr lang="ru-RU" sz="2400" dirty="0">
              <a:latin typeface="Times New Roman" panose="02020603050405020304" pitchFamily="18" charset="0"/>
              <a:ea typeface="PT Root UI Regular" pitchFamily="34" charset="-122"/>
              <a:cs typeface="Times New Roman" panose="02020603050405020304" pitchFamily="18" charset="0"/>
            </a:endParaRPr>
          </a:p>
          <a:p>
            <a:pPr marL="342900" indent="-342900" algn="l">
              <a:buAutoNum type="arabicPeriod"/>
            </a:pPr>
            <a:r>
              <a:rPr lang="ru-RU" sz="2400" dirty="0">
                <a:latin typeface="Times New Roman" panose="02020603050405020304" pitchFamily="18" charset="0"/>
                <a:ea typeface="PT Root UI Regular" pitchFamily="34" charset="-122"/>
                <a:cs typeface="Times New Roman" panose="02020603050405020304" pitchFamily="18" charset="0"/>
              </a:rPr>
              <a:t>Исследование </a:t>
            </a:r>
            <a:r>
              <a:rPr lang="ru-RU" sz="2400" dirty="0">
                <a:latin typeface="Times New Roman" panose="02020603050405020304" pitchFamily="18" charset="0"/>
                <a:ea typeface="PT Root UI Regular" pitchFamily="34" charset="-122"/>
                <a:cs typeface="Times New Roman" panose="02020603050405020304" pitchFamily="18" charset="0"/>
              </a:rPr>
              <a:t>оптических характеристик ОВЯ: элементы матрицы обратного рассеяния света.</a:t>
            </a:r>
            <a:endParaRPr lang="ru-RU" sz="2400" dirty="0">
              <a:latin typeface="Times New Roman" panose="02020603050405020304" pitchFamily="18" charset="0"/>
              <a:ea typeface="PT Root UI Regular" pitchFamily="34" charset="-122"/>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0A10DBBE-8A65-8F40-B89D-6190578C6D20}" type="slidenum">
              <a:rPr lang="ru-RU" smtClean="0">
                <a:latin typeface="Times New Roman Regular" panose="02020603050405020304" charset="0"/>
                <a:cs typeface="Times New Roman Regular" panose="02020603050405020304" charset="0"/>
              </a:rPr>
            </a:fld>
            <a:endParaRPr lang="ru-RU" smtClean="0">
              <a:latin typeface="Times New Roman Regular" panose="02020603050405020304" charset="0"/>
              <a:cs typeface="Times New Roman Regular" panose="02020603050405020304" charset="0"/>
            </a:endParaRPr>
          </a:p>
        </p:txBody>
      </p:sp>
      <p:sp>
        <p:nvSpPr>
          <p:cNvPr id="4" name="Title 1"/>
          <p:cNvSpPr txBox="1"/>
          <p:nvPr/>
        </p:nvSpPr>
        <p:spPr>
          <a:xfrm>
            <a:off x="838217" y="23344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en-US" sz="4000">
                <a:solidFill>
                  <a:schemeClr val="tx1"/>
                </a:solidFill>
                <a:latin typeface="Times New Roman" panose="02020603050405020304" pitchFamily="18" charset="0"/>
                <a:cs typeface="Times New Roman" panose="02020603050405020304" pitchFamily="18" charset="0"/>
              </a:rPr>
              <a:t>Решаемые задачи</a:t>
            </a:r>
            <a:endParaRPr lang="ru-RU" altLang="en-US" sz="40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Задача 1: </a:t>
            </a:r>
            <a:r>
              <a:rPr lang="ru-RU" b="0" i="0" u="none" strike="noStrike" dirty="0">
                <a:effectLst/>
                <a:latin typeface="Times New Roman" panose="02020603050405020304" pitchFamily="18" charset="0"/>
                <a:cs typeface="Times New Roman" panose="02020603050405020304" pitchFamily="18" charset="0"/>
              </a:rPr>
              <a:t>Определение наличия облака в заданный момент времени</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97031" y="4067121"/>
            <a:ext cx="11732581" cy="2223584"/>
          </a:xfrm>
        </p:spPr>
        <p:txBody>
          <a:bodyPr>
            <a:normAutofit fontScale="92500" lnSpcReduction="10000"/>
          </a:bodyPr>
          <a:lstStyle/>
          <a:p>
            <a:pPr marL="0" indent="0">
              <a:buNone/>
            </a:pPr>
            <a:r>
              <a:rPr lang="ru-RU" sz="2400" dirty="0">
                <a:latin typeface="Times New Roman" panose="02020603050405020304" pitchFamily="18" charset="0"/>
                <a:cs typeface="Times New Roman" panose="02020603050405020304" pitchFamily="18" charset="0"/>
              </a:rPr>
              <a:t>Для решения поставленной задачи мы будем использовать базу данных метеорологических наблюдений от Всероссийского научно-исследовательский института гидрометеорологической информации </a:t>
            </a:r>
            <a:r>
              <a:rPr lang="en-US" sz="2400" dirty="0">
                <a:latin typeface="Times New Roman" panose="02020603050405020304" pitchFamily="18" charset="0"/>
                <a:cs typeface="Times New Roman" panose="02020603050405020304" pitchFamily="18" charset="0"/>
              </a:rPr>
              <a:t>[1]</a:t>
            </a:r>
            <a:r>
              <a:rPr lang="en-GB" sz="24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В данной базе нас будет интересовать наблюдения за облаками верхнего яруса в конкретные моменты времени.</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Для определения наличия ОВЯ рассчитаем среднее значение величины «</a:t>
            </a:r>
            <a:r>
              <a:rPr lang="en-US" sz="2400" dirty="0">
                <a:latin typeface="Times New Roman" panose="02020603050405020304" pitchFamily="18" charset="0"/>
                <a:cs typeface="Times New Roman" panose="02020603050405020304" pitchFamily="18" charset="0"/>
              </a:rPr>
              <a:t>Cloud</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на высотах формирования ОВЯ (6-10 км).С помощью этой величины, построив </a:t>
            </a:r>
            <a:r>
              <a:rPr lang="en-US" altLang="ru-RU" sz="2400" dirty="0">
                <a:latin typeface="Times New Roman" panose="02020603050405020304" pitchFamily="18" charset="0"/>
                <a:cs typeface="Times New Roman" panose="02020603050405020304" pitchFamily="18" charset="0"/>
              </a:rPr>
              <a:t>ROC-</a:t>
            </a:r>
            <a:r>
              <a:rPr lang="ru-RU" altLang="en-US" sz="2400" dirty="0">
                <a:latin typeface="Times New Roman" panose="02020603050405020304" pitchFamily="18" charset="0"/>
                <a:cs typeface="Times New Roman" panose="02020603050405020304" pitchFamily="18" charset="0"/>
              </a:rPr>
              <a:t>кривую</a:t>
            </a:r>
            <a:r>
              <a:rPr lang="ru-RU" sz="2400" dirty="0">
                <a:latin typeface="Times New Roman" panose="02020603050405020304" pitchFamily="18" charset="0"/>
                <a:cs typeface="Times New Roman" panose="02020603050405020304" pitchFamily="18" charset="0"/>
              </a:rPr>
              <a:t>, мы разделим данные на группы с наблюдением ОВЯ  и без него. </a:t>
            </a:r>
            <a:endParaRPr lang="ru-RU" sz="24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05522" y="6176963"/>
            <a:ext cx="10515600" cy="461665"/>
          </a:xfrm>
          <a:prstGeom prst="rect">
            <a:avLst/>
          </a:prstGeom>
          <a:noFill/>
        </p:spPr>
        <p:txBody>
          <a:bodyPr wrap="square" rtlCol="0">
            <a:spAutoFit/>
          </a:bodyPr>
          <a:lstStyle/>
          <a:p>
            <a:pPr marL="0" indent="0" algn="just">
              <a:buNone/>
            </a:pPr>
            <a:r>
              <a:rPr lang="en-US" sz="1200" dirty="0">
                <a:latin typeface="Times New Roman" panose="02020603050405020304" pitchFamily="18" charset="0"/>
                <a:cs typeface="Times New Roman" panose="02020603050405020304" pitchFamily="18" charset="0"/>
              </a:rPr>
              <a:t>[1]</a:t>
            </a:r>
            <a:r>
              <a:rPr lang="ru-RU" sz="1200" dirty="0">
                <a:latin typeface="Times New Roman" panose="02020603050405020304" pitchFamily="18" charset="0"/>
                <a:cs typeface="Times New Roman" panose="02020603050405020304" pitchFamily="18" charset="0"/>
              </a:rPr>
              <a:t> Булыгина О.Н., Веселов В.М., Разуваев В.Н., Александрова Т.М. «Описание массива срочных данных об основных метеорологических параметрах на станциях России». </a:t>
            </a:r>
            <a:r>
              <a:rPr lang="ru-RU" sz="1200" dirty="0">
                <a:latin typeface="Times New Roman" panose="02020603050405020304" pitchFamily="18" charset="0"/>
                <a:cs typeface="Times New Roman" panose="02020603050405020304" pitchFamily="18" charset="0"/>
                <a:hlinkClick r:id="rId1"/>
              </a:rPr>
              <a:t>Свидетельство о государственной регистрации базы данных № 2014620549 от 10 апреля 2014 г.</a:t>
            </a:r>
            <a:endParaRPr lang="ru-RU" sz="12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43B5BBE2-175E-4733-A1A0-782728C521B2}" type="slidenum">
              <a:rPr lang="ru-RU" smtClean="0">
                <a:solidFill>
                  <a:schemeClr val="tx1">
                    <a:lumMod val="50000"/>
                    <a:lumOff val="50000"/>
                  </a:schemeClr>
                </a:solidFill>
                <a:latin typeface="Times New Roman" panose="02020603050405020304" pitchFamily="18" charset="0"/>
                <a:cs typeface="Times New Roman" panose="02020603050405020304" pitchFamily="18" charset="0"/>
              </a:rPr>
            </a:fld>
            <a:endParaRPr lang="ru-RU" smtClean="0">
              <a:solidFill>
                <a:schemeClr val="tx1">
                  <a:lumMod val="50000"/>
                  <a:lumOff val="50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62799" y="1690690"/>
            <a:ext cx="10066402" cy="21626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 y="0"/>
            <a:ext cx="12076281" cy="1325563"/>
          </a:xfrm>
        </p:spPr>
        <p:txBody>
          <a:bodyPr>
            <a:normAutofit/>
          </a:bodyPr>
          <a:lstStyle/>
          <a:p>
            <a:pPr algn="ctr"/>
            <a:r>
              <a:rPr lang="ru-RU" sz="4000" dirty="0">
                <a:latin typeface="Times New Roman" panose="02020603050405020304" pitchFamily="18" charset="0"/>
                <a:cs typeface="Times New Roman" panose="02020603050405020304" pitchFamily="18" charset="0"/>
              </a:rPr>
              <a:t>Сравнение двух способов предсказания </a:t>
            </a:r>
            <a:r>
              <a:rPr lang="ru-RU" sz="4000" dirty="0">
                <a:latin typeface="Times New Roman" panose="02020603050405020304" pitchFamily="18" charset="0"/>
                <a:cs typeface="Times New Roman" panose="02020603050405020304" pitchFamily="18" charset="0"/>
              </a:rPr>
              <a:t>вероятности формирования ОВЯ </a:t>
            </a:r>
            <a:endParaRPr lang="ru-RU" sz="4000" dirty="0">
              <a:latin typeface="Times New Roman" panose="02020603050405020304" pitchFamily="18" charset="0"/>
              <a:cs typeface="Times New Roman" panose="02020603050405020304" pitchFamily="18" charset="0"/>
            </a:endParaRPr>
          </a:p>
        </p:txBody>
      </p:sp>
      <p:sp>
        <p:nvSpPr>
          <p:cNvPr id="6" name="Текст 5"/>
          <p:cNvSpPr>
            <a:spLocks noGrp="1"/>
          </p:cNvSpPr>
          <p:nvPr>
            <p:ph type="body" idx="1"/>
          </p:nvPr>
        </p:nvSpPr>
        <p:spPr>
          <a:xfrm>
            <a:off x="537948" y="1210152"/>
            <a:ext cx="5157787" cy="823912"/>
          </a:xfrm>
        </p:spPr>
        <p:txBody>
          <a:bodyPr/>
          <a:lstStyle/>
          <a:p>
            <a:pPr algn="ctr"/>
            <a:r>
              <a:rPr lang="ru-RU" dirty="0">
                <a:latin typeface="Times New Roman" panose="02020603050405020304" pitchFamily="18" charset="0"/>
                <a:cs typeface="Times New Roman" panose="02020603050405020304" pitchFamily="18" charset="0"/>
              </a:rPr>
              <a:t>Предсказания безоблачной атмосферы</a:t>
            </a:r>
            <a:endParaRPr lang="ru-RU" dirty="0">
              <a:latin typeface="Times New Roman" panose="02020603050405020304" pitchFamily="18" charset="0"/>
              <a:cs typeface="Times New Roman" panose="02020603050405020304" pitchFamily="18" charset="0"/>
            </a:endParaRPr>
          </a:p>
        </p:txBody>
      </p:sp>
      <p:sp>
        <p:nvSpPr>
          <p:cNvPr id="8" name="Текст 7"/>
          <p:cNvSpPr>
            <a:spLocks noGrp="1"/>
          </p:cNvSpPr>
          <p:nvPr>
            <p:ph type="body" sz="quarter" idx="3"/>
          </p:nvPr>
        </p:nvSpPr>
        <p:spPr>
          <a:xfrm>
            <a:off x="6229166" y="1486337"/>
            <a:ext cx="5183188" cy="547132"/>
          </a:xfrm>
        </p:spPr>
        <p:txBody>
          <a:bodyPr/>
          <a:lstStyle/>
          <a:p>
            <a:pPr algn="ctr"/>
            <a:r>
              <a:rPr lang="ru-RU" dirty="0">
                <a:latin typeface="Times New Roman" panose="02020603050405020304" pitchFamily="18" charset="0"/>
                <a:cs typeface="Times New Roman" panose="02020603050405020304" pitchFamily="18" charset="0"/>
              </a:rPr>
              <a:t>Предсказания наличия ОВЯ</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43B5BBE2-175E-4733-A1A0-782728C521B2}" type="slidenum">
              <a:rPr lang="ru-RU" smtClean="0">
                <a:latin typeface="Times New Roman" panose="02020603050405020304" pitchFamily="18" charset="0"/>
                <a:cs typeface="Times New Roman" panose="02020603050405020304" pitchFamily="18" charset="0"/>
              </a:rPr>
            </a:fld>
            <a:endParaRPr lang="ru-RU">
              <a:latin typeface="Times New Roman" panose="02020603050405020304" pitchFamily="18" charset="0"/>
              <a:cs typeface="Times New Roman" panose="02020603050405020304" pitchFamily="18" charset="0"/>
            </a:endParaRPr>
          </a:p>
        </p:txBody>
      </p:sp>
      <p:pic>
        <p:nvPicPr>
          <p:cNvPr id="10" name="Объект 9"/>
          <p:cNvPicPr>
            <a:picLocks noGrp="1" noChangeAspect="1"/>
          </p:cNvPicPr>
          <p:nvPr>
            <p:ph sz="half" idx="2"/>
          </p:nvPr>
        </p:nvPicPr>
        <p:blipFill>
          <a:blip r:embed="rId1">
            <a:extLst>
              <a:ext uri="{28A0092B-C50C-407E-A947-70E740481C1C}">
                <a14:useLocalDpi xmlns:a14="http://schemas.microsoft.com/office/drawing/2010/main" val="0"/>
              </a:ext>
            </a:extLst>
          </a:blip>
          <a:srcRect/>
          <a:stretch>
            <a:fillRect/>
          </a:stretch>
        </p:blipFill>
        <p:spPr>
          <a:xfrm>
            <a:off x="180761" y="2034064"/>
            <a:ext cx="2936080" cy="2461619"/>
          </a:xfrm>
          <a:prstGeom prst="rect">
            <a:avLst/>
          </a:prstGeom>
        </p:spPr>
      </p:pic>
      <p:pic>
        <p:nvPicPr>
          <p:cNvPr id="11" name="Рисунок 10"/>
          <p:cNvPicPr>
            <a:picLocks noChangeAspect="1"/>
          </p:cNvPicPr>
          <p:nvPr/>
        </p:nvPicPr>
        <p:blipFill>
          <a:blip r:embed="rId2"/>
          <a:stretch>
            <a:fillRect/>
          </a:stretch>
        </p:blipFill>
        <p:spPr>
          <a:xfrm>
            <a:off x="3116580" y="2887345"/>
            <a:ext cx="2912110" cy="2271395"/>
          </a:xfrm>
          <a:prstGeom prst="rect">
            <a:avLst/>
          </a:prstGeom>
        </p:spPr>
      </p:pic>
      <p:sp>
        <p:nvSpPr>
          <p:cNvPr id="12" name="TextBox 11"/>
          <p:cNvSpPr txBox="1"/>
          <p:nvPr/>
        </p:nvSpPr>
        <p:spPr>
          <a:xfrm>
            <a:off x="3474029" y="2102404"/>
            <a:ext cx="1712611" cy="646331"/>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Разделяющие значения – 0,0</a:t>
            </a:r>
            <a:r>
              <a:rPr lang="en-US" dirty="0">
                <a:latin typeface="Times New Roman" panose="02020603050405020304" pitchFamily="18" charset="0"/>
                <a:cs typeface="Times New Roman" panose="02020603050405020304" pitchFamily="18" charset="0"/>
              </a:rPr>
              <a:t>1</a:t>
            </a:r>
            <a:endParaRPr lang="ru-RU"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37351" y="4496594"/>
            <a:ext cx="2478041" cy="1200329"/>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В таком случае, получается добиться минимизации ошибки первого рода.</a:t>
            </a:r>
            <a:endParaRPr lang="ru-RU"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9053887" y="2034103"/>
            <a:ext cx="2936080" cy="24616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819140" y="2115104"/>
            <a:ext cx="1712611" cy="646331"/>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Разделяющие значения – 0,2</a:t>
            </a:r>
            <a:endParaRPr lang="ru-RU" dirty="0">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8870" y="2888615"/>
            <a:ext cx="2911475" cy="22701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598875" y="4495959"/>
            <a:ext cx="2478041" cy="1200329"/>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В таком случае, получается добиться минимизации ошибки второго рода.</a:t>
            </a:r>
            <a:endParaRPr lang="ru-RU" dirty="0">
              <a:latin typeface="Times New Roman" panose="02020603050405020304" pitchFamily="18" charset="0"/>
              <a:cs typeface="Times New Roman" panose="02020603050405020304" pitchFamily="18" charset="0"/>
            </a:endParaRPr>
          </a:p>
        </p:txBody>
      </p:sp>
      <p:sp>
        <p:nvSpPr>
          <p:cNvPr id="2" name="Text Box 1"/>
          <p:cNvSpPr txBox="1"/>
          <p:nvPr/>
        </p:nvSpPr>
        <p:spPr>
          <a:xfrm>
            <a:off x="2385060" y="5695950"/>
            <a:ext cx="7346315" cy="829945"/>
          </a:xfrm>
          <a:prstGeom prst="rect">
            <a:avLst/>
          </a:prstGeom>
          <a:noFill/>
        </p:spPr>
        <p:txBody>
          <a:bodyPr wrap="square" rtlCol="0">
            <a:spAutoFit/>
          </a:bodyPr>
          <a:lstStyle/>
          <a:p>
            <a:pPr algn="ctr"/>
            <a:r>
              <a:rPr lang="ru-RU" altLang="en-US" sz="1600">
                <a:latin typeface="Times New Roman Regular" panose="02020603050405020304" charset="0"/>
                <a:cs typeface="Times New Roman Regular" panose="02020603050405020304" charset="0"/>
              </a:rPr>
              <a:t>Одлнако данные результаты это лишь один из нами используемых методов. В данный момент тестируется возможность применения модели </a:t>
            </a:r>
            <a:r>
              <a:rPr lang="en-US" altLang="ru-RU" sz="1600">
                <a:latin typeface="Times New Roman Regular" panose="02020603050405020304" charset="0"/>
                <a:cs typeface="Times New Roman Regular" panose="02020603050405020304" charset="0"/>
              </a:rPr>
              <a:t>Time Fusion Transformer (TFT)</a:t>
            </a:r>
            <a:endParaRPr lang="en-US" altLang="ru-RU" sz="1600">
              <a:latin typeface="Times New Roman Regular" panose="02020603050405020304" charset="0"/>
              <a:cs typeface="Times New Roman Regular"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ru-RU" altLang="en-US">
                <a:latin typeface="Times New Roman Regular" panose="02020603050405020304" charset="0"/>
                <a:cs typeface="Times New Roman Regular" panose="02020603050405020304" charset="0"/>
              </a:rPr>
              <a:t>Задача 2: Предсказание высот ОВЯ</a:t>
            </a:r>
            <a:endParaRPr lang="ru-RU" altLang="en-US">
              <a:latin typeface="Times New Roman Regular" panose="02020603050405020304" charset="0"/>
              <a:cs typeface="Times New Roman Regular" panose="02020603050405020304" charset="0"/>
            </a:endParaRPr>
          </a:p>
        </p:txBody>
      </p:sp>
      <p:sp>
        <p:nvSpPr>
          <p:cNvPr id="9" name="Text Placeholder 8"/>
          <p:cNvSpPr>
            <a:spLocks noGrp="1"/>
          </p:cNvSpPr>
          <p:nvPr>
            <p:ph type="body"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5"/>
          <p:cNvSpPr>
            <a:spLocks noChangeArrowheads="1"/>
          </p:cNvSpPr>
          <p:nvPr/>
        </p:nvSpPr>
        <p:spPr bwMode="auto">
          <a:xfrm>
            <a:off x="1774826" y="34925"/>
            <a:ext cx="86407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ru-RU" altLang="ru-RU" sz="4000" dirty="0">
                <a:solidFill>
                  <a:schemeClr val="tx2">
                    <a:lumMod val="50000"/>
                  </a:schemeClr>
                </a:solidFill>
                <a:latin typeface="Times New Roman" panose="02020603050405020304" pitchFamily="18" charset="0"/>
                <a:ea typeface="+mj-ea"/>
                <a:cs typeface="Times New Roman" panose="02020603050405020304" pitchFamily="18" charset="0"/>
              </a:rPr>
              <a:t>Облака верхнего яруса</a:t>
            </a:r>
            <a:endParaRPr lang="ru-RU" altLang="ru-RU" sz="4000" dirty="0">
              <a:solidFill>
                <a:schemeClr val="tx2">
                  <a:lumMod val="50000"/>
                </a:schemeClr>
              </a:solidFill>
              <a:latin typeface="Times New Roman" panose="02020603050405020304" pitchFamily="18" charset="0"/>
              <a:ea typeface="+mj-ea"/>
              <a:cs typeface="Times New Roman" panose="02020603050405020304" pitchFamily="18" charset="0"/>
            </a:endParaRPr>
          </a:p>
          <a:p>
            <a:pPr algn="ctr"/>
            <a:r>
              <a:rPr lang="ru-RU" altLang="ru-RU" sz="4000" dirty="0">
                <a:latin typeface="Times New Roman" panose="02020603050405020304" pitchFamily="18" charset="0"/>
                <a:ea typeface="Calibri" panose="020F0502020204030204" pitchFamily="34" charset="0"/>
                <a:cs typeface="Times New Roman" panose="02020603050405020304" pitchFamily="18" charset="0"/>
              </a:rPr>
              <a:t>Основные формы и их признаки</a:t>
            </a:r>
            <a:endParaRPr lang="ru-RU" altLang="ru-RU" sz="40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ru-RU" altLang="ru-RU" sz="2000"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Таблица 1"/>
          <p:cNvGraphicFramePr>
            <a:graphicFrameLocks noGrp="1"/>
          </p:cNvGraphicFramePr>
          <p:nvPr/>
        </p:nvGraphicFramePr>
        <p:xfrm>
          <a:off x="328473" y="1505268"/>
          <a:ext cx="11629747" cy="4882447"/>
        </p:xfrm>
        <a:graphic>
          <a:graphicData uri="http://schemas.openxmlformats.org/drawingml/2006/table">
            <a:tbl>
              <a:tblPr/>
              <a:tblGrid>
                <a:gridCol w="3875870"/>
                <a:gridCol w="3875870"/>
                <a:gridCol w="3878007"/>
              </a:tblGrid>
              <a:tr h="531880">
                <a:tc>
                  <a:txBody>
                    <a:bodyPr/>
                    <a:lstStyle>
                      <a:lvl1pPr>
                        <a:lnSpc>
                          <a:spcPct val="90000"/>
                        </a:lnSpc>
                        <a:spcBef>
                          <a:spcPts val="1000"/>
                        </a:spcBef>
                        <a:buFont typeface="Arial" panose="020B07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7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7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7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7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6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Перистые </a:t>
                      </a:r>
                      <a:endParaRPr kumimoji="0" lang="en-US" altLang="ru-RU" sz="16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6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a:t>
                      </a:r>
                      <a:r>
                        <a:rPr kumimoji="0" lang="en-US" altLang="ru-RU" sz="1600" b="1" i="1"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Cirus, Ci</a:t>
                      </a:r>
                      <a:r>
                        <a:rPr kumimoji="0" lang="ru-RU" altLang="ru-RU" sz="16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a:t>
                      </a:r>
                      <a:endParaRPr kumimoji="0" lang="ru-RU" altLang="ru-RU" sz="16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72C4"/>
                    </a:solidFill>
                  </a:tcPr>
                </a:tc>
                <a:tc>
                  <a:txBody>
                    <a:bodyPr/>
                    <a:lstStyle>
                      <a:lvl1pPr>
                        <a:lnSpc>
                          <a:spcPct val="90000"/>
                        </a:lnSpc>
                        <a:spcBef>
                          <a:spcPts val="1000"/>
                        </a:spcBef>
                        <a:buFont typeface="Arial" panose="020B07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7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7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7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7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Перисто-кучевые (</a:t>
                      </a:r>
                      <a:r>
                        <a:rPr kumimoji="0" lang="en-US" altLang="ru-RU" sz="1600" b="1" i="1"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Cirrocumulus, Cc</a:t>
                      </a:r>
                      <a:r>
                        <a:rPr kumimoji="0" lang="en-US" altLang="ru-RU"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a:t>
                      </a:r>
                      <a:endParaRPr kumimoji="0" lang="ru-RU" altLang="ru-RU"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72C4"/>
                    </a:solidFill>
                  </a:tcPr>
                </a:tc>
                <a:tc>
                  <a:txBody>
                    <a:bodyPr/>
                    <a:lstStyle>
                      <a:lvl1pPr>
                        <a:lnSpc>
                          <a:spcPct val="90000"/>
                        </a:lnSpc>
                        <a:spcBef>
                          <a:spcPts val="1000"/>
                        </a:spcBef>
                        <a:buFont typeface="Arial" panose="020B07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7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7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7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7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ru-RU" altLang="ru-RU"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Перисто-слоистые (</a:t>
                      </a:r>
                      <a:r>
                        <a:rPr kumimoji="0" lang="en-US" altLang="ru-RU" sz="1600" b="1" i="1"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Cirrostratus, Cs</a:t>
                      </a:r>
                      <a:r>
                        <a:rPr kumimoji="0" lang="ru-RU" altLang="ru-RU"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a:t>
                      </a:r>
                      <a:endParaRPr kumimoji="0" lang="ru-RU" altLang="ru-RU"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72C4"/>
                    </a:solidFill>
                  </a:tcPr>
                </a:tc>
              </a:tr>
              <a:tr h="4303327">
                <a:tc>
                  <a:txBody>
                    <a:bodyPr/>
                    <a:lstStyle>
                      <a:lvl1pPr indent="182880">
                        <a:lnSpc>
                          <a:spcPct val="90000"/>
                        </a:lnSpc>
                        <a:spcBef>
                          <a:spcPts val="1000"/>
                        </a:spcBef>
                        <a:buFont typeface="Arial" panose="020B07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7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7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7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7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9pPr>
                    </a:lstStyle>
                    <a:p>
                      <a:pPr marL="0" marR="0" lvl="0" indent="182880" algn="just" defTabSz="914400" rtl="0" eaLnBrk="1" fontAlgn="base" latinLnBrk="0" hangingPunct="1">
                        <a:lnSpc>
                          <a:spcPct val="100000"/>
                        </a:lnSpc>
                        <a:spcBef>
                          <a:spcPct val="0"/>
                        </a:spcBef>
                        <a:spcAft>
                          <a:spcPts val="300"/>
                        </a:spcAft>
                        <a:buClr>
                          <a:srgbClr val="0000FF"/>
                        </a:buClr>
                        <a:buSzPct val="120000"/>
                        <a:buFont typeface="Arial" panose="020B0704020202020204" pitchFamily="34" charset="0"/>
                        <a:buChar char="•"/>
                      </a:pPr>
                      <a:r>
                        <a:rPr kumimoji="0" lang="en-US" altLang="ru-RU"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ru-RU" altLang="ru-RU" sz="1400" b="0" i="0" u="none" strike="noStrike" cap="none" normalizeH="0" baseline="-25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НГ</a:t>
                      </a:r>
                      <a:r>
                        <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7‒10 км.</a:t>
                      </a:r>
                      <a:endPar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300"/>
                        </a:spcAft>
                        <a:buClr>
                          <a:srgbClr val="0000FF"/>
                        </a:buClr>
                        <a:buSzPct val="120000"/>
                        <a:buFont typeface="Arial" panose="020B0704020202020204" pitchFamily="34" charset="0"/>
                        <a:buChar char="•"/>
                      </a:pPr>
                      <a:r>
                        <a:rPr kumimoji="0" lang="el-GR"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Δ</a:t>
                      </a:r>
                      <a:r>
                        <a:rPr kumimoji="0" lang="en-US" altLang="ru-RU"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en-US"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0,2‒3,0 км.</a:t>
                      </a:r>
                      <a:endPar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300"/>
                        </a:spcAft>
                        <a:buClr>
                          <a:srgbClr val="0000FF"/>
                        </a:buClr>
                        <a:buSzPct val="120000"/>
                        <a:buFont typeface="Arial" panose="020B0704020202020204" pitchFamily="34" charset="0"/>
                        <a:buChar char="•"/>
                      </a:pPr>
                      <a:r>
                        <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Белые очень тонкие волокна, иногда имеют более плотные части.</a:t>
                      </a:r>
                      <a:endPar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300"/>
                        </a:spcAft>
                        <a:buClr>
                          <a:srgbClr val="0000FF"/>
                        </a:buClr>
                        <a:buSzPct val="120000"/>
                        <a:buFont typeface="Arial" panose="020B0704020202020204" pitchFamily="34" charset="0"/>
                        <a:buChar char="•"/>
                      </a:pPr>
                      <a:r>
                        <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Хорошо просвечивают Солнце, возможно гало.</a:t>
                      </a:r>
                      <a:endPar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300"/>
                        </a:spcAft>
                        <a:buClr>
                          <a:srgbClr val="0000FF"/>
                        </a:buClr>
                        <a:buSzPct val="120000"/>
                        <a:buFont typeface="Arial" panose="020B0704020202020204" pitchFamily="34" charset="0"/>
                        <a:buChar char="•"/>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Выпадают осадки в виде очень мелких кристаллов (не достигают земли).</a:t>
                      </a:r>
                      <a:endPar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600"/>
                        </a:spcAft>
                        <a:buClr>
                          <a:srgbClr val="0000FF"/>
                        </a:buClr>
                        <a:buSzPct val="120000"/>
                        <a:buFont typeface="Arial" panose="020B0704020202020204" pitchFamily="34" charset="0"/>
                        <a:buChar char="•"/>
                      </a:pPr>
                      <a:endParaRPr kumimoji="0" lang="ru-RU"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600"/>
                        </a:spcAft>
                        <a:buClr>
                          <a:srgbClr val="0000FF"/>
                        </a:buClr>
                        <a:buSzPct val="120000"/>
                        <a:buFont typeface="Arial" panose="020B0704020202020204" pitchFamily="34" charset="0"/>
                        <a:buChar char="•"/>
                      </a:pPr>
                      <a:endParaRPr kumimoji="0" lang="ru-RU"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600"/>
                        </a:spcAft>
                        <a:buClr>
                          <a:srgbClr val="0000FF"/>
                        </a:buClr>
                        <a:buSzPct val="120000"/>
                        <a:buFont typeface="Arial" panose="020B0704020202020204" pitchFamily="34" charset="0"/>
                        <a:buChar char="•"/>
                      </a:pPr>
                      <a:endParaRPr kumimoji="0" lang="ru-RU"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600"/>
                        </a:spcAft>
                        <a:buClr>
                          <a:srgbClr val="0000FF"/>
                        </a:buClr>
                        <a:buSzPct val="120000"/>
                        <a:buFont typeface="Arial" panose="020B0704020202020204" pitchFamily="34" charset="0"/>
                        <a:buChar char="•"/>
                      </a:pPr>
                      <a:endParaRPr kumimoji="0" lang="ru-RU"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600"/>
                        </a:spcAft>
                        <a:buClr>
                          <a:srgbClr val="0000FF"/>
                        </a:buClr>
                        <a:buSzPct val="120000"/>
                        <a:buFont typeface="Arial" panose="020B0704020202020204" pitchFamily="34" charset="0"/>
                        <a:buChar char="•"/>
                      </a:pPr>
                      <a:endParaRPr kumimoji="0" lang="ru-RU"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600"/>
                        </a:spcAft>
                        <a:buClr>
                          <a:srgbClr val="0000FF"/>
                        </a:buClr>
                        <a:buSzPct val="120000"/>
                        <a:buFont typeface="Arial" panose="020B0704020202020204" pitchFamily="34" charset="0"/>
                        <a:buChar char="•"/>
                      </a:pPr>
                      <a:endParaRPr kumimoji="0" lang="ru-RU"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c>
                  <a:txBody>
                    <a:bodyPr/>
                    <a:lstStyle>
                      <a:lvl1pPr indent="182880">
                        <a:lnSpc>
                          <a:spcPct val="90000"/>
                        </a:lnSpc>
                        <a:spcBef>
                          <a:spcPts val="1000"/>
                        </a:spcBef>
                        <a:buFont typeface="Arial" panose="020B07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7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7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7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7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9pPr>
                    </a:lstStyle>
                    <a:p>
                      <a:pPr marL="0" marR="0" lvl="0" indent="182880" algn="just" defTabSz="914400" rtl="0" eaLnBrk="1" fontAlgn="base" latinLnBrk="0" hangingPunct="1">
                        <a:lnSpc>
                          <a:spcPct val="100000"/>
                        </a:lnSpc>
                        <a:spcBef>
                          <a:spcPct val="0"/>
                        </a:spcBef>
                        <a:spcAft>
                          <a:spcPts val="600"/>
                        </a:spcAft>
                        <a:buClr>
                          <a:srgbClr val="0000FF"/>
                        </a:buClr>
                        <a:buSzPct val="120000"/>
                        <a:buFont typeface="Arial" panose="020B0704020202020204" pitchFamily="34" charset="0"/>
                        <a:buChar char="•"/>
                      </a:pPr>
                      <a:r>
                        <a:rPr kumimoji="0" lang="en-US" altLang="ru-RU"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ru-RU" altLang="ru-RU" sz="1400" b="0" i="0" u="none" strike="noStrike" cap="none" normalizeH="0" baseline="-25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НГ</a:t>
                      </a:r>
                      <a:r>
                        <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6‒8 км</a:t>
                      </a:r>
                      <a:endPar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600"/>
                        </a:spcAft>
                        <a:buClr>
                          <a:srgbClr val="0000FF"/>
                        </a:buClr>
                        <a:buSzPct val="120000"/>
                        <a:buFont typeface="Arial" panose="020B0704020202020204" pitchFamily="34" charset="0"/>
                        <a:buChar char="•"/>
                      </a:pPr>
                      <a:r>
                        <a:rPr kumimoji="0" lang="el-GR"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Δ</a:t>
                      </a:r>
                      <a:r>
                        <a:rPr kumimoji="0" lang="en-US" altLang="ru-RU"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en-US"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0,2‒1,0 км</a:t>
                      </a:r>
                      <a:endPar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600"/>
                        </a:spcAft>
                        <a:buClr>
                          <a:srgbClr val="0000FF"/>
                        </a:buClr>
                        <a:buSzPct val="120000"/>
                        <a:buFont typeface="Arial" panose="020B0704020202020204" pitchFamily="34" charset="0"/>
                        <a:buChar char="•"/>
                      </a:pPr>
                      <a:r>
                        <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Белые мелкие тонкие волны, хлопья или  рябь.</a:t>
                      </a:r>
                      <a:endPar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600"/>
                        </a:spcAft>
                        <a:buClr>
                          <a:srgbClr val="0000FF"/>
                        </a:buClr>
                        <a:buSzPct val="120000"/>
                        <a:buFont typeface="Arial" panose="020B0704020202020204" pitchFamily="34" charset="0"/>
                        <a:buChar char="•"/>
                      </a:pPr>
                      <a:r>
                        <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Хорошо просвечивают Солнце, возможно гало или иризация.</a:t>
                      </a:r>
                      <a:endPar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600"/>
                        </a:spcAft>
                        <a:buClr>
                          <a:srgbClr val="0000FF"/>
                        </a:buClr>
                        <a:buSzPct val="120000"/>
                        <a:buFont typeface="Arial" panose="020B0704020202020204" pitchFamily="34" charset="0"/>
                        <a:buChar char="•"/>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Осадки не выпадают.</a:t>
                      </a:r>
                      <a:endPar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c>
                  <a:txBody>
                    <a:bodyPr/>
                    <a:lstStyle>
                      <a:lvl1pPr indent="182880">
                        <a:lnSpc>
                          <a:spcPct val="90000"/>
                        </a:lnSpc>
                        <a:spcBef>
                          <a:spcPts val="1000"/>
                        </a:spcBef>
                        <a:buFont typeface="Arial" panose="020B07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7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7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7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7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704020202020204" pitchFamily="34" charset="0"/>
                        <a:defRPr sz="1600">
                          <a:solidFill>
                            <a:schemeClr val="tx1"/>
                          </a:solidFill>
                          <a:latin typeface="Calibri" panose="020F0502020204030204" pitchFamily="34" charset="0"/>
                        </a:defRPr>
                      </a:lvl9pPr>
                    </a:lstStyle>
                    <a:p>
                      <a:pPr marL="0" marR="0" lvl="0" indent="182880" algn="just" defTabSz="914400" rtl="0" eaLnBrk="1" fontAlgn="base" latinLnBrk="0" hangingPunct="1">
                        <a:lnSpc>
                          <a:spcPct val="100000"/>
                        </a:lnSpc>
                        <a:spcBef>
                          <a:spcPct val="0"/>
                        </a:spcBef>
                        <a:spcAft>
                          <a:spcPts val="600"/>
                        </a:spcAft>
                        <a:buClr>
                          <a:srgbClr val="0000FF"/>
                        </a:buClr>
                        <a:buSzPct val="120000"/>
                        <a:buFont typeface="Arial" panose="020B0704020202020204" pitchFamily="34" charset="0"/>
                        <a:buChar char="•"/>
                      </a:pPr>
                      <a:r>
                        <a:rPr kumimoji="0" lang="en-US" altLang="ru-RU"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ru-RU" altLang="ru-RU" sz="1400" b="0" i="0" u="none" strike="noStrike" cap="none" normalizeH="0" baseline="-25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НГ</a:t>
                      </a:r>
                      <a:r>
                        <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6‒8 км.</a:t>
                      </a:r>
                      <a:endPar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600"/>
                        </a:spcAft>
                        <a:buClr>
                          <a:srgbClr val="0000FF"/>
                        </a:buClr>
                        <a:buSzPct val="120000"/>
                        <a:buFont typeface="Arial" panose="020B0704020202020204" pitchFamily="34" charset="0"/>
                        <a:buChar char="•"/>
                      </a:pPr>
                      <a:r>
                        <a:rPr kumimoji="0" lang="el-GR"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Δ</a:t>
                      </a:r>
                      <a:r>
                        <a:rPr kumimoji="0" lang="en-US" altLang="ru-RU" sz="1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en-US"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0,5‒5,0 км.</a:t>
                      </a:r>
                      <a:endPar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600"/>
                        </a:spcAft>
                        <a:buClr>
                          <a:srgbClr val="0000FF"/>
                        </a:buClr>
                        <a:buSzPct val="120000"/>
                        <a:buFont typeface="Arial" panose="020B0704020202020204" pitchFamily="34" charset="0"/>
                        <a:buChar char="•"/>
                      </a:pPr>
                      <a:r>
                        <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Тонкая белая или голубоватая пелена с однородной или слегка волнистой структурой. </a:t>
                      </a:r>
                      <a:endPar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600"/>
                        </a:spcAft>
                        <a:buClr>
                          <a:srgbClr val="0000FF"/>
                        </a:buClr>
                        <a:buSzPct val="120000"/>
                        <a:buFont typeface="Arial" panose="020B0704020202020204" pitchFamily="34" charset="0"/>
                        <a:buChar char="•"/>
                      </a:pPr>
                      <a:r>
                        <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Хорошо просвечивают Солнце, наблюдается гало.</a:t>
                      </a:r>
                      <a:endParaRPr kumimoji="0" lang="ru-RU" altLang="ru-RU"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182880" algn="just" defTabSz="914400" rtl="0" eaLnBrk="1" fontAlgn="base" latinLnBrk="0" hangingPunct="1">
                        <a:lnSpc>
                          <a:spcPct val="100000"/>
                        </a:lnSpc>
                        <a:spcBef>
                          <a:spcPct val="0"/>
                        </a:spcBef>
                        <a:spcAft>
                          <a:spcPts val="600"/>
                        </a:spcAft>
                        <a:buClr>
                          <a:srgbClr val="0000FF"/>
                        </a:buClr>
                        <a:buSzPct val="120000"/>
                        <a:buFont typeface="Arial" panose="020B0704020202020204" pitchFamily="34" charset="0"/>
                        <a:buChar char="•"/>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Выпадают осадки в виде ледяных игл или слабого снега (не достигают земли)</a:t>
                      </a:r>
                      <a:endParaRPr kumimoji="0" lang="ru-RU"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r>
            </a:tbl>
          </a:graphicData>
        </a:graphic>
      </p:graphicFrame>
      <p:pic>
        <p:nvPicPr>
          <p:cNvPr id="9235" name="Picture 8" descr="http://ice-halo.net/blog/wp-content/uploads/2012/11/1-Group_1-P1340725_P1340731-3_images.jpg"/>
          <p:cNvPicPr>
            <a:picLocks noChangeAspect="1" noChangeArrowheads="1"/>
          </p:cNvPicPr>
          <p:nvPr/>
        </p:nvPicPr>
        <p:blipFill>
          <a:blip r:embed="rId1">
            <a:extLst>
              <a:ext uri="{28A0092B-C50C-407E-A947-70E740481C1C}">
                <a14:useLocalDpi xmlns:a14="http://schemas.microsoft.com/office/drawing/2010/main" val="0"/>
              </a:ext>
            </a:extLst>
          </a:blip>
          <a:srcRect l="6662" r="8412"/>
          <a:stretch>
            <a:fillRect/>
          </a:stretch>
        </p:blipFill>
        <p:spPr bwMode="auto">
          <a:xfrm>
            <a:off x="8775802" y="4266815"/>
            <a:ext cx="26924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14" descr="http://3.bp.blogspot.com/-wxk8mwWIQVI/TgUypoER25I/AAAAAAAABc8/6xG2vyMBoe0/s1600/cirrocumulus_lacuno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433" y="4289040"/>
            <a:ext cx="26638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12" descr="http://wordpress.as.edu.au/mharrell/files/2013/03/cirrus-cloud.jpg"/>
          <p:cNvPicPr>
            <a:picLocks noChangeAspect="1" noChangeArrowheads="1"/>
          </p:cNvPicPr>
          <p:nvPr/>
        </p:nvPicPr>
        <p:blipFill>
          <a:blip r:embed="rId3">
            <a:extLst>
              <a:ext uri="{28A0092B-C50C-407E-A947-70E740481C1C}">
                <a14:useLocalDpi xmlns:a14="http://schemas.microsoft.com/office/drawing/2010/main" val="0"/>
              </a:ext>
            </a:extLst>
          </a:blip>
          <a:srcRect r="11394"/>
          <a:stretch>
            <a:fillRect/>
          </a:stretch>
        </p:blipFill>
        <p:spPr bwMode="auto">
          <a:xfrm>
            <a:off x="856589" y="4289041"/>
            <a:ext cx="26543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p:cNvSpPr>
            <a:spLocks noGrp="1"/>
          </p:cNvSpPr>
          <p:nvPr>
            <p:ph type="sldNum" sz="quarter" idx="12"/>
          </p:nvPr>
        </p:nvSpPr>
        <p:spPr/>
        <p:txBody>
          <a:bodyPr/>
          <a:lstStyle/>
          <a:p>
            <a:fld id="{43B5BBE2-175E-4733-A1A0-782728C521B2}" type="slidenum">
              <a:rPr lang="ru-RU" smtClean="0">
                <a:solidFill>
                  <a:schemeClr val="tx1">
                    <a:lumMod val="50000"/>
                    <a:lumOff val="50000"/>
                  </a:schemeClr>
                </a:solidFill>
                <a:latin typeface="Times New Roman" panose="02020603050405020304" pitchFamily="18" charset="0"/>
                <a:cs typeface="Times New Roman" panose="02020603050405020304" pitchFamily="18" charset="0"/>
              </a:rPr>
            </a:fld>
            <a:endParaRPr lang="ru-RU" smtClean="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3B5BBE2-175E-4733-A1A0-782728C521B2}" type="slidenum">
              <a:rPr lang="ru-RU" smtClean="0">
                <a:latin typeface="Times New Roman Regular" panose="02020603050405020304" charset="0"/>
                <a:cs typeface="Times New Roman Regular" panose="02020603050405020304" charset="0"/>
              </a:rPr>
            </a:fld>
            <a:endParaRPr lang="ru-RU">
              <a:latin typeface="Times New Roman Regular" panose="02020603050405020304" charset="0"/>
              <a:cs typeface="Times New Roman Regular" panose="02020603050405020304" charset="0"/>
            </a:endParaRPr>
          </a:p>
        </p:txBody>
      </p:sp>
      <p:sp>
        <p:nvSpPr>
          <p:cNvPr id="6" name="TextBox 5"/>
          <p:cNvSpPr txBox="1"/>
          <p:nvPr/>
        </p:nvSpPr>
        <p:spPr>
          <a:xfrm>
            <a:off x="801296" y="4846820"/>
            <a:ext cx="6218496" cy="1568450"/>
          </a:xfrm>
          <a:prstGeom prst="rect">
            <a:avLst/>
          </a:prstGeom>
          <a:noFill/>
        </p:spPr>
        <p:txBody>
          <a:bodyPr wrap="square">
            <a:spAutoFit/>
          </a:bodyPr>
          <a:lstStyle/>
          <a:p>
            <a:r>
              <a:rPr lang="ru-RU" sz="1600" dirty="0">
                <a:effectLst/>
                <a:latin typeface="Times New Roman" panose="02020603050405020304" pitchFamily="18" charset="0"/>
                <a:ea typeface="Tahoma" panose="020B0804030504040204" pitchFamily="34" charset="0"/>
                <a:cs typeface="Times New Roman" panose="02020603050405020304" pitchFamily="18" charset="0"/>
              </a:rPr>
              <a:t>Точечная диаграмма, иллюстрирующая значения высот нижних границ ОВЯ, спрогнозированных с использованием метода случайного леса: </a:t>
            </a:r>
            <a:r>
              <a:rPr lang="ru-RU" sz="1600" i="1" dirty="0">
                <a:effectLst/>
                <a:latin typeface="Times New Roman" panose="02020603050405020304" pitchFamily="18" charset="0"/>
                <a:ea typeface="Tahoma" panose="020B0804030504040204" pitchFamily="34" charset="0"/>
                <a:cs typeface="Times New Roman" panose="02020603050405020304" pitchFamily="18" charset="0"/>
              </a:rPr>
              <a:t>а</a:t>
            </a:r>
            <a:r>
              <a:rPr lang="en-US" sz="1600" dirty="0">
                <a:effectLst/>
                <a:latin typeface="Times New Roman" panose="02020603050405020304" pitchFamily="18" charset="0"/>
                <a:ea typeface="Tahoma" panose="020B0804030504040204" pitchFamily="34" charset="0"/>
                <a:cs typeface="Times New Roman" panose="02020603050405020304" pitchFamily="18" charset="0"/>
              </a:rPr>
              <a:t> </a:t>
            </a:r>
            <a:r>
              <a:rPr lang="ru-RU" sz="1600" dirty="0">
                <a:effectLst/>
                <a:latin typeface="Times New Roman" panose="02020603050405020304" pitchFamily="18" charset="0"/>
                <a:ea typeface="Tahoma" panose="020B0804030504040204" pitchFamily="34" charset="0"/>
                <a:cs typeface="Times New Roman" panose="02020603050405020304" pitchFamily="18" charset="0"/>
              </a:rPr>
              <a:t>– </a:t>
            </a:r>
            <a:r>
              <a:rPr lang="ru-RU" sz="1600" dirty="0" err="1">
                <a:effectLst/>
                <a:latin typeface="Times New Roman" panose="02020603050405020304" pitchFamily="18" charset="0"/>
                <a:ea typeface="Tahoma" panose="020B0804030504040204" pitchFamily="34" charset="0"/>
                <a:cs typeface="Times New Roman" panose="02020603050405020304" pitchFamily="18" charset="0"/>
              </a:rPr>
              <a:t>валидационная</a:t>
            </a:r>
            <a:r>
              <a:rPr lang="ru-RU" sz="1600" dirty="0">
                <a:effectLst/>
                <a:latin typeface="Times New Roman" panose="02020603050405020304" pitchFamily="18" charset="0"/>
                <a:ea typeface="Tahoma" panose="020B0804030504040204" pitchFamily="34" charset="0"/>
                <a:cs typeface="Times New Roman" panose="02020603050405020304" pitchFamily="18" charset="0"/>
              </a:rPr>
              <a:t> выборка, которая представляет собой последние 50 наблюдений в генеральной выборке; </a:t>
            </a:r>
            <a:r>
              <a:rPr lang="ru-RU" sz="1600" i="1" dirty="0">
                <a:effectLst/>
                <a:latin typeface="Times New Roman" panose="02020603050405020304" pitchFamily="18" charset="0"/>
                <a:ea typeface="Tahoma" panose="020B0804030504040204" pitchFamily="34" charset="0"/>
                <a:cs typeface="Times New Roman" panose="02020603050405020304" pitchFamily="18" charset="0"/>
              </a:rPr>
              <a:t>б</a:t>
            </a:r>
            <a:r>
              <a:rPr lang="en-US" sz="1600" dirty="0">
                <a:effectLst/>
                <a:latin typeface="Times New Roman" panose="02020603050405020304" pitchFamily="18" charset="0"/>
                <a:ea typeface="Tahoma" panose="020B0804030504040204" pitchFamily="34" charset="0"/>
                <a:cs typeface="Times New Roman" panose="02020603050405020304" pitchFamily="18" charset="0"/>
              </a:rPr>
              <a:t> </a:t>
            </a:r>
            <a:r>
              <a:rPr lang="ru-RU" sz="1600" dirty="0">
                <a:effectLst/>
                <a:latin typeface="Times New Roman" panose="02020603050405020304" pitchFamily="18" charset="0"/>
                <a:ea typeface="Tahoma" panose="020B0804030504040204" pitchFamily="34" charset="0"/>
                <a:cs typeface="Times New Roman" panose="02020603050405020304" pitchFamily="18" charset="0"/>
              </a:rPr>
              <a:t>– </a:t>
            </a:r>
            <a:r>
              <a:rPr lang="ru-RU" sz="1600" dirty="0" err="1">
                <a:effectLst/>
                <a:latin typeface="Times New Roman" panose="02020603050405020304" pitchFamily="18" charset="0"/>
                <a:ea typeface="Tahoma" panose="020B0804030504040204" pitchFamily="34" charset="0"/>
                <a:cs typeface="Times New Roman" panose="02020603050405020304" pitchFamily="18" charset="0"/>
              </a:rPr>
              <a:t>валидационная</a:t>
            </a:r>
            <a:r>
              <a:rPr lang="ru-RU" sz="1600" dirty="0">
                <a:effectLst/>
                <a:latin typeface="Times New Roman" panose="02020603050405020304" pitchFamily="18" charset="0"/>
                <a:ea typeface="Tahoma" panose="020B0804030504040204" pitchFamily="34" charset="0"/>
                <a:cs typeface="Times New Roman" panose="02020603050405020304" pitchFamily="18" charset="0"/>
              </a:rPr>
              <a:t> выборка, которая представляет из себя 50 наблюдений, взятых из генеральной выборки случайным образом</a:t>
            </a:r>
            <a:r>
              <a:rPr lang="ru-RU"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07876" y="1770173"/>
            <a:ext cx="3802668" cy="2721995"/>
          </a:xfrm>
          <a:prstGeom prst="rect">
            <a:avLst/>
          </a:prstGeom>
          <a:noFill/>
          <a:ln>
            <a:noFill/>
          </a:ln>
        </p:spPr>
      </p:pic>
      <p:pic>
        <p:nvPicPr>
          <p:cNvPr id="8" name="Рисунок 7" descr="Изображение выглядит как текст, линия, диаграмма, число&#10;&#10;Автоматически созданное описание"/>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0544" y="1770173"/>
            <a:ext cx="3802668" cy="2828234"/>
          </a:xfrm>
          <a:prstGeom prst="rect">
            <a:avLst/>
          </a:prstGeom>
          <a:noFill/>
          <a:ln>
            <a:noFill/>
          </a:ln>
        </p:spPr>
      </p:pic>
      <p:sp>
        <p:nvSpPr>
          <p:cNvPr id="9" name="Заголовок 7"/>
          <p:cNvSpPr>
            <a:spLocks noGrp="1"/>
          </p:cNvSpPr>
          <p:nvPr>
            <p:ph type="title"/>
          </p:nvPr>
        </p:nvSpPr>
        <p:spPr>
          <a:xfrm>
            <a:off x="107876" y="223819"/>
            <a:ext cx="11917547" cy="698764"/>
          </a:xfrm>
        </p:spPr>
        <p:txBody>
          <a:bodyPr>
            <a:noAutofit/>
          </a:bodyPr>
          <a:lstStyle/>
          <a:p>
            <a:pPr algn="ctr"/>
            <a:r>
              <a:rPr lang="ru-RU" sz="4000" dirty="0">
                <a:latin typeface="Times New Roman" panose="02020603050405020304" pitchFamily="18" charset="0"/>
                <a:cs typeface="Times New Roman" panose="02020603050405020304" pitchFamily="18" charset="0"/>
              </a:rPr>
              <a:t>Наивное использование алгоритмов машинного обучения</a:t>
            </a:r>
            <a:endParaRPr lang="ru-RU" sz="4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787640" y="922020"/>
            <a:ext cx="4237990" cy="5245100"/>
          </a:xfrm>
          <a:prstGeom prst="rect">
            <a:avLst/>
          </a:prstGeom>
          <a:noFill/>
        </p:spPr>
        <p:txBody>
          <a:bodyPr wrap="square">
            <a:noAutofit/>
          </a:bodyPr>
          <a:lstStyle/>
          <a:p>
            <a:pPr indent="252095" algn="just" hangingPunct="0">
              <a:tabLst>
                <a:tab pos="252095" algn="l"/>
              </a:tabLst>
            </a:pPr>
            <a:r>
              <a:rPr lang="ru-RU" sz="1400" dirty="0">
                <a:effectLst/>
                <a:latin typeface="Times New Roman" panose="02020603050405020304" pitchFamily="18" charset="0"/>
                <a:ea typeface="Tahoma" panose="020B0804030504040204" pitchFamily="34" charset="0"/>
              </a:rPr>
              <a:t> </a:t>
            </a:r>
            <a:r>
              <a:rPr lang="ru-RU" sz="1400" dirty="0" err="1">
                <a:latin typeface="Times New Roman" panose="02020603050405020304" pitchFamily="18" charset="0"/>
                <a:ea typeface="Tahoma" panose="020B0804030504040204" pitchFamily="34" charset="0"/>
              </a:rPr>
              <a:t>Л</a:t>
            </a:r>
            <a:r>
              <a:rPr lang="ru-RU" sz="1400" dirty="0" err="1">
                <a:effectLst/>
                <a:latin typeface="Times New Roman" panose="02020603050405020304" pitchFamily="18" charset="0"/>
                <a:ea typeface="Tahoma" panose="020B0804030504040204" pitchFamily="34" charset="0"/>
              </a:rPr>
              <a:t>идарные</a:t>
            </a:r>
            <a:r>
              <a:rPr lang="ru-RU" sz="1400" dirty="0">
                <a:effectLst/>
                <a:latin typeface="Times New Roman" panose="02020603050405020304" pitchFamily="18" charset="0"/>
                <a:ea typeface="Tahoma" panose="020B0804030504040204" pitchFamily="34" charset="0"/>
              </a:rPr>
              <a:t> наблюдения проводятся непрерывно в течение определенного времени с относительно небольшим интервалом (порядка 15 минут). При формировании случайной выборки из таких данных возможно выбрать отдельное наблюдение из этой совокупности данных. Поскольку временной промежуток невелик, можно предпмоложить, что измерения в рамках одной серии будут достаточно похожи. В результате модель может запомнить конкретные результаты для таких условий, что значительно снижает ошибку на тестовой выборке. Однако это не обеспечивает обобщения результатов на новые данные. Формирование тестовой выборки случайным способом демонстрирует, что при сходных атмосферных условиях наблюдения облаков действительно имеют сходные характеристики. Таким образом, при одинаковых метеорологических условиях высоты нижней границы облака будут одинаковыми. По этой причине необходимо искать альтернативные методы для выявления данной зависимости или расширять экспериментальную выборку в несколько десятков раз, чтобы охватить все возможные состояния атмосферы, что представляет собой сложную экспериментальную задачу.</a:t>
            </a:r>
            <a:endParaRPr lang="ru-RU" sz="1400" dirty="0">
              <a:effectLst/>
              <a:latin typeface="Times New Roman" panose="02020603050405020304" pitchFamily="18" charset="0"/>
              <a:ea typeface="Tahoma" panose="020B0804030504040204" pitchFamily="34" charset="0"/>
            </a:endParaRPr>
          </a:p>
        </p:txBody>
      </p:sp>
      <p:sp>
        <p:nvSpPr>
          <p:cNvPr id="2" name="Text Box 1"/>
          <p:cNvSpPr txBox="1"/>
          <p:nvPr/>
        </p:nvSpPr>
        <p:spPr>
          <a:xfrm>
            <a:off x="1718945" y="4478655"/>
            <a:ext cx="581025" cy="368300"/>
          </a:xfrm>
          <a:prstGeom prst="rect">
            <a:avLst/>
          </a:prstGeom>
          <a:noFill/>
        </p:spPr>
        <p:txBody>
          <a:bodyPr wrap="square" rtlCol="0">
            <a:spAutoFit/>
          </a:bodyPr>
          <a:p>
            <a:pPr algn="ctr"/>
            <a:r>
              <a:rPr lang="ru-RU" altLang="en-US">
                <a:latin typeface="Times New Roman Regular" panose="02020603050405020304" charset="0"/>
                <a:cs typeface="Times New Roman Regular" panose="02020603050405020304" charset="0"/>
              </a:rPr>
              <a:t>а</a:t>
            </a:r>
            <a:endParaRPr lang="ru-RU" altLang="en-US">
              <a:latin typeface="Times New Roman Regular" panose="02020603050405020304" charset="0"/>
              <a:cs typeface="Times New Roman Regular" panose="02020603050405020304" charset="0"/>
            </a:endParaRPr>
          </a:p>
        </p:txBody>
      </p:sp>
      <p:sp>
        <p:nvSpPr>
          <p:cNvPr id="3" name="Text Box 2"/>
          <p:cNvSpPr txBox="1"/>
          <p:nvPr/>
        </p:nvSpPr>
        <p:spPr>
          <a:xfrm>
            <a:off x="5669915" y="4598670"/>
            <a:ext cx="284480" cy="645160"/>
          </a:xfrm>
          <a:prstGeom prst="rect">
            <a:avLst/>
          </a:prstGeom>
          <a:noFill/>
        </p:spPr>
        <p:txBody>
          <a:bodyPr wrap="square" rtlCol="0">
            <a:spAutoFit/>
          </a:bodyPr>
          <a:p>
            <a:pPr algn="ctr"/>
            <a:r>
              <a:rPr lang="ru-RU" altLang="en-US">
                <a:latin typeface="Times New Roman Regular" panose="02020603050405020304" charset="0"/>
                <a:cs typeface="Times New Roman Regular" panose="02020603050405020304" charset="0"/>
              </a:rPr>
              <a:t>б</a:t>
            </a:r>
            <a:endParaRPr lang="ru-RU" altLang="en-US">
              <a:latin typeface="Times New Roman Regular" panose="02020603050405020304" charset="0"/>
              <a:cs typeface="Times New Roman Regular" panose="02020603050405020304" charset="0"/>
            </a:endParaRPr>
          </a:p>
          <a:p>
            <a:pPr algn="ctr"/>
            <a:endParaRPr lang="ru-RU" altLang="en-US">
              <a:latin typeface="Times New Roman Regular" panose="02020603050405020304" charset="0"/>
              <a:cs typeface="Times New Roman Regular" panose="02020603050405020304" charset="0"/>
            </a:endParaRPr>
          </a:p>
        </p:txBody>
      </p:sp>
    </p:spTree>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9484</Words>
  <Application>WPS Writer</Application>
  <PresentationFormat>Широкоэкранный</PresentationFormat>
  <Paragraphs>217</Paragraphs>
  <Slides>20</Slides>
  <Notes>4</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20</vt:i4>
      </vt:variant>
    </vt:vector>
  </HeadingPairs>
  <TitlesOfParts>
    <vt:vector size="40" baseType="lpstr">
      <vt:lpstr>Arial</vt:lpstr>
      <vt:lpstr>SimSun</vt:lpstr>
      <vt:lpstr>Wingdings</vt:lpstr>
      <vt:lpstr>Times New Roman</vt:lpstr>
      <vt:lpstr>Times New Roman Bold</vt:lpstr>
      <vt:lpstr>Calibri</vt:lpstr>
      <vt:lpstr>Aptos</vt:lpstr>
      <vt:lpstr>苹方-简</vt:lpstr>
      <vt:lpstr>Calibri</vt:lpstr>
      <vt:lpstr>PT Root UI Regular</vt:lpstr>
      <vt:lpstr>Times New Roman Regular</vt:lpstr>
      <vt:lpstr>Helvetica Neue</vt:lpstr>
      <vt:lpstr>Microsoft YaHei</vt:lpstr>
      <vt:lpstr>汉仪旗黑</vt:lpstr>
      <vt:lpstr>Arial Unicode MS</vt:lpstr>
      <vt:lpstr>Calibri Light</vt:lpstr>
      <vt:lpstr>宋体-简</vt:lpstr>
      <vt:lpstr>Tahoma</vt:lpstr>
      <vt:lpstr>1_Тема Office</vt:lpstr>
      <vt:lpstr>2_Тема Office</vt:lpstr>
      <vt:lpstr>ПОИСК ВЫСОТЫ ФРОНТАЛЬНОЙ ПОВЕРХНОСТИ В МОМЕНТ РЕГИСТРАЦИИ ОБЛАКОВ ВЕРХНЕГО ЯРУСА</vt:lpstr>
      <vt:lpstr>Актуальность работы</vt:lpstr>
      <vt:lpstr>Источники информации о высотах формирования ОВЯ</vt:lpstr>
      <vt:lpstr>Цель проекта</vt:lpstr>
      <vt:lpstr>Задача 1: Определение наличия облака в заданный момент времени</vt:lpstr>
      <vt:lpstr>Сравнение двух способов предсказания вероятности формирования ОВЯ </vt:lpstr>
      <vt:lpstr>Задача 2: Предсказание высот ОВЯ</vt:lpstr>
      <vt:lpstr>PowerPoint 演示文稿</vt:lpstr>
      <vt:lpstr>Наивное использование алгоритмов машинного обучения</vt:lpstr>
      <vt:lpstr>Поиск необходимых зависимостей</vt:lpstr>
      <vt:lpstr>Связь с градиентом температур </vt:lpstr>
      <vt:lpstr>Полученные соотношения </vt:lpstr>
      <vt:lpstr>Задача 3: Определение кристаллического строения ОВЯ</vt:lpstr>
      <vt:lpstr>Плотность распределения значений элементов МОРС</vt:lpstr>
      <vt:lpstr>Условия формирования пиков</vt:lpstr>
      <vt:lpstr>Алгоритмы машинного обучения</vt:lpstr>
      <vt:lpstr>Диаграмма Магоно-Ли</vt:lpstr>
      <vt:lpstr>Выводы</vt:lpstr>
      <vt:lpstr>Дальнейшие планы</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Ivan Akimov</dc:creator>
  <cp:lastModifiedBy>Иван Акимов</cp:lastModifiedBy>
  <cp:revision>26</cp:revision>
  <dcterms:created xsi:type="dcterms:W3CDTF">2025-09-09T05:27:52Z</dcterms:created>
  <dcterms:modified xsi:type="dcterms:W3CDTF">2025-09-09T05:27:52Z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572D702F390E433C209ABF68C10F0942_43</vt:lpwstr>
  </property>
  <property fmtid="{D5CDD505-2E9C-101B-9397-08002B2CF9AE}" pid="3" name="KSOProductBuildVer">
    <vt:lpwstr>1033-6.10.1.8197</vt:lpwstr>
  </property>
</Properties>
</file>