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5143500" type="screen16x9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  <p:embeddedFont>
      <p:font typeface="Montserrat" panose="00000500000000000000" pitchFamily="2" charset="-52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NLbMxArTzlDmdcOfkPqDt1Tkw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9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9641e30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9641e30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>
          <a:extLst>
            <a:ext uri="{FF2B5EF4-FFF2-40B4-BE49-F238E27FC236}">
              <a16:creationId xmlns:a16="http://schemas.microsoft.com/office/drawing/2014/main" id="{CDF1AE3B-C2F9-920A-D049-B2C11872B4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9641e30d0_0_0:notes">
            <a:extLst>
              <a:ext uri="{FF2B5EF4-FFF2-40B4-BE49-F238E27FC236}">
                <a16:creationId xmlns:a16="http://schemas.microsoft.com/office/drawing/2014/main" id="{BCEFB9AC-673A-E22A-08CF-65F2A064DA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9641e30d0_0_0:notes">
            <a:extLst>
              <a:ext uri="{FF2B5EF4-FFF2-40B4-BE49-F238E27FC236}">
                <a16:creationId xmlns:a16="http://schemas.microsoft.com/office/drawing/2014/main" id="{7A0DF08B-433A-4F60-1FDD-2F678A4F14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435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>
          <a:extLst>
            <a:ext uri="{FF2B5EF4-FFF2-40B4-BE49-F238E27FC236}">
              <a16:creationId xmlns:a16="http://schemas.microsoft.com/office/drawing/2014/main" id="{D5C9689D-C42E-2C27-E49D-CB124DC63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9641e30d0_0_0:notes">
            <a:extLst>
              <a:ext uri="{FF2B5EF4-FFF2-40B4-BE49-F238E27FC236}">
                <a16:creationId xmlns:a16="http://schemas.microsoft.com/office/drawing/2014/main" id="{3771DEF1-E0D2-FAF2-9FB3-2C91FF3476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9641e30d0_0_0:notes">
            <a:extLst>
              <a:ext uri="{FF2B5EF4-FFF2-40B4-BE49-F238E27FC236}">
                <a16:creationId xmlns:a16="http://schemas.microsoft.com/office/drawing/2014/main" id="{E62C3C42-24E1-234B-8D35-844D94A69A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10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5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5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274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5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274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5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4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4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p14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6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21" name="Google Shape;21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7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8" name="Google Shape;28;p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7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7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7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7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7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7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7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7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7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7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7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7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8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0" name="Google Shape;50;p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8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9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8" name="Google Shape;58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0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64" name="Google Shape;64;p1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0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1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1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1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1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1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1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1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1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1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1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1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1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9" name="Google Shape;89;p11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2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93" name="Google Shape;93;p12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3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3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411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411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ru" dirty="0"/>
              <a:t>Отчёт на </a:t>
            </a:r>
            <a:r>
              <a:rPr lang="en-US" dirty="0"/>
              <a:t>07</a:t>
            </a:r>
            <a:r>
              <a:rPr lang="ru" dirty="0"/>
              <a:t>.</a:t>
            </a:r>
            <a:r>
              <a:rPr lang="en-US" dirty="0"/>
              <a:t>07</a:t>
            </a:r>
            <a:r>
              <a:rPr lang="ru" dirty="0"/>
              <a:t>.25</a:t>
            </a:r>
            <a:endParaRPr dirty="0"/>
          </a:p>
        </p:txBody>
      </p:sp>
      <p:sp>
        <p:nvSpPr>
          <p:cNvPr id="135" name="Google Shape;135;p1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Подготовил: Романов Денис, студент 4 курса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19641e30d0_0_0"/>
          <p:cNvSpPr txBox="1">
            <a:spLocks noGrp="1"/>
          </p:cNvSpPr>
          <p:nvPr>
            <p:ph type="title"/>
          </p:nvPr>
        </p:nvSpPr>
        <p:spPr>
          <a:xfrm>
            <a:off x="1052550" y="511811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Задача №1 Разработка стратегий для </a:t>
            </a:r>
            <a:r>
              <a:rPr lang="en-US" dirty="0"/>
              <a:t>Auto</a:t>
            </a:r>
            <a:r>
              <a:rPr lang="ru-RU" dirty="0"/>
              <a:t>_</a:t>
            </a:r>
            <a:r>
              <a:rPr lang="en-US" dirty="0"/>
              <a:t>ML</a:t>
            </a:r>
            <a:br>
              <a:rPr lang="en-US" dirty="0"/>
            </a:br>
            <a:r>
              <a:rPr lang="en-US" dirty="0"/>
              <a:t>(</a:t>
            </a:r>
            <a:r>
              <a:rPr lang="ru-RU" dirty="0"/>
              <a:t>перебор признаков и </a:t>
            </a:r>
            <a:r>
              <a:rPr lang="ru-RU" dirty="0" err="1"/>
              <a:t>гиперпараметров</a:t>
            </a:r>
            <a:r>
              <a:rPr lang="ru-RU" dirty="0"/>
              <a:t>)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0ECD4A-FD1B-2BB2-4967-B854F712F68C}"/>
              </a:ext>
            </a:extLst>
          </p:cNvPr>
          <p:cNvSpPr txBox="1"/>
          <p:nvPr/>
        </p:nvSpPr>
        <p:spPr>
          <a:xfrm>
            <a:off x="742278" y="1936376"/>
            <a:ext cx="77347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1. градиенты между высотами — типа temp_1000 - temp_500 и так далее</a:t>
            </a:r>
          </a:p>
          <a:p>
            <a:r>
              <a:rPr lang="ru-RU" dirty="0">
                <a:solidFill>
                  <a:schemeClr val="bg1"/>
                </a:solidFill>
              </a:rPr>
              <a:t>2. относительные изменения — (temp_1000 - temp_500) / (pressure_1000 - pressure_5000)</a:t>
            </a:r>
          </a:p>
          <a:p>
            <a:r>
              <a:rPr lang="ru-RU" dirty="0">
                <a:solidFill>
                  <a:schemeClr val="bg1"/>
                </a:solidFill>
              </a:rPr>
              <a:t>3. агрегаты по слоям (низ, средний, верхний) — </a:t>
            </a:r>
            <a:r>
              <a:rPr lang="ru-RU" dirty="0" err="1">
                <a:solidFill>
                  <a:schemeClr val="bg1"/>
                </a:solidFill>
              </a:rPr>
              <a:t>max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mean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range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std</a:t>
            </a:r>
            <a:r>
              <a:rPr lang="ru-RU" dirty="0">
                <a:solidFill>
                  <a:schemeClr val="bg1"/>
                </a:solidFill>
              </a:rPr>
              <a:t> и т.п.</a:t>
            </a:r>
          </a:p>
          <a:p>
            <a:r>
              <a:rPr lang="ru-RU" dirty="0">
                <a:solidFill>
                  <a:schemeClr val="bg1"/>
                </a:solidFill>
              </a:rPr>
              <a:t>4. флаги — типа есть ли инверсия, сухой ли слой, сильный ли градиент давления</a:t>
            </a:r>
          </a:p>
          <a:p>
            <a:r>
              <a:rPr lang="ru-RU" dirty="0">
                <a:solidFill>
                  <a:schemeClr val="bg1"/>
                </a:solidFill>
              </a:rPr>
              <a:t>5. PCA или </a:t>
            </a:r>
            <a:r>
              <a:rPr lang="ru-RU" dirty="0" err="1">
                <a:solidFill>
                  <a:schemeClr val="bg1"/>
                </a:solidFill>
              </a:rPr>
              <a:t>автоэнкодер</a:t>
            </a:r>
            <a:r>
              <a:rPr lang="ru-RU" dirty="0">
                <a:solidFill>
                  <a:schemeClr val="bg1"/>
                </a:solidFill>
              </a:rPr>
              <a:t> на весь профиль — чтобы сжать 150 фич в 5–10</a:t>
            </a:r>
          </a:p>
          <a:p>
            <a:r>
              <a:rPr lang="ru-RU" dirty="0">
                <a:solidFill>
                  <a:schemeClr val="bg1"/>
                </a:solidFill>
              </a:rPr>
              <a:t>6. сделать корреляции между уровнями (например, между pressure_850 и temp_850)</a:t>
            </a:r>
          </a:p>
          <a:p>
            <a:r>
              <a:rPr lang="ru-RU" dirty="0">
                <a:solidFill>
                  <a:schemeClr val="bg1"/>
                </a:solidFill>
              </a:rPr>
              <a:t>7. сделать z-</a:t>
            </a:r>
            <a:r>
              <a:rPr lang="ru-RU" dirty="0" err="1">
                <a:solidFill>
                  <a:schemeClr val="bg1"/>
                </a:solidFill>
              </a:rPr>
              <a:t>score</a:t>
            </a:r>
            <a:r>
              <a:rPr lang="ru-RU" dirty="0">
                <a:solidFill>
                  <a:schemeClr val="bg1"/>
                </a:solidFill>
              </a:rPr>
              <a:t> по каждому уровню (может уловить аномалии)</a:t>
            </a:r>
          </a:p>
          <a:p>
            <a:r>
              <a:rPr lang="ru-RU" dirty="0">
                <a:solidFill>
                  <a:schemeClr val="bg1"/>
                </a:solidFill>
              </a:rPr>
              <a:t>8. фичи типа "высота максимума температуры" или "где градиент давления самый резкий«</a:t>
            </a:r>
          </a:p>
          <a:p>
            <a:r>
              <a:rPr lang="ru-RU" dirty="0">
                <a:solidFill>
                  <a:schemeClr val="bg1"/>
                </a:solidFill>
              </a:rPr>
              <a:t>9. можно пробовать </a:t>
            </a:r>
            <a:r>
              <a:rPr lang="ru-RU" dirty="0" err="1">
                <a:solidFill>
                  <a:schemeClr val="bg1"/>
                </a:solidFill>
              </a:rPr>
              <a:t>tsfresh</a:t>
            </a:r>
            <a:r>
              <a:rPr lang="ru-RU" dirty="0">
                <a:solidFill>
                  <a:schemeClr val="bg1"/>
                </a:solidFill>
              </a:rPr>
              <a:t> — он норм, если смотреть на профиль как сигнал (по высоте)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>
          <a:extLst>
            <a:ext uri="{FF2B5EF4-FFF2-40B4-BE49-F238E27FC236}">
              <a16:creationId xmlns:a16="http://schemas.microsoft.com/office/drawing/2014/main" id="{4CAAABFE-2E57-0D21-88F3-C7722707E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19641e30d0_0_0">
            <a:extLst>
              <a:ext uri="{FF2B5EF4-FFF2-40B4-BE49-F238E27FC236}">
                <a16:creationId xmlns:a16="http://schemas.microsoft.com/office/drawing/2014/main" id="{ECCB0EFF-810F-79C9-F3EB-72D820DA63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2550" y="511811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Задача №1 Разработка стратегий для </a:t>
            </a:r>
            <a:r>
              <a:rPr lang="en-US" dirty="0"/>
              <a:t>Auto</a:t>
            </a:r>
            <a:r>
              <a:rPr lang="ru-RU" dirty="0"/>
              <a:t>_</a:t>
            </a:r>
            <a:r>
              <a:rPr lang="en-US" dirty="0"/>
              <a:t>ML</a:t>
            </a:r>
            <a:br>
              <a:rPr lang="en-US" dirty="0"/>
            </a:br>
            <a:r>
              <a:rPr lang="en-US" dirty="0"/>
              <a:t>(</a:t>
            </a:r>
            <a:r>
              <a:rPr lang="ru-RU" dirty="0"/>
              <a:t>перебор признаков и </a:t>
            </a:r>
            <a:r>
              <a:rPr lang="ru-RU" dirty="0" err="1"/>
              <a:t>гиперпараметров</a:t>
            </a:r>
            <a:r>
              <a:rPr lang="ru-RU" dirty="0"/>
              <a:t>)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517405-8DBC-D289-8795-B9A1990F870A}"/>
              </a:ext>
            </a:extLst>
          </p:cNvPr>
          <p:cNvSpPr txBox="1"/>
          <p:nvPr/>
        </p:nvSpPr>
        <p:spPr>
          <a:xfrm>
            <a:off x="742278" y="1936376"/>
            <a:ext cx="7734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Готовые решения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ru-RU" dirty="0">
                <a:solidFill>
                  <a:schemeClr val="bg1"/>
                </a:solidFill>
              </a:rPr>
              <a:t>1) </a:t>
            </a:r>
            <a:r>
              <a:rPr lang="en-US" dirty="0">
                <a:solidFill>
                  <a:schemeClr val="bg1"/>
                </a:solidFill>
              </a:rPr>
              <a:t>FLAML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2) </a:t>
            </a:r>
            <a:r>
              <a:rPr lang="en-US" dirty="0" err="1">
                <a:solidFill>
                  <a:schemeClr val="bg1"/>
                </a:solidFill>
              </a:rPr>
              <a:t>AutoGluon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3) </a:t>
            </a:r>
            <a:r>
              <a:rPr lang="en-US" dirty="0">
                <a:solidFill>
                  <a:schemeClr val="bg1"/>
                </a:solidFill>
              </a:rPr>
              <a:t>H2O </a:t>
            </a:r>
            <a:r>
              <a:rPr lang="en-US" dirty="0" err="1">
                <a:solidFill>
                  <a:schemeClr val="bg1"/>
                </a:solidFill>
              </a:rPr>
              <a:t>AutoML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5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>
          <a:extLst>
            <a:ext uri="{FF2B5EF4-FFF2-40B4-BE49-F238E27FC236}">
              <a16:creationId xmlns:a16="http://schemas.microsoft.com/office/drawing/2014/main" id="{1EE9D608-BABF-660E-B7D8-AE7A7BD9E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19641e30d0_0_0">
            <a:extLst>
              <a:ext uri="{FF2B5EF4-FFF2-40B4-BE49-F238E27FC236}">
                <a16:creationId xmlns:a16="http://schemas.microsoft.com/office/drawing/2014/main" id="{B1E432D2-5EB1-FE38-E2B3-380EBD21BB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2550" y="511811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Задача №1 Разработка стратегий для </a:t>
            </a:r>
            <a:r>
              <a:rPr lang="en-US" dirty="0"/>
              <a:t>Auto</a:t>
            </a:r>
            <a:r>
              <a:rPr lang="ru-RU" dirty="0"/>
              <a:t>_</a:t>
            </a:r>
            <a:r>
              <a:rPr lang="en-US" dirty="0"/>
              <a:t>ML</a:t>
            </a:r>
            <a:br>
              <a:rPr lang="en-US" dirty="0"/>
            </a:br>
            <a:r>
              <a:rPr lang="en-US" dirty="0"/>
              <a:t>(</a:t>
            </a:r>
            <a:r>
              <a:rPr lang="ru-RU" dirty="0"/>
              <a:t>перебор признаков и </a:t>
            </a:r>
            <a:r>
              <a:rPr lang="ru-RU" dirty="0" err="1"/>
              <a:t>гиперпараметров</a:t>
            </a:r>
            <a:r>
              <a:rPr lang="ru-RU" dirty="0"/>
              <a:t>)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19BBCF-8D3F-C9D1-12C7-F1D8053B2FD1}"/>
              </a:ext>
            </a:extLst>
          </p:cNvPr>
          <p:cNvSpPr txBox="1"/>
          <p:nvPr/>
        </p:nvSpPr>
        <p:spPr>
          <a:xfrm>
            <a:off x="742278" y="1936376"/>
            <a:ext cx="773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TimeFusionTransformers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ru-RU" dirty="0">
                <a:solidFill>
                  <a:schemeClr val="bg1"/>
                </a:solidFill>
              </a:rPr>
              <a:t>1) </a:t>
            </a:r>
            <a:r>
              <a:rPr lang="en-US" dirty="0" err="1">
                <a:solidFill>
                  <a:schemeClr val="bg1"/>
                </a:solidFill>
              </a:rPr>
              <a:t>pytorch</a:t>
            </a:r>
            <a:r>
              <a:rPr lang="en-US" dirty="0">
                <a:solidFill>
                  <a:schemeClr val="bg1"/>
                </a:solidFill>
              </a:rPr>
              <a:t>-forecasting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941452"/>
      </p:ext>
    </p:extLst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244</Words>
  <Application>Microsoft Office PowerPoint</Application>
  <PresentationFormat>Экран (16:9)</PresentationFormat>
  <Paragraphs>20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Lato</vt:lpstr>
      <vt:lpstr>Montserrat</vt:lpstr>
      <vt:lpstr>Focus</vt:lpstr>
      <vt:lpstr>Отчёт на 07.07.25</vt:lpstr>
      <vt:lpstr>Задача №1 Разработка стратегий для Auto_ML (перебор признаков и гиперпараметров)</vt:lpstr>
      <vt:lpstr>Задача №1 Разработка стратегий для Auto_ML (перебор признаков и гиперпараметров)</vt:lpstr>
      <vt:lpstr>Задача №1 Разработка стратегий для Auto_ML (перебор признаков и гиперпараметров)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романов_23_06_25</dc:title>
  <dc:creator>Денис Романов</dc:creator>
  <cp:lastModifiedBy>Денис Романов</cp:lastModifiedBy>
  <cp:revision>3</cp:revision>
  <dcterms:modified xsi:type="dcterms:W3CDTF">2025-07-07T11:29:55Z</dcterms:modified>
</cp:coreProperties>
</file>