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Gill Sans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GillSans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36879503d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336879503df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36879503d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336879503df_0_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36879503df_0_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36879503df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336879503df_0_4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/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ookman Old Style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600"/>
              </a:spcBef>
              <a:spcAft>
                <a:spcPts val="0"/>
              </a:spcAft>
              <a:buSzPts val="1520"/>
              <a:buNone/>
              <a:defRPr sz="2000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1368"/>
              <a:buNone/>
              <a:defRPr/>
            </a:lvl2pPr>
            <a:lvl3pPr lvl="2" algn="ctr">
              <a:spcBef>
                <a:spcPts val="500"/>
              </a:spcBef>
              <a:spcAft>
                <a:spcPts val="0"/>
              </a:spcAft>
              <a:buSzPts val="1368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26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cap="rnd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 rot="5400000">
            <a:off x="2116836" y="-440436"/>
            <a:ext cx="4910328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showMasterSp="0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2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102" name="Google Shape;102;p12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03" name="Google Shape;103;p12"/>
          <p:cNvSpPr/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04" name="Google Shape;104;p12"/>
          <p:cNvCxnSpPr/>
          <p:nvPr/>
        </p:nvCxnSpPr>
        <p:spPr>
          <a:xfrm rot="5400000">
            <a:off x="3629607" y="3201952"/>
            <a:ext cx="585216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3" name="Google Shape;33;p3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9" name="Google Shape;39;p4"/>
          <p:cNvSpPr/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bg>
      <p:bgPr>
        <a:solidFill>
          <a:schemeClr val="dk2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>
            <p:ph type="title"/>
          </p:nvPr>
        </p:nvSpPr>
        <p:spPr>
          <a:xfrm>
            <a:off x="1219200" y="2971800"/>
            <a:ext cx="6858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Bookman Old Style"/>
              <a:buNone/>
              <a:defRPr b="0" sz="3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" type="body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600"/>
              </a:spcBef>
              <a:spcAft>
                <a:spcPts val="0"/>
              </a:spcAft>
              <a:buSzPts val="152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368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216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0" type="dt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2" type="sldNum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7" name="Google Shape;47;p5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3" name="Google Shape;53;p6"/>
          <p:cNvSpPr txBox="1"/>
          <p:nvPr>
            <p:ph idx="1" type="body"/>
          </p:nvPr>
        </p:nvSpPr>
        <p:spPr>
          <a:xfrm>
            <a:off x="457200" y="1219200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2" type="body"/>
          </p:nvPr>
        </p:nvSpPr>
        <p:spPr>
          <a:xfrm>
            <a:off x="4632198" y="1216152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Bookman Old Styl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" type="body"/>
          </p:nvPr>
        </p:nvSpPr>
        <p:spPr>
          <a:xfrm>
            <a:off x="457200" y="1285875"/>
            <a:ext cx="4040188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2" type="body"/>
          </p:nvPr>
        </p:nvSpPr>
        <p:spPr>
          <a:xfrm>
            <a:off x="4648200" y="1295400"/>
            <a:ext cx="4041775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2" name="Google Shape;62;p7"/>
          <p:cNvSpPr txBox="1"/>
          <p:nvPr>
            <p:ph idx="3" type="body"/>
          </p:nvPr>
        </p:nvSpPr>
        <p:spPr>
          <a:xfrm>
            <a:off x="457200" y="2133600"/>
            <a:ext cx="4038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4" type="body"/>
          </p:nvPr>
        </p:nvSpPr>
        <p:spPr>
          <a:xfrm>
            <a:off x="4648200" y="2133600"/>
            <a:ext cx="4038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showMasterSp="0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68" name="Google Shape;68;p8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9" name="Google Shape;69;p8"/>
          <p:cNvSpPr/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/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Gill Sans"/>
              <a:buNone/>
              <a:defRPr b="1" sz="200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" type="body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37500"/>
              </a:lnSpc>
              <a:spcBef>
                <a:spcPts val="600"/>
              </a:spcBef>
              <a:spcAft>
                <a:spcPts val="0"/>
              </a:spcAft>
              <a:buSzPts val="1216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12"/>
              <a:buNone/>
              <a:defRPr sz="12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760"/>
              <a:buNone/>
              <a:defRPr sz="10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630"/>
              <a:buNone/>
              <a:defRPr sz="9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6" name="Google Shape;76;p9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77" name="Google Shape;77;p9"/>
          <p:cNvCxnSpPr/>
          <p:nvPr/>
        </p:nvCxnSpPr>
        <p:spPr>
          <a:xfrm rot="5400000">
            <a:off x="3160645" y="3324225"/>
            <a:ext cx="603504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8" name="Google Shape;78;p9"/>
          <p:cNvSpPr/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304800" y="304800"/>
            <a:ext cx="5715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bg>
      <p:bgPr>
        <a:solidFill>
          <a:schemeClr val="dk2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0"/>
          <p:cNvSpPr txBox="1"/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74300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Bookman Old Style"/>
              <a:buNone/>
              <a:defRPr b="0" sz="2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"/>
          <p:cNvSpPr/>
          <p:nvPr>
            <p:ph idx="2" type="pic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rgbClr val="BABABA"/>
          </a:solidFill>
          <a:ln>
            <a:noFill/>
          </a:ln>
        </p:spPr>
      </p:sp>
      <p:sp>
        <p:nvSpPr>
          <p:cNvPr id="83" name="Google Shape;83;p10"/>
          <p:cNvSpPr txBox="1"/>
          <p:nvPr>
            <p:ph idx="1" type="body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064"/>
              <a:buFont typeface="Gill Sans"/>
              <a:buNone/>
              <a:defRPr sz="1400"/>
            </a:lvl1pPr>
            <a:lvl2pPr indent="-286512" lvl="1" marL="914400" algn="l">
              <a:spcBef>
                <a:spcPts val="500"/>
              </a:spcBef>
              <a:spcAft>
                <a:spcPts val="0"/>
              </a:spcAft>
              <a:buSzPts val="912"/>
              <a:buChar char="🞂"/>
              <a:defRPr sz="1200"/>
            </a:lvl2pPr>
            <a:lvl3pPr indent="-276860" lvl="2" marL="1371600" algn="l">
              <a:spcBef>
                <a:spcPts val="500"/>
              </a:spcBef>
              <a:spcAft>
                <a:spcPts val="0"/>
              </a:spcAft>
              <a:buSzPts val="760"/>
              <a:buChar char="🞂"/>
              <a:defRPr sz="1000"/>
            </a:lvl3pPr>
            <a:lvl4pPr indent="-268605" lvl="3" marL="1828800" algn="l">
              <a:spcBef>
                <a:spcPts val="400"/>
              </a:spcBef>
              <a:spcAft>
                <a:spcPts val="0"/>
              </a:spcAft>
              <a:buSzPts val="630"/>
              <a:buChar char="◻"/>
              <a:defRPr sz="900"/>
            </a:lvl4pPr>
            <a:lvl5pPr indent="-268604" lvl="4" marL="2286000" algn="l">
              <a:spcBef>
                <a:spcPts val="300"/>
              </a:spcBef>
              <a:spcAft>
                <a:spcPts val="0"/>
              </a:spcAft>
              <a:buSzPts val="630"/>
              <a:buChar char="◻"/>
              <a:defRPr sz="9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84" name="Google Shape;84;p10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0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87" name="Google Shape;87;p10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88" name="Google Shape;88;p10"/>
          <p:cNvSpPr/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9" name="Google Shape;89;p10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1B3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15" name="Google Shape;15;p1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6" name="Google Shape;16;p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7" name="Google Shape;17;p1"/>
          <p:cNvSpPr/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type="ctrTitle"/>
          </p:nvPr>
        </p:nvSpPr>
        <p:spPr>
          <a:xfrm>
            <a:off x="714348" y="3714752"/>
            <a:ext cx="7362852" cy="1304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ookman Old Style"/>
              <a:buNone/>
            </a:pPr>
            <a:r>
              <a:rPr lang="ru-RU"/>
              <a:t>Отчёт группы Geant4</a:t>
            </a:r>
            <a:br>
              <a:rPr lang="ru-RU"/>
            </a:br>
            <a:r>
              <a:rPr lang="ru-RU"/>
              <a:t>2 июня 2025</a:t>
            </a:r>
            <a:endParaRPr/>
          </a:p>
        </p:txBody>
      </p:sp>
      <p:sp>
        <p:nvSpPr>
          <p:cNvPr id="110" name="Google Shape;110;p13"/>
          <p:cNvSpPr txBox="1"/>
          <p:nvPr>
            <p:ph idx="1" type="subTitle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76000"/>
              <a:buNone/>
            </a:pPr>
            <a:r>
              <a:rPr lang="ru-RU"/>
              <a:t>Автор: мл. науч. сотр. ЛАДВФЭ ФФ ТГУ Чалый Никита</a:t>
            </a:r>
            <a:endParaRPr/>
          </a:p>
        </p:txBody>
      </p:sp>
      <p:pic>
        <p:nvPicPr>
          <p:cNvPr descr="https://geant4.web.cern.ch/assets/logo/g4logo-web.png" id="111" name="Google Shape;11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8224" y="332656"/>
            <a:ext cx="2143137" cy="7143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User\Downloads\sign_black.png" id="112" name="Google Shape;11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2522" y="240874"/>
            <a:ext cx="1141166" cy="1142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4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Bookman Old Style"/>
              <a:buNone/>
            </a:pPr>
            <a:r>
              <a:rPr lang="ru-RU"/>
              <a:t>Задачи лаборатории по Geant4</a:t>
            </a:r>
            <a:endParaRPr/>
          </a:p>
        </p:txBody>
      </p:sp>
      <p:sp>
        <p:nvSpPr>
          <p:cNvPr id="118" name="Google Shape;118;p14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9" name="Google Shape;119;p14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976"/>
              <a:buChar char="🞂"/>
            </a:pPr>
            <a:r>
              <a:rPr lang="ru-RU"/>
              <a:t>Задачи по мегагранту:​ </a:t>
            </a:r>
            <a:endParaRPr/>
          </a:p>
          <a:p>
            <a:pPr indent="-274320" lvl="1" marL="548640" rtl="0" algn="l">
              <a:spcBef>
                <a:spcPts val="500"/>
              </a:spcBef>
              <a:spcAft>
                <a:spcPts val="0"/>
              </a:spcAft>
              <a:buSzPts val="1748"/>
              <a:buChar char="🞂"/>
            </a:pPr>
            <a:r>
              <a:rPr lang="ru-RU"/>
              <a:t>Разработка и внедрение улучшенных физических и геометрических моделей в пакет программ GEANT4 для экспериментов физики высоких энергий​ </a:t>
            </a:r>
            <a:endParaRPr/>
          </a:p>
          <a:p>
            <a:pPr indent="-274320" lvl="1" marL="548640" rtl="0" algn="l">
              <a:spcBef>
                <a:spcPts val="500"/>
              </a:spcBef>
              <a:spcAft>
                <a:spcPts val="0"/>
              </a:spcAft>
              <a:buSzPts val="1748"/>
              <a:buChar char="🞂"/>
            </a:pPr>
            <a:r>
              <a:rPr lang="ru-RU"/>
              <a:t>Разработка новых программ на основе пакета Geant4 для прикладных исследований и практического применения в космической отрасли и радиационной медицине</a:t>
            </a:r>
            <a:endParaRPr/>
          </a:p>
          <a:p>
            <a:pPr indent="-274320" lvl="1" marL="548640" rtl="0" algn="l">
              <a:spcBef>
                <a:spcPts val="500"/>
              </a:spcBef>
              <a:spcAft>
                <a:spcPts val="0"/>
              </a:spcAft>
              <a:buSzPts val="1748"/>
              <a:buChar char="🞂"/>
            </a:pPr>
            <a:r>
              <a:rPr lang="ru-RU"/>
              <a:t>Разработка концепции центра информационно-технической поддержки российских пользователей пакета GEANT4 (GEANT4RU)​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976"/>
              <a:buChar char="🞂"/>
            </a:pPr>
            <a:r>
              <a:rPr lang="ru-RU"/>
              <a:t>Задачи по государственному заданию :​ </a:t>
            </a:r>
            <a:endParaRPr/>
          </a:p>
          <a:p>
            <a:pPr indent="-274320" lvl="1" marL="548640" rtl="0" algn="l">
              <a:spcBef>
                <a:spcPts val="500"/>
              </a:spcBef>
              <a:spcAft>
                <a:spcPts val="0"/>
              </a:spcAft>
              <a:buSzPts val="1748"/>
              <a:buChar char="🞂"/>
            </a:pPr>
            <a:r>
              <a:rPr lang="ru-RU"/>
              <a:t>Внедрение улучшенных моделей для моделирования экспериментов на NICA​</a:t>
            </a:r>
            <a:endParaRPr/>
          </a:p>
        </p:txBody>
      </p:sp>
      <p:pic>
        <p:nvPicPr>
          <p:cNvPr descr="https://geant4.web.cern.ch/assets/logo/g4logo-web.png" id="120" name="Google Shape;12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8224" y="332656"/>
            <a:ext cx="2143137" cy="714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Bookman Old Style"/>
              <a:buNone/>
            </a:pPr>
            <a:r>
              <a:rPr lang="ru-RU"/>
              <a:t>Новости Geant4</a:t>
            </a:r>
            <a:endParaRPr/>
          </a:p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7" name="Google Shape;127;p15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976"/>
              <a:buChar char="🞂"/>
            </a:pPr>
            <a:r>
              <a:rPr lang="ru-RU"/>
              <a:t>Готовится</a:t>
            </a:r>
            <a:r>
              <a:rPr lang="ru-RU"/>
              <a:t> публичная версия Geant4 11.4beta</a:t>
            </a:r>
            <a:endParaRPr/>
          </a:p>
          <a:p>
            <a:pPr indent="-274320" lvl="1" marL="548640" rtl="0" algn="l">
              <a:spcBef>
                <a:spcPts val="500"/>
              </a:spcBef>
              <a:spcAft>
                <a:spcPts val="0"/>
              </a:spcAft>
              <a:buSzPts val="1748"/>
              <a:buChar char="🞂"/>
            </a:pPr>
            <a:r>
              <a:rPr lang="ru-RU"/>
              <a:t>Всем необходимо сосредоточится на тестировании</a:t>
            </a:r>
            <a:endParaRPr/>
          </a:p>
          <a:p>
            <a:pPr indent="-274320" lvl="1" marL="548640" rtl="0" algn="l">
              <a:spcBef>
                <a:spcPts val="500"/>
              </a:spcBef>
              <a:spcAft>
                <a:spcPts val="0"/>
              </a:spcAft>
              <a:buSzPts val="1748"/>
              <a:buChar char="🞂"/>
            </a:pPr>
            <a:r>
              <a:rPr lang="ru-RU"/>
              <a:t>Ожидается в конце июля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976"/>
              <a:buChar char="🞂"/>
            </a:pPr>
            <a:r>
              <a:rPr lang="ru-RU"/>
              <a:t>Выпущена новая рабочая (непубличная) версия Geant4 11.3.ref05</a:t>
            </a:r>
            <a:endParaRPr/>
          </a:p>
          <a:p>
            <a:pPr indent="-274320" lvl="1" marL="548640" rtl="0" algn="l">
              <a:spcBef>
                <a:spcPts val="500"/>
              </a:spcBef>
              <a:spcAft>
                <a:spcPts val="0"/>
              </a:spcAft>
              <a:buSzPts val="1748"/>
              <a:buChar char="🞂"/>
            </a:pPr>
            <a:r>
              <a:rPr lang="ru-RU"/>
              <a:t>Значительное количество изменений и исправлений с прошлой версии 11.3.ref04 внесена группой ТГУ</a:t>
            </a:r>
            <a:endParaRPr/>
          </a:p>
        </p:txBody>
      </p:sp>
      <p:pic>
        <p:nvPicPr>
          <p:cNvPr descr="https://geant4.web.cern.ch/assets/logo/g4logo-web.png" id="128" name="Google Shape;12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8224" y="332656"/>
            <a:ext cx="2143137" cy="714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Bookman Old Style"/>
              <a:buNone/>
            </a:pPr>
            <a:r>
              <a:rPr lang="ru-RU"/>
              <a:t>Прогресс нашей группы</a:t>
            </a:r>
            <a:endParaRPr/>
          </a:p>
        </p:txBody>
      </p:sp>
      <p:sp>
        <p:nvSpPr>
          <p:cNvPr id="134" name="Google Shape;134;p16"/>
          <p:cNvSpPr txBox="1"/>
          <p:nvPr>
            <p:ph idx="12" type="sldNum"/>
          </p:nvPr>
        </p:nvSpPr>
        <p:spPr>
          <a:xfrm>
            <a:off x="612648" y="6356350"/>
            <a:ext cx="19812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5" name="Google Shape;135;p16"/>
          <p:cNvSpPr txBox="1"/>
          <p:nvPr>
            <p:ph idx="1" type="body"/>
          </p:nvPr>
        </p:nvSpPr>
        <p:spPr>
          <a:xfrm>
            <a:off x="457200" y="12192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3502" lvl="0" marL="27432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Char char="🞂"/>
            </a:pPr>
            <a:r>
              <a:rPr lang="ru-RU" sz="2300"/>
              <a:t>Послана статья «Charge Exchange Process in Geant4» в журнал MDPI Universe Q2​</a:t>
            </a:r>
            <a:endParaRPr sz="2300"/>
          </a:p>
          <a:p>
            <a:pPr indent="-294894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Char char="🞂"/>
            </a:pPr>
            <a:r>
              <a:rPr lang="ru-RU" sz="2300"/>
              <a:t>Готовится публикация в Успехи Физических Наук по адронным сечениям Geant4</a:t>
            </a:r>
            <a:endParaRPr sz="2300"/>
          </a:p>
          <a:p>
            <a:pPr indent="-294894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Char char="🞂"/>
            </a:pPr>
            <a:r>
              <a:rPr lang="ru-RU" sz="2300"/>
              <a:t>Начата работа по описанию геометрии SPD на коллайдере NICA</a:t>
            </a:r>
            <a:endParaRPr sz="2300"/>
          </a:p>
          <a:p>
            <a:pPr indent="-333502" lvl="1" marL="548640" rtl="0" algn="l">
              <a:spcBef>
                <a:spcPts val="0"/>
              </a:spcBef>
              <a:spcAft>
                <a:spcPts val="0"/>
              </a:spcAft>
              <a:buSzPts val="2300"/>
              <a:buChar char="🞂"/>
            </a:pPr>
            <a:r>
              <a:rPr lang="ru-RU"/>
              <a:t>Рамдас н</a:t>
            </a:r>
            <a:r>
              <a:rPr lang="ru-RU"/>
              <a:t>ачал описание проводить альтернативного детектора “Kosoy” SPD в GeoModel </a:t>
            </a:r>
            <a:endParaRPr/>
          </a:p>
          <a:p>
            <a:pPr indent="-333502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Char char="🞂"/>
            </a:pPr>
            <a:r>
              <a:rPr lang="ru-RU" sz="2300"/>
              <a:t>Для портала Geant4ru проводится фронтенд разработка</a:t>
            </a:r>
            <a:endParaRPr sz="2300"/>
          </a:p>
          <a:p>
            <a:pPr indent="-333502" lvl="1" marL="548640" rtl="0" algn="l">
              <a:spcBef>
                <a:spcPts val="0"/>
              </a:spcBef>
              <a:spcAft>
                <a:spcPts val="0"/>
              </a:spcAft>
              <a:buSzPts val="2300"/>
              <a:buChar char="🞂"/>
            </a:pPr>
            <a:r>
              <a:rPr lang="ru-RU"/>
              <a:t>Параллельно идет тестирование уже готовых элементов сайта, в том числе была проверена работа всех сервисов бэкэнда, а также уже готовых элементов фронтэнда (профиль, регистрация)</a:t>
            </a:r>
            <a:endParaRPr/>
          </a:p>
        </p:txBody>
      </p:sp>
      <p:pic>
        <p:nvPicPr>
          <p:cNvPr descr="https://geant4.web.cern.ch/assets/logo/g4logo-web.png" id="136" name="Google Shape;13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8224" y="332656"/>
            <a:ext cx="2143137" cy="714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Bookman Old Style"/>
              <a:buNone/>
            </a:pPr>
            <a:r>
              <a:rPr lang="ru-RU"/>
              <a:t>Прогресс нашей группы</a:t>
            </a:r>
            <a:endParaRPr/>
          </a:p>
        </p:txBody>
      </p:sp>
      <p:sp>
        <p:nvSpPr>
          <p:cNvPr id="142" name="Google Shape;142;p17"/>
          <p:cNvSpPr txBox="1"/>
          <p:nvPr>
            <p:ph idx="12" type="sldNum"/>
          </p:nvPr>
        </p:nvSpPr>
        <p:spPr>
          <a:xfrm>
            <a:off x="612648" y="6356350"/>
            <a:ext cx="19812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descr="https://geant4.web.cern.ch/assets/logo/g4logo-web.png" id="143" name="Google Shape;14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8224" y="332656"/>
            <a:ext cx="2143137" cy="714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3800" y="1493350"/>
            <a:ext cx="4464700" cy="4373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21900" y="1856475"/>
            <a:ext cx="4138625" cy="3647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Дальнейшие планы</a:t>
            </a:r>
            <a:endParaRPr/>
          </a:p>
        </p:txBody>
      </p:sp>
      <p:sp>
        <p:nvSpPr>
          <p:cNvPr id="152" name="Google Shape;152;p18"/>
          <p:cNvSpPr txBox="1"/>
          <p:nvPr>
            <p:ph idx="12" type="sldNum"/>
          </p:nvPr>
        </p:nvSpPr>
        <p:spPr>
          <a:xfrm>
            <a:off x="612648" y="6356350"/>
            <a:ext cx="1981200" cy="36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3" name="Google Shape;153;p18"/>
          <p:cNvSpPr txBox="1"/>
          <p:nvPr>
            <p:ph idx="1" type="body"/>
          </p:nvPr>
        </p:nvSpPr>
        <p:spPr>
          <a:xfrm>
            <a:off x="457200" y="1219200"/>
            <a:ext cx="8229600" cy="493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3502" lvl="0" marL="27432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Char char="🞂"/>
            </a:pPr>
            <a:r>
              <a:rPr lang="ru-RU" sz="2300"/>
              <a:t>Возвращение в прежний рабочий темп после зачетного периода у студентов</a:t>
            </a:r>
            <a:endParaRPr sz="2300"/>
          </a:p>
          <a:p>
            <a:pPr indent="-333502" lvl="0" marL="27432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🞂"/>
            </a:pPr>
            <a:r>
              <a:rPr lang="ru-RU" sz="2300"/>
              <a:t>Продолжение сотрудничества с SPD в рамках работы над GeoModel </a:t>
            </a:r>
            <a:endParaRPr sz="2300"/>
          </a:p>
          <a:p>
            <a:pPr indent="-333502" lvl="0" marL="27432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🞂"/>
            </a:pPr>
            <a:r>
              <a:rPr lang="ru-RU" sz="2300"/>
              <a:t>Увеличение системы тестирований для проверки новых изменений</a:t>
            </a:r>
            <a:endParaRPr sz="2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 txBox="1"/>
          <p:nvPr>
            <p:ph type="title"/>
          </p:nvPr>
        </p:nvSpPr>
        <p:spPr>
          <a:xfrm>
            <a:off x="500034" y="2500306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Bookman Old Style"/>
              <a:buNone/>
            </a:pPr>
            <a:r>
              <a:rPr lang="ru-RU"/>
              <a:t>Спасибо за внимание!</a:t>
            </a:r>
            <a:endParaRPr/>
          </a:p>
        </p:txBody>
      </p:sp>
      <p:sp>
        <p:nvSpPr>
          <p:cNvPr id="159" name="Google Shape;159;p19"/>
          <p:cNvSpPr txBox="1"/>
          <p:nvPr>
            <p:ph idx="12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Начальная">
  <a:themeElements>
    <a:clrScheme name="Начальная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