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78" r:id="rId3"/>
    <p:sldId id="282" r:id="rId4"/>
    <p:sldId id="268" r:id="rId5"/>
    <p:sldId id="280" r:id="rId6"/>
    <p:sldId id="281" r:id="rId7"/>
    <p:sldId id="277" r:id="rId8"/>
    <p:sldId id="267" r:id="rId9"/>
  </p:sldIdLst>
  <p:sldSz cx="18288000" cy="10287000"/>
  <p:notesSz cx="6858000" cy="9144000"/>
  <p:embeddedFontLst>
    <p:embeddedFont>
      <p:font typeface="DM Sans Bold" panose="020B0604020202020204" charset="0"/>
      <p:regular r:id="rId11"/>
    </p:embeddedFont>
    <p:embeddedFont>
      <p:font typeface="DM Sans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DM Sans Italics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A9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5" d="100"/>
          <a:sy n="35" d="100"/>
        </p:scale>
        <p:origin x="154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C12DB-8A74-4593-B6FE-4517A4831F03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98BA6-EBFB-45FF-945E-5A401DD31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131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8CA9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274726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981200" y="-94024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305630" y="3361052"/>
            <a:ext cx="10620170" cy="1660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500"/>
              </a:lnSpc>
            </a:pPr>
            <a:r>
              <a:rPr lang="en-US" sz="12500" dirty="0" smtClean="0">
                <a:solidFill>
                  <a:srgbClr val="FFFFFF"/>
                </a:solidFill>
                <a:latin typeface="DM Sans Bold"/>
              </a:rPr>
              <a:t>REPORT</a:t>
            </a:r>
            <a:endParaRPr lang="en-US" sz="12500" dirty="0">
              <a:solidFill>
                <a:srgbClr val="FFFFFF"/>
              </a:solidFill>
              <a:latin typeface="DM Sa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03684" y="6640827"/>
            <a:ext cx="5722116" cy="529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70"/>
              </a:lnSpc>
            </a:pPr>
            <a:r>
              <a:rPr lang="en-US" sz="3700" dirty="0" smtClean="0">
                <a:solidFill>
                  <a:srgbClr val="FFFFFF"/>
                </a:solidFill>
                <a:latin typeface="DM Sans Italics"/>
              </a:rPr>
              <a:t>1</a:t>
            </a:r>
            <a:r>
              <a:rPr lang="ru-RU" sz="3700" dirty="0" smtClean="0">
                <a:solidFill>
                  <a:srgbClr val="FFFFFF"/>
                </a:solidFill>
                <a:latin typeface="DM Sans Italics"/>
              </a:rPr>
              <a:t>8.</a:t>
            </a:r>
            <a:r>
              <a:rPr lang="en-US" sz="3700" dirty="0" smtClean="0">
                <a:solidFill>
                  <a:srgbClr val="FFFFFF"/>
                </a:solidFill>
                <a:latin typeface="DM Sans Italics"/>
              </a:rPr>
              <a:t>0</a:t>
            </a:r>
            <a:r>
              <a:rPr lang="ru-RU" sz="3700" dirty="0" smtClean="0">
                <a:solidFill>
                  <a:srgbClr val="FFFFFF"/>
                </a:solidFill>
                <a:latin typeface="DM Sans Italics"/>
              </a:rPr>
              <a:t>2</a:t>
            </a:r>
            <a:r>
              <a:rPr lang="en-US" sz="3700" dirty="0" smtClean="0">
                <a:solidFill>
                  <a:srgbClr val="FFFFFF"/>
                </a:solidFill>
                <a:latin typeface="DM Sans Italics"/>
              </a:rPr>
              <a:t>.2025</a:t>
            </a:r>
            <a:endParaRPr lang="en-US" sz="3700" dirty="0">
              <a:solidFill>
                <a:srgbClr val="FFFFFF"/>
              </a:solidFill>
              <a:latin typeface="DM Sans Itali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981200" y="6267450"/>
            <a:ext cx="2880360" cy="4114800"/>
          </a:xfrm>
          <a:custGeom>
            <a:avLst/>
            <a:gdLst/>
            <a:ahLst/>
            <a:cxnLst/>
            <a:rect l="l" t="t" r="r" b="b"/>
            <a:pathLst>
              <a:path w="2880360" h="4114800">
                <a:moveTo>
                  <a:pt x="0" y="0"/>
                </a:moveTo>
                <a:lnTo>
                  <a:pt x="2880360" y="0"/>
                </a:lnTo>
                <a:lnTo>
                  <a:pt x="28803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5623560" y="7673106"/>
            <a:ext cx="3422956" cy="2613894"/>
          </a:xfrm>
          <a:custGeom>
            <a:avLst/>
            <a:gdLst/>
            <a:ahLst/>
            <a:cxnLst/>
            <a:rect l="l" t="t" r="r" b="b"/>
            <a:pathLst>
              <a:path w="3422956" h="2613894">
                <a:moveTo>
                  <a:pt x="0" y="0"/>
                </a:moveTo>
                <a:lnTo>
                  <a:pt x="3422956" y="0"/>
                </a:lnTo>
                <a:lnTo>
                  <a:pt x="3422956" y="2613894"/>
                </a:lnTo>
                <a:lnTo>
                  <a:pt x="0" y="26138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0203684" y="7202173"/>
            <a:ext cx="5722116" cy="523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70"/>
              </a:lnSpc>
            </a:pPr>
            <a:r>
              <a:rPr lang="en-US" sz="3700" dirty="0">
                <a:solidFill>
                  <a:srgbClr val="FFFFFF"/>
                </a:solidFill>
                <a:latin typeface="DM Sans Italics"/>
              </a:rPr>
              <a:t>Ilia </a:t>
            </a:r>
            <a:r>
              <a:rPr lang="en-US" sz="3700" dirty="0" err="1">
                <a:solidFill>
                  <a:srgbClr val="FFFFFF"/>
                </a:solidFill>
                <a:latin typeface="DM Sans Italics"/>
              </a:rPr>
              <a:t>Polishchuk</a:t>
            </a:r>
            <a:endParaRPr lang="en-US" sz="3700" dirty="0">
              <a:solidFill>
                <a:srgbClr val="FFFFFF"/>
              </a:solidFill>
              <a:latin typeface="DM Sans Itali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8CA9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274726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981200" y="-94024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286000" y="3361052"/>
            <a:ext cx="13639800" cy="16602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500"/>
              </a:lnSpc>
            </a:pPr>
            <a:r>
              <a:rPr lang="en-US" sz="12500" dirty="0" smtClean="0">
                <a:solidFill>
                  <a:srgbClr val="FFFFFF"/>
                </a:solidFill>
                <a:latin typeface="DM Sans Bold"/>
              </a:rPr>
              <a:t>BINP</a:t>
            </a:r>
            <a:endParaRPr lang="en-US" sz="12500" dirty="0">
              <a:solidFill>
                <a:srgbClr val="FFFFFF"/>
              </a:solidFill>
              <a:latin typeface="DM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118829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417556" y="666855"/>
            <a:ext cx="10541174" cy="647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4500" dirty="0" smtClean="0">
                <a:solidFill>
                  <a:srgbClr val="3F7279"/>
                </a:solidFill>
                <a:latin typeface="DM Sans Bold"/>
              </a:rPr>
              <a:t>SND</a:t>
            </a:r>
            <a:endParaRPr lang="en-US" sz="4500" b="1" dirty="0">
              <a:solidFill>
                <a:srgbClr val="3F7279"/>
              </a:solidFill>
              <a:latin typeface="DM Sa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14400" y="1488276"/>
            <a:ext cx="13335000" cy="22570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98342" lvl="1" indent="-299171">
              <a:lnSpc>
                <a:spcPts val="3048"/>
              </a:lnSpc>
              <a:buFont typeface="Arial"/>
              <a:buChar char="•"/>
            </a:pPr>
            <a:endParaRPr lang="en-US" sz="2400" dirty="0" smtClean="0">
              <a:solidFill>
                <a:srgbClr val="444242"/>
              </a:solidFill>
              <a:latin typeface="DM Sans"/>
            </a:endParaRPr>
          </a:p>
          <a:p>
            <a:pPr marL="598342" lvl="1" indent="-299171">
              <a:lnSpc>
                <a:spcPts val="3048"/>
              </a:lnSpc>
              <a:buFont typeface="Arial"/>
              <a:buChar char="•"/>
            </a:pPr>
            <a:endParaRPr lang="en-US" sz="2400" dirty="0">
              <a:solidFill>
                <a:srgbClr val="444242"/>
              </a:solidFill>
              <a:latin typeface="DM Sans"/>
            </a:endParaRPr>
          </a:p>
          <a:p>
            <a:pPr marL="598342" lvl="1" indent="-299171">
              <a:lnSpc>
                <a:spcPts val="3048"/>
              </a:lnSpc>
              <a:buFont typeface="Arial"/>
              <a:buChar char="•"/>
            </a:pPr>
            <a:endParaRPr lang="en-US" sz="2771" dirty="0">
              <a:solidFill>
                <a:srgbClr val="444242"/>
              </a:solidFill>
              <a:latin typeface="DM Sans"/>
            </a:endParaRPr>
          </a:p>
          <a:p>
            <a:pPr algn="l">
              <a:lnSpc>
                <a:spcPts val="3048"/>
              </a:lnSpc>
            </a:pPr>
            <a:endParaRPr lang="en-US" sz="2771" dirty="0">
              <a:solidFill>
                <a:srgbClr val="444242"/>
              </a:solidFill>
              <a:latin typeface="DM Sans"/>
            </a:endParaRPr>
          </a:p>
          <a:p>
            <a:pPr algn="l">
              <a:lnSpc>
                <a:spcPts val="2717"/>
              </a:lnSpc>
            </a:pPr>
            <a:endParaRPr lang="en-US" sz="2771" dirty="0">
              <a:solidFill>
                <a:srgbClr val="444242"/>
              </a:solidFill>
              <a:latin typeface="DM Sans"/>
            </a:endParaRPr>
          </a:p>
          <a:p>
            <a:pPr algn="l">
              <a:lnSpc>
                <a:spcPts val="2949"/>
              </a:lnSpc>
            </a:pPr>
            <a:endParaRPr lang="en-US" sz="2771" dirty="0">
              <a:solidFill>
                <a:srgbClr val="444242"/>
              </a:solidFill>
              <a:latin typeface="DM San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488276"/>
            <a:ext cx="14922340" cy="803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05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417556" y="666855"/>
            <a:ext cx="10541174" cy="647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4500" dirty="0" smtClean="0">
                <a:solidFill>
                  <a:srgbClr val="3F7279"/>
                </a:solidFill>
                <a:latin typeface="DM Sans Bold"/>
              </a:rPr>
              <a:t>Pi-meson candidates</a:t>
            </a:r>
            <a:endParaRPr lang="en-US" sz="4500" b="1" dirty="0">
              <a:solidFill>
                <a:srgbClr val="3F7279"/>
              </a:solidFill>
              <a:latin typeface="DM Sa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14400" y="1488276"/>
            <a:ext cx="13335000" cy="22570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98342" lvl="1" indent="-299171">
              <a:lnSpc>
                <a:spcPts val="3048"/>
              </a:lnSpc>
              <a:buFont typeface="Arial"/>
              <a:buChar char="•"/>
            </a:pPr>
            <a:endParaRPr lang="en-US" sz="2400" dirty="0" smtClean="0">
              <a:solidFill>
                <a:srgbClr val="444242"/>
              </a:solidFill>
              <a:latin typeface="DM Sans"/>
            </a:endParaRPr>
          </a:p>
          <a:p>
            <a:pPr marL="598342" lvl="1" indent="-299171">
              <a:lnSpc>
                <a:spcPts val="3048"/>
              </a:lnSpc>
              <a:buFont typeface="Arial"/>
              <a:buChar char="•"/>
            </a:pPr>
            <a:endParaRPr lang="en-US" sz="2400" dirty="0">
              <a:solidFill>
                <a:srgbClr val="444242"/>
              </a:solidFill>
              <a:latin typeface="DM Sans"/>
            </a:endParaRPr>
          </a:p>
          <a:p>
            <a:pPr marL="598342" lvl="1" indent="-299171">
              <a:lnSpc>
                <a:spcPts val="3048"/>
              </a:lnSpc>
              <a:buFont typeface="Arial"/>
              <a:buChar char="•"/>
            </a:pPr>
            <a:endParaRPr lang="en-US" sz="2771" dirty="0">
              <a:solidFill>
                <a:srgbClr val="444242"/>
              </a:solidFill>
              <a:latin typeface="DM Sans"/>
            </a:endParaRPr>
          </a:p>
          <a:p>
            <a:pPr algn="l">
              <a:lnSpc>
                <a:spcPts val="3048"/>
              </a:lnSpc>
            </a:pPr>
            <a:endParaRPr lang="en-US" sz="2771" dirty="0">
              <a:solidFill>
                <a:srgbClr val="444242"/>
              </a:solidFill>
              <a:latin typeface="DM Sans"/>
            </a:endParaRPr>
          </a:p>
          <a:p>
            <a:pPr algn="l">
              <a:lnSpc>
                <a:spcPts val="2717"/>
              </a:lnSpc>
            </a:pPr>
            <a:endParaRPr lang="en-US" sz="2771" dirty="0">
              <a:solidFill>
                <a:srgbClr val="444242"/>
              </a:solidFill>
              <a:latin typeface="DM Sans"/>
            </a:endParaRPr>
          </a:p>
          <a:p>
            <a:pPr algn="l">
              <a:lnSpc>
                <a:spcPts val="2949"/>
              </a:lnSpc>
            </a:pPr>
            <a:endParaRPr lang="en-US" sz="2771" dirty="0">
              <a:solidFill>
                <a:srgbClr val="444242"/>
              </a:solidFill>
              <a:latin typeface="DM San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88276"/>
            <a:ext cx="4153916" cy="28170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482833"/>
            <a:ext cx="4161943" cy="28224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228" y="1482833"/>
            <a:ext cx="4161943" cy="28224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0656" y="1488780"/>
            <a:ext cx="4153173" cy="28165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73" y="4517115"/>
            <a:ext cx="4161943" cy="282246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517115"/>
            <a:ext cx="4161943" cy="282246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227" y="4412215"/>
            <a:ext cx="4316626" cy="292736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0654" y="4412215"/>
            <a:ext cx="4239283" cy="287491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04" y="7270802"/>
            <a:ext cx="4164256" cy="282403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7339582"/>
            <a:ext cx="4161943" cy="282246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030" y="7270802"/>
            <a:ext cx="4281823" cy="290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0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417556" y="666855"/>
            <a:ext cx="10541174" cy="647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4500" dirty="0" smtClean="0">
                <a:solidFill>
                  <a:srgbClr val="3F7279"/>
                </a:solidFill>
                <a:latin typeface="DM Sans Bold"/>
              </a:rPr>
              <a:t>Ks-meson</a:t>
            </a:r>
            <a:endParaRPr lang="en-US" sz="4500" b="1" dirty="0">
              <a:solidFill>
                <a:srgbClr val="3F7279"/>
              </a:solidFill>
              <a:latin typeface="DM Sa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14400" y="1488276"/>
            <a:ext cx="13335000" cy="22570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98342" lvl="1" indent="-299171">
              <a:lnSpc>
                <a:spcPts val="3048"/>
              </a:lnSpc>
              <a:buFont typeface="Arial"/>
              <a:buChar char="•"/>
            </a:pPr>
            <a:endParaRPr lang="en-US" sz="2400" dirty="0" smtClean="0">
              <a:solidFill>
                <a:srgbClr val="444242"/>
              </a:solidFill>
              <a:latin typeface="DM Sans"/>
            </a:endParaRPr>
          </a:p>
          <a:p>
            <a:pPr marL="598342" lvl="1" indent="-299171">
              <a:lnSpc>
                <a:spcPts val="3048"/>
              </a:lnSpc>
              <a:buFont typeface="Arial"/>
              <a:buChar char="•"/>
            </a:pPr>
            <a:endParaRPr lang="en-US" sz="2400" dirty="0">
              <a:solidFill>
                <a:srgbClr val="444242"/>
              </a:solidFill>
              <a:latin typeface="DM Sans"/>
            </a:endParaRPr>
          </a:p>
          <a:p>
            <a:pPr marL="598342" lvl="1" indent="-299171">
              <a:lnSpc>
                <a:spcPts val="3048"/>
              </a:lnSpc>
              <a:buFont typeface="Arial"/>
              <a:buChar char="•"/>
            </a:pPr>
            <a:endParaRPr lang="en-US" sz="2771" dirty="0">
              <a:solidFill>
                <a:srgbClr val="444242"/>
              </a:solidFill>
              <a:latin typeface="DM Sans"/>
            </a:endParaRPr>
          </a:p>
          <a:p>
            <a:pPr algn="l">
              <a:lnSpc>
                <a:spcPts val="3048"/>
              </a:lnSpc>
            </a:pPr>
            <a:endParaRPr lang="en-US" sz="2771" dirty="0">
              <a:solidFill>
                <a:srgbClr val="444242"/>
              </a:solidFill>
              <a:latin typeface="DM Sans"/>
            </a:endParaRPr>
          </a:p>
          <a:p>
            <a:pPr algn="l">
              <a:lnSpc>
                <a:spcPts val="2717"/>
              </a:lnSpc>
            </a:pPr>
            <a:endParaRPr lang="en-US" sz="2771" dirty="0">
              <a:solidFill>
                <a:srgbClr val="444242"/>
              </a:solidFill>
              <a:latin typeface="DM Sans"/>
            </a:endParaRPr>
          </a:p>
          <a:p>
            <a:pPr algn="l">
              <a:lnSpc>
                <a:spcPts val="2949"/>
              </a:lnSpc>
            </a:pPr>
            <a:endParaRPr lang="en-US" sz="2771" dirty="0">
              <a:solidFill>
                <a:srgbClr val="444242"/>
              </a:solidFill>
              <a:latin typeface="DM San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66213"/>
            <a:ext cx="6131555" cy="41581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234" y="6002331"/>
            <a:ext cx="6124321" cy="41532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555" y="1666213"/>
            <a:ext cx="10834976" cy="734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4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8CA9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274726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981200" y="-94024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286000" y="3361052"/>
            <a:ext cx="13639800" cy="16602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500"/>
              </a:lnSpc>
            </a:pPr>
            <a:r>
              <a:rPr lang="en-US" sz="12500" dirty="0" smtClean="0">
                <a:solidFill>
                  <a:srgbClr val="FFFFFF"/>
                </a:solidFill>
                <a:latin typeface="DM Sans Bold"/>
              </a:rPr>
              <a:t>ATLAS</a:t>
            </a:r>
            <a:endParaRPr lang="en-US" sz="12500" dirty="0">
              <a:solidFill>
                <a:srgbClr val="FFFFFF"/>
              </a:solidFill>
              <a:latin typeface="DM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156927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417556" y="666855"/>
            <a:ext cx="10541174" cy="647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4500" dirty="0" smtClean="0">
                <a:solidFill>
                  <a:srgbClr val="3F7279"/>
                </a:solidFill>
                <a:latin typeface="DM Sans Bold"/>
              </a:rPr>
              <a:t>Average acceptance</a:t>
            </a:r>
            <a:endParaRPr lang="en-US" sz="4500" dirty="0">
              <a:solidFill>
                <a:srgbClr val="3F7279"/>
              </a:solidFill>
              <a:latin typeface="DM Sa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14400" y="1488276"/>
            <a:ext cx="13335000" cy="22570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98342" lvl="1" indent="-299171">
              <a:lnSpc>
                <a:spcPts val="3048"/>
              </a:lnSpc>
              <a:buFont typeface="Arial"/>
              <a:buChar char="•"/>
            </a:pPr>
            <a:endParaRPr lang="en-US" sz="2400" dirty="0" smtClean="0">
              <a:solidFill>
                <a:srgbClr val="444242"/>
              </a:solidFill>
              <a:latin typeface="DM Sans"/>
            </a:endParaRPr>
          </a:p>
          <a:p>
            <a:pPr marL="598342" lvl="1" indent="-299171">
              <a:lnSpc>
                <a:spcPts val="3048"/>
              </a:lnSpc>
              <a:buFont typeface="Arial"/>
              <a:buChar char="•"/>
            </a:pPr>
            <a:endParaRPr lang="en-US" sz="2400" dirty="0">
              <a:solidFill>
                <a:srgbClr val="444242"/>
              </a:solidFill>
              <a:latin typeface="DM Sans"/>
            </a:endParaRPr>
          </a:p>
          <a:p>
            <a:pPr marL="598342" lvl="1" indent="-299171">
              <a:lnSpc>
                <a:spcPts val="3048"/>
              </a:lnSpc>
              <a:buFont typeface="Arial"/>
              <a:buChar char="•"/>
            </a:pPr>
            <a:endParaRPr lang="en-US" sz="2771" dirty="0">
              <a:solidFill>
                <a:srgbClr val="444242"/>
              </a:solidFill>
              <a:latin typeface="DM Sans"/>
            </a:endParaRPr>
          </a:p>
          <a:p>
            <a:pPr algn="l">
              <a:lnSpc>
                <a:spcPts val="3048"/>
              </a:lnSpc>
            </a:pPr>
            <a:endParaRPr lang="en-US" sz="2771" dirty="0">
              <a:solidFill>
                <a:srgbClr val="444242"/>
              </a:solidFill>
              <a:latin typeface="DM Sans"/>
            </a:endParaRPr>
          </a:p>
          <a:p>
            <a:pPr algn="l">
              <a:lnSpc>
                <a:spcPts val="2717"/>
              </a:lnSpc>
            </a:pPr>
            <a:endParaRPr lang="en-US" sz="2771" dirty="0">
              <a:solidFill>
                <a:srgbClr val="444242"/>
              </a:solidFill>
              <a:latin typeface="DM Sans"/>
            </a:endParaRPr>
          </a:p>
          <a:p>
            <a:pPr algn="l">
              <a:lnSpc>
                <a:spcPts val="2949"/>
              </a:lnSpc>
            </a:pPr>
            <a:endParaRPr lang="en-US" sz="2771" dirty="0">
              <a:solidFill>
                <a:srgbClr val="444242"/>
              </a:solidFill>
              <a:latin typeface="DM San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47800" y="1714500"/>
            <a:ext cx="158496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M Sans" panose="020B0604020202020204" charset="0"/>
              </a:rPr>
              <a:t>The </a:t>
            </a:r>
            <a:r>
              <a:rPr lang="en-US" sz="3700" dirty="0">
                <a:solidFill>
                  <a:schemeClr val="tx1">
                    <a:lumMod val="75000"/>
                    <a:lumOff val="25000"/>
                  </a:schemeClr>
                </a:solidFill>
                <a:latin typeface="DM Sans" panose="020B0604020202020204" charset="0"/>
              </a:rPr>
              <a:t>average </a:t>
            </a:r>
            <a:r>
              <a:rPr lang="en-US" sz="3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M Sans" panose="020B0604020202020204" charset="0"/>
              </a:rPr>
              <a:t>acceptance is </a:t>
            </a:r>
            <a:r>
              <a:rPr lang="en-US" sz="3700" dirty="0">
                <a:solidFill>
                  <a:schemeClr val="tx1">
                    <a:lumMod val="75000"/>
                    <a:lumOff val="25000"/>
                  </a:schemeClr>
                </a:solidFill>
                <a:latin typeface="DM Sans" panose="020B0604020202020204" charset="0"/>
              </a:rPr>
              <a:t>defined as the fraction of the number of simulated decays in</a:t>
            </a:r>
          </a:p>
          <a:p>
            <a:pPr lvl="0" algn="just"/>
            <a:r>
              <a:rPr lang="en-US" sz="3700" dirty="0">
                <a:solidFill>
                  <a:schemeClr val="tx1">
                    <a:lumMod val="75000"/>
                    <a:lumOff val="25000"/>
                  </a:schemeClr>
                </a:solidFill>
                <a:latin typeface="DM Sans" panose="020B0604020202020204" charset="0"/>
              </a:rPr>
              <a:t>the probe sample </a:t>
            </a:r>
            <a:r>
              <a:rPr lang="en-US" sz="3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M Sans" panose="020B0604020202020204" charset="0"/>
              </a:rPr>
              <a:t>divided </a:t>
            </a:r>
            <a:r>
              <a:rPr lang="en-US" sz="3700" dirty="0">
                <a:solidFill>
                  <a:schemeClr val="tx1">
                    <a:lumMod val="75000"/>
                    <a:lumOff val="25000"/>
                  </a:schemeClr>
                </a:solidFill>
                <a:latin typeface="DM Sans" panose="020B0604020202020204" charset="0"/>
              </a:rPr>
              <a:t>by</a:t>
            </a:r>
          </a:p>
          <a:p>
            <a:pPr lvl="0" algn="just"/>
            <a:r>
              <a:rPr lang="en-US" sz="3700" dirty="0">
                <a:solidFill>
                  <a:schemeClr val="tx1">
                    <a:lumMod val="75000"/>
                    <a:lumOff val="25000"/>
                  </a:schemeClr>
                </a:solidFill>
                <a:latin typeface="DM Sans" panose="020B0604020202020204" charset="0"/>
              </a:rPr>
              <a:t>the total number of simulated </a:t>
            </a:r>
            <a:r>
              <a:rPr lang="en-US" sz="3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M Sans" panose="020B0604020202020204" charset="0"/>
              </a:rPr>
              <a:t>decays.</a:t>
            </a:r>
          </a:p>
          <a:p>
            <a:pPr lvl="0" algn="just"/>
            <a:endParaRPr lang="en-US" sz="3700" dirty="0">
              <a:solidFill>
                <a:schemeClr val="tx1">
                  <a:lumMod val="75000"/>
                  <a:lumOff val="25000"/>
                </a:schemeClr>
              </a:solidFill>
              <a:latin typeface="DM Sans" panose="020B0604020202020204" charset="0"/>
            </a:endParaRPr>
          </a:p>
          <a:p>
            <a:pPr lvl="0" algn="just"/>
            <a:r>
              <a:rPr lang="en-US" sz="3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M Sans" panose="020B0604020202020204" charset="0"/>
              </a:rPr>
              <a:t>For 99267 simulated decays there are 53650 truth muons with </a:t>
            </a:r>
            <a:r>
              <a:rPr lang="el-GR" sz="3700" dirty="0">
                <a:solidFill>
                  <a:schemeClr val="tx1">
                    <a:lumMod val="75000"/>
                    <a:lumOff val="25000"/>
                  </a:schemeClr>
                </a:solidFill>
                <a:latin typeface="DM Sans Italics"/>
              </a:rPr>
              <a:t> |η| </a:t>
            </a:r>
            <a:r>
              <a:rPr lang="el-GR" sz="3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M Sans Italics"/>
              </a:rPr>
              <a:t>&lt;</a:t>
            </a:r>
            <a:r>
              <a:rPr lang="en-US" sz="3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M Sans Italics"/>
              </a:rPr>
              <a:t> 2.5 and Pt &gt; 10 GeV. </a:t>
            </a:r>
          </a:p>
          <a:p>
            <a:pPr lvl="0" algn="just"/>
            <a:r>
              <a:rPr lang="en-US" sz="3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M Sans Italics"/>
              </a:rPr>
              <a:t>Therefore the average acceptance is calculated to be 54,04%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6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8CA9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274726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981200" y="-94024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981200" y="6267450"/>
            <a:ext cx="2880360" cy="4114800"/>
          </a:xfrm>
          <a:custGeom>
            <a:avLst/>
            <a:gdLst/>
            <a:ahLst/>
            <a:cxnLst/>
            <a:rect l="l" t="t" r="r" b="b"/>
            <a:pathLst>
              <a:path w="2880360" h="4114800">
                <a:moveTo>
                  <a:pt x="0" y="0"/>
                </a:moveTo>
                <a:lnTo>
                  <a:pt x="2880360" y="0"/>
                </a:lnTo>
                <a:lnTo>
                  <a:pt x="28803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004003" y="3063874"/>
            <a:ext cx="14279995" cy="2079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>
                <a:solidFill>
                  <a:srgbClr val="FFFFFF"/>
                </a:solidFill>
                <a:latin typeface="DM Sans Bold"/>
              </a:rPr>
              <a:t>THANK YOU FOR YOUR ATTENTION</a:t>
            </a:r>
          </a:p>
        </p:txBody>
      </p:sp>
      <p:sp>
        <p:nvSpPr>
          <p:cNvPr id="8" name="Freeform 8"/>
          <p:cNvSpPr/>
          <p:nvPr/>
        </p:nvSpPr>
        <p:spPr>
          <a:xfrm rot="-10800000">
            <a:off x="5623560" y="7673106"/>
            <a:ext cx="3422956" cy="2613894"/>
          </a:xfrm>
          <a:custGeom>
            <a:avLst/>
            <a:gdLst/>
            <a:ahLst/>
            <a:cxnLst/>
            <a:rect l="l" t="t" r="r" b="b"/>
            <a:pathLst>
              <a:path w="3422956" h="2613894">
                <a:moveTo>
                  <a:pt x="0" y="0"/>
                </a:moveTo>
                <a:lnTo>
                  <a:pt x="3422956" y="0"/>
                </a:lnTo>
                <a:lnTo>
                  <a:pt x="3422956" y="2613894"/>
                </a:lnTo>
                <a:lnTo>
                  <a:pt x="0" y="26138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3256</TotalTime>
  <Words>79</Words>
  <Application>Microsoft Office PowerPoint</Application>
  <PresentationFormat>Произвольный</PresentationFormat>
  <Paragraphs>32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DM Sans Bold</vt:lpstr>
      <vt:lpstr>DM Sans</vt:lpstr>
      <vt:lpstr>Arial</vt:lpstr>
      <vt:lpstr>Calibri</vt:lpstr>
      <vt:lpstr>DM Sans Italics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Polishchuk_report_07-05-2024, копия, копия</dc:title>
  <dc:creator>Admin</dc:creator>
  <cp:lastModifiedBy>Admin</cp:lastModifiedBy>
  <cp:revision>35</cp:revision>
  <dcterms:created xsi:type="dcterms:W3CDTF">2006-08-16T00:00:00Z</dcterms:created>
  <dcterms:modified xsi:type="dcterms:W3CDTF">2025-02-18T15:28:57Z</dcterms:modified>
  <dc:identifier>DAGC41OLrmw</dc:identifier>
</cp:coreProperties>
</file>