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1" r:id="rId4"/>
    <p:sldMasterId id="2147483652" r:id="rId5"/>
    <p:sldMasterId id="214748365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8ECD4EB-F587-42E3-A437-F08270AA39BC}">
  <a:tblStyle styleId="{18ECD4EB-F587-42E3-A437-F08270AA39B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11" Type="http://schemas.openxmlformats.org/officeDocument/2006/relationships/slide" Target="slides/slide4.xml"/><Relationship Id="rId22" Type="http://schemas.openxmlformats.org/officeDocument/2006/relationships/slide" Target="slides/slide15.xml"/><Relationship Id="rId10" Type="http://schemas.openxmlformats.org/officeDocument/2006/relationships/slide" Target="slides/slide3.xml"/><Relationship Id="rId21" Type="http://schemas.openxmlformats.org/officeDocument/2006/relationships/slide" Target="slides/slide14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6" Type="http://schemas.openxmlformats.org/officeDocument/2006/relationships/slideMaster" Target="slideMasters/slideMaster3.xml"/><Relationship Id="rId18" Type="http://schemas.openxmlformats.org/officeDocument/2006/relationships/slide" Target="slides/slide1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 txBox="1"/>
          <p:nvPr>
            <p:ph idx="3"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" name="Google Shape;6;n"/>
          <p:cNvSpPr txBox="1"/>
          <p:nvPr>
            <p:ph idx="10"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ru-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" name="Google Shape;46;p1:notes"/>
          <p:cNvSpPr/>
          <p:nvPr>
            <p:ph idx="2" type="sldImg"/>
          </p:nvPr>
        </p:nvSpPr>
        <p:spPr>
          <a:xfrm>
            <a:off x="217488" y="812800"/>
            <a:ext cx="7124700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1" name="Google Shape;131;p10:notes"/>
          <p:cNvSpPr txBox="1"/>
          <p:nvPr>
            <p:ph idx="1"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6000" lvl="0" marL="21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b="0" sz="1200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0:notes"/>
          <p:cNvSpPr txBox="1"/>
          <p:nvPr>
            <p:ph idx="12"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lang="ru-RU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1" name="Google Shape;141;p11:notes"/>
          <p:cNvSpPr txBox="1"/>
          <p:nvPr>
            <p:ph idx="1"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6000" lvl="0" marL="21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b="0" sz="1200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1:notes"/>
          <p:cNvSpPr txBox="1"/>
          <p:nvPr>
            <p:ph idx="12"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lang="ru-RU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a21eff16a_1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2" name="Google Shape;152;g35a21eff16a_1_27:notes"/>
          <p:cNvSpPr txBox="1"/>
          <p:nvPr>
            <p:ph idx="1" type="body"/>
          </p:nvPr>
        </p:nvSpPr>
        <p:spPr>
          <a:xfrm>
            <a:off x="685800" y="4400640"/>
            <a:ext cx="54861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6000" lvl="0" marL="21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b="0" sz="1200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35a21eff16a_1_27:notes"/>
          <p:cNvSpPr txBox="1"/>
          <p:nvPr>
            <p:ph idx="12" type="sldNum"/>
          </p:nvPr>
        </p:nvSpPr>
        <p:spPr>
          <a:xfrm>
            <a:off x="3884760" y="8685360"/>
            <a:ext cx="29715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lang="ru-RU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5a21eff16a_1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4" name="Google Shape;164;g35a21eff16a_1_12:notes"/>
          <p:cNvSpPr txBox="1"/>
          <p:nvPr>
            <p:ph idx="1" type="body"/>
          </p:nvPr>
        </p:nvSpPr>
        <p:spPr>
          <a:xfrm>
            <a:off x="685800" y="4400640"/>
            <a:ext cx="54861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6000" lvl="0" marL="21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b="0" sz="1200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35a21eff16a_1_12:notes"/>
          <p:cNvSpPr txBox="1"/>
          <p:nvPr>
            <p:ph idx="12" type="sldNum"/>
          </p:nvPr>
        </p:nvSpPr>
        <p:spPr>
          <a:xfrm>
            <a:off x="3884760" y="8685360"/>
            <a:ext cx="29715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lang="ru-RU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8" name="Google Shape;178;p12:notes"/>
          <p:cNvSpPr/>
          <p:nvPr>
            <p:ph idx="2" type="sldImg"/>
          </p:nvPr>
        </p:nvSpPr>
        <p:spPr>
          <a:xfrm>
            <a:off x="217488" y="812800"/>
            <a:ext cx="7124700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5" name="Google Shape;185;p13:notes"/>
          <p:cNvSpPr txBox="1"/>
          <p:nvPr>
            <p:ph idx="1"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6000" lvl="0" marL="21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b="0" sz="1200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3:notes"/>
          <p:cNvSpPr txBox="1"/>
          <p:nvPr>
            <p:ph idx="12"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lang="ru-RU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3" name="Google Shape;193;p14:notes"/>
          <p:cNvSpPr/>
          <p:nvPr>
            <p:ph idx="2" type="sldImg"/>
          </p:nvPr>
        </p:nvSpPr>
        <p:spPr>
          <a:xfrm>
            <a:off x="217488" y="812800"/>
            <a:ext cx="7124700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" name="Google Shape;55;p2:notes"/>
          <p:cNvSpPr/>
          <p:nvPr>
            <p:ph idx="2" type="sldImg"/>
          </p:nvPr>
        </p:nvSpPr>
        <p:spPr>
          <a:xfrm>
            <a:off x="217488" y="812800"/>
            <a:ext cx="7124700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" name="Google Shape;63;p3:notes"/>
          <p:cNvSpPr/>
          <p:nvPr>
            <p:ph idx="2" type="sldImg"/>
          </p:nvPr>
        </p:nvSpPr>
        <p:spPr>
          <a:xfrm>
            <a:off x="217488" y="812800"/>
            <a:ext cx="7124700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1" name="Google Shape;71;p4:notes"/>
          <p:cNvSpPr txBox="1"/>
          <p:nvPr>
            <p:ph idx="1"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6000" lvl="0" marL="21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b="0" sz="1200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4:notes"/>
          <p:cNvSpPr txBox="1"/>
          <p:nvPr>
            <p:ph idx="12"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ru-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" name="Google Shape;80;p5:notes"/>
          <p:cNvSpPr txBox="1"/>
          <p:nvPr>
            <p:ph idx="1"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6000" lvl="0" marL="21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b="0" sz="1200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5:notes"/>
          <p:cNvSpPr txBox="1"/>
          <p:nvPr>
            <p:ph idx="12"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ru-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" name="Google Shape;90;p6:notes"/>
          <p:cNvSpPr/>
          <p:nvPr>
            <p:ph idx="2" type="sldImg"/>
          </p:nvPr>
        </p:nvSpPr>
        <p:spPr>
          <a:xfrm>
            <a:off x="217488" y="812800"/>
            <a:ext cx="7124700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" name="Google Shape;103;p7:notes"/>
          <p:cNvSpPr txBox="1"/>
          <p:nvPr>
            <p:ph idx="1"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6000" lvl="0" marL="21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b="0" sz="1200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7:notes"/>
          <p:cNvSpPr txBox="1"/>
          <p:nvPr>
            <p:ph idx="12"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ru-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2" name="Google Shape;112;p8:notes"/>
          <p:cNvSpPr txBox="1"/>
          <p:nvPr>
            <p:ph idx="1"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6000" lvl="0" marL="21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b="0" sz="1200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8:notes"/>
          <p:cNvSpPr txBox="1"/>
          <p:nvPr>
            <p:ph idx="12"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lang="ru-RU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6000" lvl="0" marL="21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b="0" sz="1200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9:notes"/>
          <p:cNvSpPr txBox="1"/>
          <p:nvPr>
            <p:ph idx="12"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lang="ru-RU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2" name="Google Shape;32;p4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_WITH_CAPTION_TEXT" type="blank">
  <p:cSld name="BLANK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3" name="Google Shape;43;p6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14;p1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0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meteo.ru/data/basic-parameters/" TargetMode="External"/><Relationship Id="rId4" Type="http://schemas.openxmlformats.org/officeDocument/2006/relationships/hyperlink" Target="http://meteo.ru/wp-content/uploads/2024/02/%D0%A1%D0%B2%D0%B8%D0%B4%D0%B5%D1%82%D0%B5%D0%BB%D1%8C%D1%81%D1%82%D0%B2%D0%BE_%D0%9E%D1%81%D0%BD%D0%BE%D0%B2%D0%BD%D1%8B%D0%B5_%D0%BC%D0%B5%D1%82%D0%B5%D0%BE%D1%80%D0%BE%D0%BB%D0%BE%D0%B3%D0%B8%D1%87%D0%B5%D1%81%D0%BA%D0%B8%D0%B5_%D1%81%D1%80%D0%BE%D0%BA%D0%B8_%E2%84%96_2014620549.pdf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meteo.ru/data/basic-parameters/" TargetMode="External"/><Relationship Id="rId4" Type="http://schemas.openxmlformats.org/officeDocument/2006/relationships/hyperlink" Target="http://meteo.ru/wp-content/uploads/2024/02/%D0%A1%D0%B2%D0%B8%D0%B4%D0%B5%D1%82%D0%B5%D0%BB%D1%8C%D1%81%D1%82%D0%B2%D0%BE_%D0%9E%D1%81%D0%BD%D0%BE%D0%B2%D0%BD%D1%8B%D0%B5_%D0%BC%D0%B5%D1%82%D0%B5%D0%BE%D1%80%D0%BE%D0%BB%D0%BE%D0%B3%D0%B8%D1%87%D0%B5%D1%81%D0%BA%D0%B8%D0%B5_%D1%81%D1%80%D0%BE%D0%BA%D0%B8_%E2%84%96_2014620549.pdf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meteo.ru/data/basic-parameters/" TargetMode="External"/><Relationship Id="rId4" Type="http://schemas.openxmlformats.org/officeDocument/2006/relationships/hyperlink" Target="http://meteo.ru/wp-content/uploads/2024/02/%D0%A1%D0%B2%D0%B8%D0%B4%D0%B5%D1%82%D0%B5%D0%BB%D1%8C%D1%81%D1%82%D0%B2%D0%BE_%D0%9E%D1%81%D0%BD%D0%BE%D0%B2%D0%BD%D1%8B%D0%B5_%D0%BC%D0%B5%D1%82%D0%B5%D0%BE%D1%80%D0%BE%D0%BB%D0%BE%D0%B3%D0%B8%D1%87%D0%B5%D1%81%D0%BA%D0%B8%D0%B5_%D1%81%D1%80%D0%BE%D0%BA%D0%B8_%E2%84%96_2014620549.pdf" TargetMode="External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1524035" y="1679330"/>
            <a:ext cx="9143700" cy="238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500"/>
              <a:buFont typeface="Roboto"/>
              <a:buNone/>
            </a:pPr>
            <a:r>
              <a:rPr lang="ru-RU" sz="3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Использование данных реанализа ERA5 для прогнозирования вероятности формирования облаков верхнего яруса</a:t>
            </a:r>
            <a:endParaRPr b="0" sz="350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9" name="Google Shape;4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00360" y="336240"/>
            <a:ext cx="3866760" cy="190296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7"/>
          <p:cNvSpPr/>
          <p:nvPr/>
        </p:nvSpPr>
        <p:spPr>
          <a:xfrm>
            <a:off x="1410840" y="5486040"/>
            <a:ext cx="9370080" cy="914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Лаборатория анализа данных физики высоких энергий (ЛАДФВЭ)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Национального исследовательского Томского государственного университета (НИ ТГУ)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7"/>
          <p:cNvSpPr/>
          <p:nvPr/>
        </p:nvSpPr>
        <p:spPr>
          <a:xfrm>
            <a:off x="2196900" y="4458225"/>
            <a:ext cx="77982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ru-RU" sz="1800" u="sng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Выполнил: </a:t>
            </a:r>
            <a:r>
              <a:rPr lang="ru-RU" sz="1800" u="sng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Романов Денис Александрович, 932121 НИ ТГУ, кафедра ТОУ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-RU" sz="1800" u="sng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Научный руководитель: </a:t>
            </a:r>
            <a:r>
              <a:rPr lang="ru-RU" sz="1800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Кучинская Олеся Ивановна, </a:t>
            </a:r>
            <a:r>
              <a:rPr lang="ru-RU" sz="1800">
                <a:solidFill>
                  <a:srgbClr val="36364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канд. физ.-мат. наук</a:t>
            </a:r>
            <a:r>
              <a:rPr lang="ru-RU" sz="1800" u="sng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старший научный сотрудник ЛАДФВЭ НИ ТГУ </a:t>
            </a:r>
            <a:r>
              <a:rPr b="1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185" y="259971"/>
            <a:ext cx="3878456" cy="2055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6"/>
          <p:cNvSpPr txBox="1"/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b="0" lang="ru-RU" sz="4400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Результаты кросс-валидации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6"/>
          <p:cNvSpPr txBox="1"/>
          <p:nvPr>
            <p:ph idx="12" type="sldNum"/>
          </p:nvPr>
        </p:nvSpPr>
        <p:spPr>
          <a:xfrm>
            <a:off x="8569955" y="6323345"/>
            <a:ext cx="27429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lang="ru-RU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sz="1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36" name="Google Shape;136;p16"/>
          <p:cNvGraphicFramePr/>
          <p:nvPr/>
        </p:nvGraphicFramePr>
        <p:xfrm>
          <a:off x="816120" y="22269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{18ECD4EB-F587-42E3-A437-F08270AA39BC}</a:tableStyleId>
              </a:tblPr>
              <a:tblGrid>
                <a:gridCol w="3429000"/>
                <a:gridCol w="3429000"/>
              </a:tblGrid>
              <a:tr h="380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ru-RU" sz="1400" u="none" cap="none" strike="noStrike">
                          <a:highlight>
                            <a:schemeClr val="lt1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Последовательный метод</a:t>
                      </a:r>
                      <a:endParaRPr b="1" sz="1400" u="none" cap="none" strike="sngStrike">
                        <a:solidFill>
                          <a:srgbClr val="000000"/>
                        </a:solidFill>
                        <a:highlight>
                          <a:schemeClr val="lt1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075" marL="910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u="none" cap="none" strike="noStrike">
                          <a:highlight>
                            <a:schemeClr val="lt1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b="1" lang="ru-RU" sz="1400" u="none" cap="none" strike="noStrike">
                          <a:highlight>
                            <a:schemeClr val="lt1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ROC_AUC</a:t>
                      </a:r>
                      <a:endParaRPr b="1" sz="1400" u="none" cap="none" strike="noStrike">
                        <a:solidFill>
                          <a:srgbClr val="000000"/>
                        </a:solidFill>
                        <a:highlight>
                          <a:schemeClr val="lt1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075" marL="910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0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ru-R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Fold 1</a:t>
                      </a:r>
                      <a:endParaRPr b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075" marL="910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ru-R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0.77</a:t>
                      </a:r>
                      <a:endParaRPr b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075" marL="910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0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ru-R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Fold 2</a:t>
                      </a:r>
                      <a:endParaRPr b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075" marL="910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ru-R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0.79</a:t>
                      </a:r>
                      <a:endParaRPr b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075" marL="910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0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ru-R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Fold 3</a:t>
                      </a:r>
                      <a:endParaRPr b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075" marL="910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ru-R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0.80</a:t>
                      </a:r>
                      <a:endParaRPr b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075" marL="910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0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ru-R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Fold 4</a:t>
                      </a:r>
                      <a:endParaRPr b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075" marL="910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ru-R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0.83</a:t>
                      </a:r>
                      <a:endParaRPr b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075" marL="910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0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ru-R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Fold 5</a:t>
                      </a:r>
                      <a:endParaRPr b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075" marL="910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ru-RU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0.78</a:t>
                      </a:r>
                      <a:endParaRPr b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075" marL="9107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37" name="Google Shape;137;p16"/>
          <p:cNvSpPr txBox="1"/>
          <p:nvPr/>
        </p:nvSpPr>
        <p:spPr>
          <a:xfrm>
            <a:off x="979417" y="4875450"/>
            <a:ext cx="7063033" cy="3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Таблица результатов кросс-валидации </a:t>
            </a:r>
            <a:r>
              <a:rPr b="0" i="0" lang="ru-RU" sz="15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для последовательного метода </a:t>
            </a:r>
            <a:r>
              <a:rPr b="0" i="0" lang="ru-RU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Google Shape;138;p16"/>
          <p:cNvSpPr txBox="1"/>
          <p:nvPr/>
        </p:nvSpPr>
        <p:spPr>
          <a:xfrm>
            <a:off x="8271900" y="2216163"/>
            <a:ext cx="3420000" cy="23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7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Значения метрики </a:t>
            </a:r>
            <a:r>
              <a:rPr b="1" i="0" lang="ru-RU" sz="17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ROC_AUC </a:t>
            </a:r>
            <a:r>
              <a:rPr b="0" i="0" lang="ru-RU" sz="17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демонстрируют незначительные колебания, что свидетельствует о стабильности и адекватности модели. Таким образом, стабильные результаты кросс-валидации подтверждают надежность и эффективность выбранного подхода</a:t>
            </a:r>
            <a:r>
              <a:rPr b="0" i="0" lang="ru-RU" sz="17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i="0" sz="1700" u="none" cap="none" strike="noStrike">
              <a:solidFill>
                <a:srgbClr val="000000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7"/>
          <p:cNvSpPr txBox="1"/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b="0" lang="ru-RU" sz="4400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Результаты на контрольной выборке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7"/>
          <p:cNvSpPr txBox="1"/>
          <p:nvPr>
            <p:ph idx="1" type="body"/>
          </p:nvPr>
        </p:nvSpPr>
        <p:spPr>
          <a:xfrm>
            <a:off x="838080" y="2440223"/>
            <a:ext cx="5101800" cy="24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Модель была протестирована на наборе данных, где контрольной выборкой являлись данные зондирования параметров атмосферы, полученных экспериментальным путем, на Высотном матричном поляризационном лидаре НИ ТГУ [1]. Эта выборка содержит более точные результаты с информацией о наличии/отсутствии ОВЯ. Результаты работы модели на этой выборке позволяют оценить ее эффективность и точность в распознавании наличия/отсутствия ОВЯ.</a:t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ROC_AUC = 0.77</a:t>
            </a:r>
            <a:r>
              <a:rPr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 Для класса «0» (отсутствие облаков) получены показатели: </a:t>
            </a:r>
            <a:r>
              <a:rPr b="1"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precision = 0.79</a:t>
            </a:r>
            <a:r>
              <a:rPr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recall = 0.69</a:t>
            </a:r>
            <a:r>
              <a:rPr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для класса «1» (наличие облаков): </a:t>
            </a:r>
            <a:r>
              <a:rPr b="1"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precision = 0.60</a:t>
            </a:r>
            <a:r>
              <a:rPr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recall = 0.72</a:t>
            </a:r>
            <a:r>
              <a:rPr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9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Google Shape;146;p17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lang="ru-RU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sz="1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7" name="Google Shape;14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5120" y="1825560"/>
            <a:ext cx="4857480" cy="372384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7"/>
          <p:cNvSpPr txBox="1"/>
          <p:nvPr/>
        </p:nvSpPr>
        <p:spPr>
          <a:xfrm>
            <a:off x="6492600" y="5684400"/>
            <a:ext cx="4500000" cy="346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-RU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Матрица ошибок для контрольной выборки.</a:t>
            </a:r>
            <a:endParaRPr b="0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p17"/>
          <p:cNvSpPr/>
          <p:nvPr/>
        </p:nvSpPr>
        <p:spPr>
          <a:xfrm>
            <a:off x="0" y="6110298"/>
            <a:ext cx="11981793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-RU" sz="13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1. Научно-технологическая инфраструктура Российской Федерации. Центры коллективного пользования научным оборудованием и уникальные научные установки [Web-сайт]. URL: https://ckp-rf.ru/usu/73573.</a:t>
            </a:r>
            <a:endParaRPr b="0" i="0" sz="1300" u="none" cap="none" strike="noStrike">
              <a:solidFill>
                <a:srgbClr val="000000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8"/>
          <p:cNvSpPr txBox="1"/>
          <p:nvPr>
            <p:ph type="title"/>
          </p:nvPr>
        </p:nvSpPr>
        <p:spPr>
          <a:xfrm>
            <a:off x="0" y="129175"/>
            <a:ext cx="12192000" cy="132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ru-RU" sz="42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Сравнение лидарной и метеорологической выборок</a:t>
            </a:r>
            <a:endParaRPr b="0" sz="425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8"/>
          <p:cNvSpPr txBox="1"/>
          <p:nvPr>
            <p:ph idx="12" type="sldNum"/>
          </p:nvPr>
        </p:nvSpPr>
        <p:spPr>
          <a:xfrm>
            <a:off x="8610480" y="6356520"/>
            <a:ext cx="27429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lang="ru-RU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sz="1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7" name="Google Shape;15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150" y="1454572"/>
            <a:ext cx="5115870" cy="281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8"/>
          <p:cNvSpPr txBox="1"/>
          <p:nvPr/>
        </p:nvSpPr>
        <p:spPr>
          <a:xfrm>
            <a:off x="1618250" y="3874100"/>
            <a:ext cx="31635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59" name="Google Shape;159;p18"/>
          <p:cNvSpPr txBox="1"/>
          <p:nvPr/>
        </p:nvSpPr>
        <p:spPr>
          <a:xfrm>
            <a:off x="994275" y="4310900"/>
            <a:ext cx="37896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>
                <a:latin typeface="Times New Roman"/>
                <a:ea typeface="Times New Roman"/>
                <a:cs typeface="Times New Roman"/>
                <a:sym typeface="Times New Roman"/>
              </a:rPr>
              <a:t>Результаты по метрикам (лидар).</a:t>
            </a:r>
            <a:endParaRPr b="0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0" name="Google Shape;16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9829" y="1432075"/>
            <a:ext cx="5261651" cy="285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8"/>
          <p:cNvSpPr txBox="1"/>
          <p:nvPr/>
        </p:nvSpPr>
        <p:spPr>
          <a:xfrm>
            <a:off x="7563763" y="4310900"/>
            <a:ext cx="37896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>
                <a:latin typeface="Times New Roman"/>
                <a:ea typeface="Times New Roman"/>
                <a:cs typeface="Times New Roman"/>
                <a:sym typeface="Times New Roman"/>
              </a:rPr>
              <a:t>Результаты по метрикам (метеорология).</a:t>
            </a:r>
            <a:endParaRPr b="0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 txBox="1"/>
          <p:nvPr>
            <p:ph type="title"/>
          </p:nvPr>
        </p:nvSpPr>
        <p:spPr>
          <a:xfrm>
            <a:off x="0" y="129175"/>
            <a:ext cx="12192000" cy="132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ru-RU" sz="42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Сравнение лидарной и метеорологической выборок</a:t>
            </a:r>
            <a:endParaRPr b="0" sz="425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9"/>
          <p:cNvSpPr txBox="1"/>
          <p:nvPr>
            <p:ph idx="12" type="sldNum"/>
          </p:nvPr>
        </p:nvSpPr>
        <p:spPr>
          <a:xfrm>
            <a:off x="8610480" y="6356520"/>
            <a:ext cx="27429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lang="ru-RU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sz="1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" name="Google Shape;169;p19"/>
          <p:cNvSpPr txBox="1"/>
          <p:nvPr/>
        </p:nvSpPr>
        <p:spPr>
          <a:xfrm>
            <a:off x="326200" y="5259450"/>
            <a:ext cx="37896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>
                <a:latin typeface="Times New Roman"/>
                <a:ea typeface="Times New Roman"/>
                <a:cs typeface="Times New Roman"/>
                <a:sym typeface="Times New Roman"/>
              </a:rPr>
              <a:t>Таблица корреляций входных признаков.</a:t>
            </a:r>
            <a:endParaRPr b="0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0" name="Google Shape;17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505" y="1454565"/>
            <a:ext cx="2141030" cy="368916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9"/>
          <p:cNvSpPr txBox="1"/>
          <p:nvPr/>
        </p:nvSpPr>
        <p:spPr>
          <a:xfrm>
            <a:off x="1618250" y="3874100"/>
            <a:ext cx="31635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72" name="Google Shape;17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2925" y="1454575"/>
            <a:ext cx="4000500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9"/>
          <p:cNvSpPr txBox="1"/>
          <p:nvPr/>
        </p:nvSpPr>
        <p:spPr>
          <a:xfrm>
            <a:off x="6327975" y="3255600"/>
            <a:ext cx="48396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>
                <a:latin typeface="Times New Roman"/>
                <a:ea typeface="Times New Roman"/>
                <a:cs typeface="Times New Roman"/>
                <a:sym typeface="Times New Roman"/>
              </a:rPr>
              <a:t>Результаты по метрикам топ-30 фичей (метеорология)</a:t>
            </a:r>
            <a:r>
              <a:rPr lang="ru-RU" sz="15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4" name="Google Shape;17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2925" y="3938875"/>
            <a:ext cx="400050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9"/>
          <p:cNvSpPr txBox="1"/>
          <p:nvPr/>
        </p:nvSpPr>
        <p:spPr>
          <a:xfrm>
            <a:off x="6678375" y="5802975"/>
            <a:ext cx="41388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>
                <a:latin typeface="Times New Roman"/>
                <a:ea typeface="Times New Roman"/>
                <a:cs typeface="Times New Roman"/>
                <a:sym typeface="Times New Roman"/>
              </a:rPr>
              <a:t>Результаты по метрикам топ-30 фичей (лидар).</a:t>
            </a:r>
            <a:endParaRPr b="0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/>
          <p:nvPr>
            <p:ph type="title"/>
          </p:nvPr>
        </p:nvSpPr>
        <p:spPr>
          <a:xfrm>
            <a:off x="838080" y="365040"/>
            <a:ext cx="105153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lang="ru-RU" sz="4400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Выводы</a:t>
            </a:r>
            <a:endParaRPr b="0" sz="4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1" name="Google Shape;181;p20"/>
          <p:cNvSpPr txBox="1"/>
          <p:nvPr>
            <p:ph idx="12" type="sldNum"/>
          </p:nvPr>
        </p:nvSpPr>
        <p:spPr>
          <a:xfrm>
            <a:off x="8610480" y="6356520"/>
            <a:ext cx="27429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lang="ru-RU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sz="1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2" name="Google Shape;182;p20"/>
          <p:cNvSpPr txBox="1"/>
          <p:nvPr>
            <p:ph idx="1" type="body"/>
          </p:nvPr>
        </p:nvSpPr>
        <p:spPr>
          <a:xfrm>
            <a:off x="-91150" y="790900"/>
            <a:ext cx="11940300" cy="47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3335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br>
              <a:rPr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3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b="1"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1. Применен алгоритм</a:t>
            </a:r>
            <a:r>
              <a:rPr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на основе методов машинного обучения для оценки вероятности возникновения ОВЯ, который использует данные метеорологических наблюдений:</a:t>
            </a:r>
            <a:endParaRPr>
              <a:highlight>
                <a:schemeClr val="lt1"/>
              </a:highlight>
            </a:endParaRPr>
          </a:p>
          <a:p>
            <a:pPr indent="0" lvl="0" marL="133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1.1 </a:t>
            </a:r>
            <a:r>
              <a:rPr b="1"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Эффективность модели: </a:t>
            </a:r>
            <a:r>
              <a:rPr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Предварительная оценка качества модели продемонстрировала неплохую эффективность (ROC_AUC = 0.81, д</a:t>
            </a:r>
            <a:r>
              <a:rPr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ля класса «0» получены показатели: precision = 0.78, recall = 0.75, для класса «1»: precision = 0.69, recall = 0.72.</a:t>
            </a:r>
            <a:r>
              <a:rPr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)Стабильные результаты кросс-валидации подтверждают надежность и эффективность выбранного подхода.</a:t>
            </a:r>
            <a:endParaRPr>
              <a:highlight>
                <a:schemeClr val="lt1"/>
              </a:highlight>
            </a:endParaRPr>
          </a:p>
          <a:p>
            <a:pPr indent="0" lvl="0" marL="133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1.2 </a:t>
            </a:r>
            <a:r>
              <a:rPr b="1"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Точность модели: </a:t>
            </a:r>
            <a:r>
              <a:rPr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Модель протестирована на данных зондирования атмосферы с использованием высокоточного лидара, что позволило оценить ее эффективность и точность в предсказании наличия/отсутствия ОВЯ (ROC_AUC = 0.77</a:t>
            </a:r>
            <a:r>
              <a:rPr b="1"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для класса «0» (отсутствие облаков) получены показатели: precision = 0.79, recall = 0.69, для класса «1» (наличие облаков): precision = 0.60, recall = 0.72.).</a:t>
            </a:r>
            <a:endParaRPr>
              <a:highlight>
                <a:schemeClr val="lt1"/>
              </a:highlight>
            </a:endParaRPr>
          </a:p>
          <a:p>
            <a:pPr indent="0" lvl="0" marL="133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33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b="1"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2.  Реализован анализ данных </a:t>
            </a:r>
            <a:r>
              <a:rPr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метеорологических параметров для прогнозирования вероятности наблюдения ОВЯ:</a:t>
            </a:r>
            <a:endParaRPr>
              <a:highlight>
                <a:schemeClr val="lt1"/>
              </a:highlight>
            </a:endParaRPr>
          </a:p>
          <a:p>
            <a:pPr indent="0" lvl="0" marL="133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2.1 </a:t>
            </a:r>
            <a:r>
              <a:rPr b="1"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Физическая взаимосвязь: </a:t>
            </a:r>
            <a:r>
              <a:rPr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Наблюдается четкая взаимосвязь между температурой, абсолютной и относительной влажностью: с увеличением температуры возрастает способность воздуха удерживать влагу, в то время как относительная влажность может снижаться.</a:t>
            </a:r>
            <a:endParaRPr>
              <a:highlight>
                <a:schemeClr val="lt1"/>
              </a:highlight>
            </a:endParaRPr>
          </a:p>
          <a:p>
            <a:pPr indent="0" lvl="0" marL="133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2.2 </a:t>
            </a:r>
            <a:r>
              <a:rPr b="1"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Классы:</a:t>
            </a:r>
            <a:r>
              <a:rPr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Классы гидрометеорологических условий не зависят от одной переменной, но выраженные сдвиги в средних значениях (по скорости и направлению ветра, температуре и влажности) позволяют использовать их для классификации при мультифакторном учете.</a:t>
            </a:r>
            <a:endParaRPr>
              <a:highlight>
                <a:schemeClr val="lt1"/>
              </a:highlight>
            </a:endParaRPr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2.3 </a:t>
            </a:r>
            <a:r>
              <a:rPr b="1"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Кластеризация K-means: </a:t>
            </a:r>
            <a:r>
              <a:rPr lang="ru-RU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Кластеризация методом K-means выявила две четкие группы в данных, визуализированные с помощью UMAP, что подтверждает возможность эффективного разделения выборки на категории (наличие/отсутствие ОВЯ).</a:t>
            </a:r>
            <a:endParaRPr>
              <a:highlight>
                <a:schemeClr val="lt1"/>
              </a:highlight>
            </a:endParaRPr>
          </a:p>
          <a:p>
            <a:pPr indent="0" lvl="0" marL="133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1"/>
          <p:cNvSpPr txBox="1"/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b="0" lang="ru-RU" sz="4400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Перспективы развития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1"/>
          <p:cNvSpPr txBox="1"/>
          <p:nvPr>
            <p:ph idx="1"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00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imes New Roman"/>
              <a:buAutoNum type="arabicPeriod"/>
            </a:pPr>
            <a:r>
              <a:rPr b="0" i="0" lang="ru-RU" sz="2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Перебор гиперпараме</a:t>
            </a:r>
            <a:r>
              <a:rPr lang="ru-RU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тров</a:t>
            </a:r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00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imes New Roman"/>
              <a:buAutoNum type="arabicPeriod"/>
            </a:pPr>
            <a:r>
              <a:rPr b="0" i="0" lang="ru-RU" sz="2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Инжиниринг признаков</a:t>
            </a:r>
            <a:endParaRPr b="0" i="0" sz="27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00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imes New Roman"/>
              <a:buAutoNum type="arabicPeriod"/>
            </a:pPr>
            <a:r>
              <a:rPr b="0" i="0" lang="ru-RU" sz="2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Добавление новых данных (например спутниковых)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1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lang="ru-RU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sz="1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"/>
          <p:cNvSpPr txBox="1"/>
          <p:nvPr>
            <p:ph idx="4294967295" type="body"/>
          </p:nvPr>
        </p:nvSpPr>
        <p:spPr>
          <a:xfrm>
            <a:off x="4063320" y="3146040"/>
            <a:ext cx="4065120" cy="565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b="0" i="0" lang="ru-RU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Спасибо за внимание!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2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lang="ru-RU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sz="1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idx="1" type="body"/>
          </p:nvPr>
        </p:nvSpPr>
        <p:spPr>
          <a:xfrm>
            <a:off x="838080" y="1587240"/>
            <a:ext cx="10817280" cy="3165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None/>
            </a:pPr>
            <a:r>
              <a:rPr b="1"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 работы: </a:t>
            </a:r>
            <a:r>
              <a:rPr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Исследовать возможность использования данных реанализа ERA5</a:t>
            </a:r>
            <a:r>
              <a:rPr baseline="30000"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i="0" lang="ru-RU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ВНИИГМИ-МЦД</a:t>
            </a:r>
            <a:r>
              <a:rPr baseline="30000" i="0" lang="ru-RU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i="0" lang="ru-RU" sz="15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прогнозирования вероятности формирования облаков верхнего яруса (</a:t>
            </a:r>
            <a:r>
              <a:rPr i="0" lang="ru-RU" sz="15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ОВЯ</a:t>
            </a:r>
            <a:r>
              <a:rPr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  <a:endParaRPr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None/>
            </a:pPr>
            <a:r>
              <a:rPr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достижения цели поставлены следующие </a:t>
            </a:r>
            <a:r>
              <a:rPr b="1"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задачи</a:t>
            </a:r>
            <a:r>
              <a:rPr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9420" lvl="0" marL="228600" marR="0" rtl="0" algn="just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AutoNum type="arabicPeriod"/>
            </a:pPr>
            <a:r>
              <a:rPr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Создать размеченный набор данных, включающий вертикальные профили метеорологических параметров, связанных с условиями образования </a:t>
            </a:r>
            <a:r>
              <a:rPr i="0" lang="ru-RU" sz="15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ОВЯ</a:t>
            </a:r>
            <a:r>
              <a:rPr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0" marL="228600" marR="0" rtl="0" algn="just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AutoNum type="arabicPeriod"/>
            </a:pPr>
            <a:r>
              <a:rPr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Обучить алгоритм </a:t>
            </a:r>
            <a:r>
              <a:rPr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машинного обучения для прогнозирования вероятности возникновения </a:t>
            </a:r>
            <a:r>
              <a:rPr i="0" lang="ru-RU" sz="15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ОВЯ</a:t>
            </a:r>
            <a:r>
              <a:rPr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 основе метеорологических данных.</a:t>
            </a:r>
            <a:endParaRPr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0" marL="228600" marR="0" rtl="0" algn="just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AutoNum type="arabicPeriod"/>
            </a:pPr>
            <a:r>
              <a:rPr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Оценить качество модели на независимых данных с использованием стандартных метрик для проверки её предсказательной способности.</a:t>
            </a:r>
            <a:endParaRPr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ru-RU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" name="Google Shape;59;p8"/>
          <p:cNvSpPr/>
          <p:nvPr/>
        </p:nvSpPr>
        <p:spPr>
          <a:xfrm>
            <a:off x="838080" y="681120"/>
            <a:ext cx="9405000" cy="700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Постановка задачи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8"/>
          <p:cNvSpPr/>
          <p:nvPr/>
        </p:nvSpPr>
        <p:spPr>
          <a:xfrm>
            <a:off x="838080" y="5009400"/>
            <a:ext cx="10686960" cy="1370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[1] Copernicus Climate Data Store. Available online: https://cds.climate.copernicus.eu (accessed on February 7, 2025).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[2] Всероссийский научно-исследовательский институт гидрометеорологической информации – Мировой центр данных (ВНИИГМИ-МЦД). Основные метеорологические параметры (срочные данные) [</a:t>
            </a:r>
            <a:r>
              <a:rPr b="0" i="0" lang="ru-RU" sz="14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http://meteo.ru/data/basic-parameters/</a:t>
            </a:r>
            <a:r>
              <a:rPr b="0" i="0" lang="ru-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].   Официальная библиографическая ссылка на этот массив: Булыгина О.Н., Веселов В.М., Разуваев В.Н., Александрова Т.М. «Описание массива срочных данных об основных метеорологических параметрах на станциях России». </a:t>
            </a:r>
            <a:r>
              <a:rPr b="0" i="0" lang="ru-RU" sz="14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Свидетельство о государственной регистрации базы данных № 2014620549 от 10 апреля 2014 г.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/>
          <p:nvPr>
            <p:ph type="title"/>
          </p:nvPr>
        </p:nvSpPr>
        <p:spPr>
          <a:xfrm>
            <a:off x="540000" y="-17856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b="0" lang="ru-RU" sz="4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Актуальность</a:t>
            </a:r>
            <a:endParaRPr b="0" sz="4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" name="Google Shape;66;p9"/>
          <p:cNvSpPr txBox="1"/>
          <p:nvPr>
            <p:ph idx="1" type="body"/>
          </p:nvPr>
        </p:nvSpPr>
        <p:spPr>
          <a:xfrm>
            <a:off x="540000" y="875905"/>
            <a:ext cx="4500000" cy="4350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144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i="0" lang="ru-RU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Работа направлена на изучение аспектов применимости методов машинного обучения в задачах атмосферной оптики и ряда процессов и факторов, которые, в свою очередь, имеют исключительно важное значение в решении задач экологического </a:t>
            </a:r>
            <a:r>
              <a:rPr i="0" lang="ru-RU" sz="17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мониторинга, динамики и физики атмосферы </a:t>
            </a:r>
            <a:r>
              <a:rPr lang="ru-RU" sz="1700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[1–3]</a:t>
            </a:r>
            <a:r>
              <a:rPr i="0" lang="ru-RU" sz="17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 Используются новые методы решения поставленных задач, в частности, разрабатывается программный продукт, позволяющий решать задачи прогнозирования формирования ОВЯ на основе значений метеорологических параметров.</a:t>
            </a:r>
            <a:r>
              <a:rPr i="0" lang="ru-RU" sz="1700" u="none" cap="none" strike="noStrike">
                <a:solidFill>
                  <a:srgbClr val="FF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highlight>
                <a:schemeClr val="lt1"/>
              </a:highlight>
            </a:endParaRPr>
          </a:p>
          <a:p>
            <a:pPr indent="0" lvl="0" marL="1144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sz="1700">
              <a:solidFill>
                <a:srgbClr val="FF0000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144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1300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[1] Bochenek, B., Ustrnul, Z.: Machine learning in weather prediction and climate analyses—applications and perspectives. Atmosphere 13, 180 (2022). </a:t>
            </a:r>
            <a:endParaRPr>
              <a:highlight>
                <a:schemeClr val="lt1"/>
              </a:highlight>
            </a:endParaRPr>
          </a:p>
          <a:p>
            <a:pPr indent="0" lvl="0" marL="1144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1300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[2] Yeganeh-Bakhtiary, A., EyvazOghli, H., Shabakhty, N., Kamranzad, B., Abolfathi, S.: Machine learning as a downscaling approach for prediction of wind characteristics under future climate change scenarios. Complexity 2022, 8451812 (2022).</a:t>
            </a:r>
            <a:endParaRPr>
              <a:highlight>
                <a:schemeClr val="lt1"/>
              </a:highlight>
            </a:endParaRPr>
          </a:p>
          <a:p>
            <a:pPr indent="0" lvl="0" marL="1144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1300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[3] Zennaro, F., Furlan, E., Simeoni, C., Torresan, S., Aslan, S., Critto, A., Marcomini, A.: Exploring machine learning potential for climate change risk assessment. Earth-Sci. Rev. 220, 103752 (2021).</a:t>
            </a:r>
            <a:endParaRPr sz="130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144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i="0" sz="1700" u="none" cap="none" strike="noStrike">
              <a:solidFill>
                <a:srgbClr val="000000"/>
              </a:solidFill>
              <a:highlight>
                <a:srgbClr val="00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1448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9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ru-RU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Изображение выглядит как снимок экрана, небо, в помещении, космический корабль&#10;&#10;Автоматически созданное описание" id="68" name="Google Shape;6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4160" y="1383120"/>
            <a:ext cx="5955840" cy="4736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/>
          <p:nvPr>
            <p:ph type="title"/>
          </p:nvPr>
        </p:nvSpPr>
        <p:spPr>
          <a:xfrm>
            <a:off x="838080" y="-28367"/>
            <a:ext cx="1051524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b="0" lang="ru-RU" sz="4400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Данные, которые мы используем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0"/>
          <p:cNvSpPr txBox="1"/>
          <p:nvPr>
            <p:ph idx="1" type="body"/>
          </p:nvPr>
        </p:nvSpPr>
        <p:spPr>
          <a:xfrm>
            <a:off x="838078" y="1183391"/>
            <a:ext cx="10515240" cy="3884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Times New Roman"/>
              <a:buNone/>
            </a:pPr>
            <a:r>
              <a:rPr b="0" i="0" lang="ru-RU" sz="31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Признаки </a:t>
            </a:r>
            <a:r>
              <a:rPr lang="ru-RU" sz="31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[1]</a:t>
            </a:r>
            <a:r>
              <a:rPr b="0" i="0" lang="ru-RU" sz="31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b="0" i="0" sz="3100" u="none" cap="none" strike="noStrik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4000" lvl="0" marL="45720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Times New Roman"/>
              <a:buAutoNum type="arabicPeriod"/>
            </a:pPr>
            <a:r>
              <a:rPr b="0" i="0" lang="ru-RU" sz="25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Температура</a:t>
            </a:r>
            <a:endParaRPr b="0" i="0" sz="2500" u="none" cap="none" strike="noStrik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4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Times New Roman"/>
              <a:buAutoNum type="arabicPeriod"/>
            </a:pPr>
            <a:r>
              <a:rPr b="0" i="0" lang="ru-RU" sz="25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Абсолютная влажность</a:t>
            </a:r>
            <a:endParaRPr b="0" i="0" sz="2500" u="none" cap="none" strike="noStrik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4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Times New Roman"/>
              <a:buAutoNum type="arabicPeriod"/>
            </a:pPr>
            <a:r>
              <a:rPr b="0" i="0" lang="ru-RU" sz="25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Относительная влажность </a:t>
            </a:r>
            <a:endParaRPr b="0" i="0" sz="2500" u="none" cap="none" strike="noStrik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4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Times New Roman"/>
              <a:buAutoNum type="arabicPeriod"/>
            </a:pPr>
            <a:r>
              <a:rPr b="0" i="0" lang="ru-RU" sz="25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Давление</a:t>
            </a:r>
            <a:endParaRPr b="0" i="0" sz="2500" u="none" cap="none" strike="noStrik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3999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Times New Roman"/>
              <a:buAutoNum type="arabicPeriod"/>
            </a:pPr>
            <a:r>
              <a:rPr b="0" i="0" lang="ru-RU" sz="25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Скорость ветра</a:t>
            </a:r>
            <a:endParaRPr b="0" i="0" sz="2500" u="none" cap="none" strike="noStrik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3100"/>
              <a:buFont typeface="Times New Roman"/>
              <a:buNone/>
            </a:pPr>
            <a:r>
              <a:rPr b="0" i="0" lang="ru-RU" sz="31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Целевая переменная [2]:</a:t>
            </a:r>
            <a:endParaRPr b="0" i="0" sz="3100" u="none" cap="none" strike="noStrik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3999" lvl="0" marL="45720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Times New Roman"/>
              <a:buAutoNum type="arabicPeriod"/>
            </a:pPr>
            <a:r>
              <a:rPr b="0" i="0" lang="ru-RU" sz="2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Наличие/отсутствие облака верхнего яруса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0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ru-RU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" name="Google Shape;77;p10"/>
          <p:cNvSpPr txBox="1"/>
          <p:nvPr/>
        </p:nvSpPr>
        <p:spPr>
          <a:xfrm>
            <a:off x="646516" y="5497183"/>
            <a:ext cx="10898365" cy="38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8556"/>
          </a:bodyPr>
          <a:lstStyle/>
          <a:p>
            <a:pPr indent="0" lvl="0" marL="1144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0490"/>
              <a:buFont typeface="Arial"/>
              <a:buNone/>
            </a:pPr>
            <a:r>
              <a:rPr b="0" i="0" lang="ru-RU" sz="13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[1] Copernicus Climate Data Store. Available online: https://cds.climate.copernicus.eu (accessed on February 7, 2025).</a:t>
            </a:r>
            <a:endParaRPr b="0" i="0" sz="1300" u="none" cap="none" strike="noStrike">
              <a:solidFill>
                <a:srgbClr val="000000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144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0490"/>
              <a:buFont typeface="Arial"/>
              <a:buNone/>
            </a:pPr>
            <a:r>
              <a:rPr b="0" i="0" lang="ru-RU" sz="13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[2] Всероссийский научно-исследовательский институт гидрометеорологической информации – Мировой центр данных (ВНИИГМИ-МЦД). Основные метеорологические параметры (срочные данные) [</a:t>
            </a:r>
            <a:r>
              <a:rPr b="0" i="0" lang="ru-RU" sz="1300" u="sng" cap="none" strike="noStrike">
                <a:solidFill>
                  <a:schemeClr val="hlink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http://meteo.ru/data/basic-parameters/</a:t>
            </a:r>
            <a:r>
              <a:rPr b="0" i="0" lang="ru-RU" sz="13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].   Официальная библиографическая ссылка на этот массив: Булыгина О.Н., Веселов В.М., Разуваев В.Н., Александрова Т.М. «Описание массива срочных данных об основных метеорологических параметрах на станциях России». </a:t>
            </a:r>
            <a:r>
              <a:rPr b="0" i="0" lang="ru-RU" sz="1300" u="sng" cap="none" strike="noStrike">
                <a:solidFill>
                  <a:schemeClr val="hlink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Свидетельство о государственной регистрации базы данных № 2014620549 от 10 апреля 2014 г.</a:t>
            </a:r>
            <a:r>
              <a:rPr b="0" i="0" lang="ru-RU" sz="13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b="0" i="0" sz="1300" u="none" cap="none" strike="noStrike">
              <a:solidFill>
                <a:srgbClr val="000000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/>
          <p:nvPr>
            <p:ph type="title"/>
          </p:nvPr>
        </p:nvSpPr>
        <p:spPr>
          <a:xfrm>
            <a:off x="3041999" y="-268754"/>
            <a:ext cx="61074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b="0" lang="ru-RU" sz="4400" strike="noStrike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Целевая переменная</a:t>
            </a:r>
            <a:r>
              <a:rPr b="0" lang="ru-RU" sz="4400" strike="noStrike">
                <a:solidFill>
                  <a:schemeClr val="dk1"/>
                </a:solidFill>
                <a:highlight>
                  <a:srgbClr val="00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sz="4400" strike="noStrike">
              <a:solidFill>
                <a:srgbClr val="000000"/>
              </a:solidFill>
              <a:highlight>
                <a:srgbClr val="00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1"/>
          <p:cNvSpPr txBox="1"/>
          <p:nvPr>
            <p:ph idx="1" type="body"/>
          </p:nvPr>
        </p:nvSpPr>
        <p:spPr>
          <a:xfrm>
            <a:off x="646516" y="5497183"/>
            <a:ext cx="10898365" cy="38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8556"/>
          </a:bodyPr>
          <a:lstStyle/>
          <a:p>
            <a:pPr indent="0" lvl="0" marL="1144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40490"/>
              <a:buNone/>
            </a:pPr>
            <a:r>
              <a:rPr lang="ru-RU" sz="1300">
                <a:latin typeface="Times New Roman"/>
                <a:ea typeface="Times New Roman"/>
                <a:cs typeface="Times New Roman"/>
                <a:sym typeface="Times New Roman"/>
              </a:rPr>
              <a:t>[1] Всероссийский научно-исследовательский институт гидрометеорологической информации – Мировой центр данных (ВНИИГМИ-МЦД). Основные метеорологические параметры (срочные данные) [</a:t>
            </a:r>
            <a:r>
              <a:rPr lang="ru-RU" sz="13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http://meteo.ru/data/basic-parameters/</a:t>
            </a:r>
            <a:r>
              <a:rPr lang="ru-RU" sz="1300">
                <a:latin typeface="Times New Roman"/>
                <a:ea typeface="Times New Roman"/>
                <a:cs typeface="Times New Roman"/>
                <a:sym typeface="Times New Roman"/>
              </a:rPr>
              <a:t>].   Официальная библиографическая ссылка на этот массив: Булыгина О.Н., Веселов В.М., Разуваев В.Н., Александрова Т.М. «Описание массива срочных данных об основных метеорологических параметрах на станциях России». </a:t>
            </a:r>
            <a:r>
              <a:rPr lang="ru-RU" sz="13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Свидетельство о государственной регистрации базы данных № 2014620549 от 10 апреля 2014 г.</a:t>
            </a:r>
            <a:r>
              <a:rPr lang="ru-RU" sz="13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p11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ru-RU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5351" y="1290621"/>
            <a:ext cx="5897520" cy="353016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6813134" y="1290621"/>
            <a:ext cx="48630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качестве целевой переменной используется </a:t>
            </a:r>
            <a:r>
              <a:rPr b="0" i="0" lang="ru-RU" sz="15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информация о наличие облаков верхнего яруса над г.Томском, полученная на основе стандартных  метеорологических наблюдений (каждые 3 часа) на гидрометеорологической станции «Томск» (№ 29430) </a:t>
            </a:r>
            <a:r>
              <a:rPr b="0"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[1].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2"/>
          <p:cNvSpPr txBox="1"/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4000"/>
              <a:buFont typeface="Times New Roman"/>
              <a:buNone/>
            </a:pPr>
            <a:r>
              <a:rPr b="0" lang="ru-RU" sz="4000" strike="noStrike">
                <a:solidFill>
                  <a:srgbClr val="222A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Реанализ</a:t>
            </a:r>
            <a:endParaRPr b="0" sz="4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00" y="2513160"/>
            <a:ext cx="4857120" cy="24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02760" y="2468520"/>
            <a:ext cx="4566240" cy="253224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2"/>
          <p:cNvSpPr/>
          <p:nvPr/>
        </p:nvSpPr>
        <p:spPr>
          <a:xfrm>
            <a:off x="5146200" y="3429000"/>
            <a:ext cx="1371240" cy="60048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модель</a:t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2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ru-RU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" name="Google Shape;97;p12"/>
          <p:cNvSpPr/>
          <p:nvPr/>
        </p:nvSpPr>
        <p:spPr>
          <a:xfrm>
            <a:off x="1453680" y="6112800"/>
            <a:ext cx="10297440" cy="243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-RU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[1] Copernicus Climate Data Store. Available online: https://cds.climate.copernicus.eu (accessed on February 7, 2025).</a:t>
            </a:r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" name="Google Shape;98;p12"/>
          <p:cNvSpPr/>
          <p:nvPr/>
        </p:nvSpPr>
        <p:spPr>
          <a:xfrm>
            <a:off x="3270600" y="68400"/>
            <a:ext cx="6663600" cy="1065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-"/>
            </a:pPr>
            <a:r>
              <a:rPr b="0" i="0" lang="ru-RU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Высокое пространственное разрешение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-"/>
            </a:pPr>
            <a:r>
              <a:rPr b="0" i="0" lang="ru-RU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Частый шаг по времени (1 час)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-"/>
            </a:pPr>
            <a:r>
              <a:rPr b="0" i="0" lang="ru-RU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Непрерывные ряды метеоданных за период длительностью ~40 лет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317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2"/>
          <p:cNvSpPr/>
          <p:nvPr/>
        </p:nvSpPr>
        <p:spPr>
          <a:xfrm>
            <a:off x="4984200" y="1099080"/>
            <a:ext cx="7252200" cy="1309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Исходные данные для  ERA5 – это результаты измерений со всего земного шара: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-"/>
            </a:pPr>
            <a:r>
              <a:rPr b="0" i="0" lang="ru-RU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Спутниковые радиометры;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-"/>
            </a:pPr>
            <a:r>
              <a:rPr b="0" i="0" lang="ru-RU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Наземные, корабельные и самолетные метеостанции;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-"/>
            </a:pPr>
            <a:r>
              <a:rPr b="0" i="0" lang="ru-RU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Метеобуи, шар-зонды, наземные радары.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317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2"/>
          <p:cNvSpPr/>
          <p:nvPr/>
        </p:nvSpPr>
        <p:spPr>
          <a:xfrm>
            <a:off x="106200" y="5204160"/>
            <a:ext cx="11663640" cy="5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качестве источника метеорологических данных рассматривался реанализ ERA5 Европейского центра среднесрочных прогнозов погоды (European Centre for Medium-Range Weather Forecasts, ECMWF) [1].</a:t>
            </a:r>
            <a:r>
              <a:rPr b="0" i="0" lang="ru-RU" sz="14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 txBox="1"/>
          <p:nvPr>
            <p:ph type="title"/>
          </p:nvPr>
        </p:nvSpPr>
        <p:spPr>
          <a:xfrm>
            <a:off x="4117680" y="0"/>
            <a:ext cx="395604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b="0" lang="ru-RU" sz="4400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Анализ данных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3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ru-RU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8" name="Google Shape;10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920" y="1260000"/>
            <a:ext cx="5716080" cy="540828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3"/>
          <p:cNvSpPr txBox="1"/>
          <p:nvPr/>
        </p:nvSpPr>
        <p:spPr>
          <a:xfrm>
            <a:off x="6558700" y="1687000"/>
            <a:ext cx="4680000" cy="44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Между температурой, абсолютной влажностью и относительной влажностью</a:t>
            </a:r>
            <a:r>
              <a:rPr b="0"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наблюдается понятная физическая взаимосвязь (</a:t>
            </a:r>
            <a:r>
              <a:rPr b="0" i="0" lang="ru-RU" sz="15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 увеличением температуры воздуха возрастает его способность </a:t>
            </a:r>
            <a:r>
              <a:rPr b="0"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удерживать влагу в абсолютном выражении, а относительная влажность при этом может и снижаться).</a:t>
            </a:r>
            <a:br>
              <a:rPr b="0"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Классы </a:t>
            </a:r>
            <a:r>
              <a:rPr b="0" i="0" lang="ru-RU" sz="15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гидрометеорологических условий не разделяются строго одной конкретной</a:t>
            </a:r>
            <a:r>
              <a:rPr b="0" i="0" lang="ru-RU" sz="1500" u="none" cap="none" strike="sngStrike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ru-RU" sz="15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метеорологической переменной, однако наблюдаются сдвиги в средних значениях (по скорости и направлению ветра, а также возможно по температуре и влажности). Эти сдвиги не являются настолько выраженными, чтобы визуально разделить выборку но указывают на то, что при мультифакторном учёте (в модели) их вполне можно использовать для классификации.</a:t>
            </a:r>
            <a:endParaRPr b="0" i="0" sz="1500" u="none" cap="none" strike="noStrike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/>
          <p:nvPr>
            <p:ph type="title"/>
          </p:nvPr>
        </p:nvSpPr>
        <p:spPr>
          <a:xfrm>
            <a:off x="838080" y="365040"/>
            <a:ext cx="10985324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imes New Roman"/>
              <a:buNone/>
            </a:pPr>
            <a:r>
              <a:rPr b="0" lang="ru-RU" sz="3700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Разделение выборки на </a:t>
            </a:r>
            <a:r>
              <a:rPr lang="ru-RU" sz="37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два</a:t>
            </a:r>
            <a:r>
              <a:rPr b="0" lang="ru-RU" sz="3700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кластера и визуализация</a:t>
            </a:r>
            <a:endParaRPr b="0" sz="37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4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lang="ru-RU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sz="1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7" name="Google Shape;11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080" y="1594440"/>
            <a:ext cx="5853960" cy="486216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4"/>
          <p:cNvSpPr/>
          <p:nvPr/>
        </p:nvSpPr>
        <p:spPr>
          <a:xfrm>
            <a:off x="6943121" y="2440800"/>
            <a:ext cx="4880283" cy="19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основании кластеризации методом K-means (</a:t>
            </a:r>
            <a:r>
              <a:rPr b="0" i="0" lang="ru-RU" sz="15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где 1 соответствует наличию ОВЯ, а 0 — отсутствию ОВЯ)</a:t>
            </a:r>
            <a:r>
              <a:rPr b="0"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визуализированной с помощью алгоритма снижения размерности данных UMAP, можно сделать вывод о наличии двух выраженных групп в данных: точки в UMAP-пространстве формируют две компактные облачности с умеренным перекрытием в пограничной зоне</a:t>
            </a:r>
            <a:r>
              <a:rPr b="0" i="0" lang="ru-RU" sz="15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 Это свидетельствует о том, что, теоретически, данные могут быть эффективно разделены на две категории, что подтверждается результатами кластеризации.</a:t>
            </a:r>
            <a:endParaRPr b="0" i="0" sz="1500" u="none" cap="none" strike="noStrike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5"/>
          <p:cNvSpPr txBox="1"/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b="0" lang="ru-RU" sz="4400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Обучение модели и первые результаты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5"/>
          <p:cNvSpPr txBox="1"/>
          <p:nvPr>
            <p:ph idx="1" type="body"/>
          </p:nvPr>
        </p:nvSpPr>
        <p:spPr>
          <a:xfrm>
            <a:off x="1326475" y="2309100"/>
            <a:ext cx="4118100" cy="22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i="0" lang="ru-RU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качестве модели для обучения был выбран градиентный бустинг, для которого не проводился отбор гиперпараметров.</a:t>
            </a:r>
            <a:endParaRPr i="0" sz="15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Предварительная оценка качества модели продемонстрировала неплохую эффективность (</a:t>
            </a:r>
            <a:r>
              <a:rPr b="1"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ROC_AUC = 0.81</a:t>
            </a:r>
            <a:r>
              <a:rPr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 Для класса «0» получены показатели: </a:t>
            </a:r>
            <a:r>
              <a:rPr b="1"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precision = 0.78</a:t>
            </a:r>
            <a:r>
              <a:rPr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recall = 0.75</a:t>
            </a:r>
            <a:r>
              <a:rPr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для класса «1»: </a:t>
            </a:r>
            <a:r>
              <a:rPr b="1"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precision = 0.69</a:t>
            </a:r>
            <a:r>
              <a:rPr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recall = 0.72</a:t>
            </a:r>
            <a:r>
              <a:rPr lang="ru-RU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" name="Google Shape;126;p15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lang="ru-RU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sz="12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7" name="Google Shape;12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92600" y="1825560"/>
            <a:ext cx="4943160" cy="372384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5"/>
          <p:cNvSpPr txBox="1"/>
          <p:nvPr/>
        </p:nvSpPr>
        <p:spPr>
          <a:xfrm>
            <a:off x="6300000" y="5580000"/>
            <a:ext cx="57600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Матрица ошибок для случайно сформированной отложенной выборки.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