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305" r:id="rId3"/>
    <p:sldId id="306" r:id="rId4"/>
    <p:sldId id="312" r:id="rId5"/>
    <p:sldId id="307" r:id="rId6"/>
    <p:sldId id="308" r:id="rId7"/>
    <p:sldId id="310" r:id="rId8"/>
    <p:sldId id="309" r:id="rId9"/>
    <p:sldId id="311" r:id="rId10"/>
    <p:sldId id="313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038FD-69E6-497A-9EBF-D2714248397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02EB4-433F-42AE-AAE3-A96FA593F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AC6093B-1D16-421A-A25E-5A7CEB76FC69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57EE-9565-4E30-A925-B84E7F0DF676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B824-1D9C-4B1B-A1D3-7AD0ED97B781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AF68-27A8-4FF8-8A2D-294090C4C9B1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4E620D7-84B5-450C-A9AA-95EF3E500D72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FB0-DD30-42C4-AB9A-56E4E0FE0B7D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FB94-ADA8-444E-9FE1-13E3980EA39F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3DE0-4E61-48A0-A5D0-2B2B335A63C3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A59A-428A-4DCE-9CEC-CB7D45C9E926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C8B3-7046-46BF-9F9C-29A5B7BCBDEF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8446-FFA2-425D-ADA8-5C02F50CA30B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846E5F-7FD3-46DC-9E37-D025AA007057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362852" cy="1304924"/>
          </a:xfrm>
        </p:spPr>
        <p:txBody>
          <a:bodyPr>
            <a:normAutofit/>
          </a:bodyPr>
          <a:lstStyle/>
          <a:p>
            <a:r>
              <a:rPr lang="ru-RU" dirty="0"/>
              <a:t>Отчёт группы </a:t>
            </a:r>
            <a:r>
              <a:rPr lang="en-US" dirty="0"/>
              <a:t>Geant4</a:t>
            </a:r>
            <a:br>
              <a:rPr lang="en-US" dirty="0"/>
            </a:br>
            <a:r>
              <a:rPr lang="en-US" dirty="0"/>
              <a:t>5 </a:t>
            </a:r>
            <a:r>
              <a:rPr lang="ru-RU" dirty="0"/>
              <a:t>мая 2025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Автор: мл. науч. сотр. ЛАДВФЭ ФФ ТГУ Чалый Никита</a:t>
            </a:r>
          </a:p>
        </p:txBody>
      </p:sp>
      <p:pic>
        <p:nvPicPr>
          <p:cNvPr id="4" name="Picture 2" descr="https://geant4.web.cern.ch/assets/logo/g4logo-web.png">
            <a:extLst>
              <a:ext uri="{FF2B5EF4-FFF2-40B4-BE49-F238E27FC236}">
                <a16:creationId xmlns:a16="http://schemas.microsoft.com/office/drawing/2014/main" id="{675E42F9-0BAA-90C2-9182-FE172FC22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5" name="Picture 29" descr="C:\Users\User\Downloads\sign_black.png">
            <a:extLst>
              <a:ext uri="{FF2B5EF4-FFF2-40B4-BE49-F238E27FC236}">
                <a16:creationId xmlns:a16="http://schemas.microsoft.com/office/drawing/2014/main" id="{A5C60F6D-595B-4DF5-8614-9D6C11F13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522" y="240874"/>
            <a:ext cx="1141166" cy="1142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F3760B-2B89-528E-C7A8-E46C90A3A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Курс-интенсив</a:t>
            </a:r>
            <a:r>
              <a:rPr lang="en-US" dirty="0"/>
              <a:t> </a:t>
            </a:r>
            <a:r>
              <a:rPr lang="ru-RU" dirty="0"/>
              <a:t>по </a:t>
            </a:r>
            <a:r>
              <a:rPr lang="en-US" dirty="0"/>
              <a:t>Geant4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82DBFB5-EA80-C7DD-6859-37CBC199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F499A86-89D5-CE64-18B3-14A68AFC69A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Положительные отзывы</a:t>
            </a:r>
            <a:r>
              <a:rPr lang="en-US" dirty="0"/>
              <a:t>:</a:t>
            </a:r>
            <a:endParaRPr lang="ru-RU" dirty="0"/>
          </a:p>
          <a:p>
            <a:pPr lvl="1"/>
            <a:r>
              <a:rPr lang="ru-RU" dirty="0"/>
              <a:t>Качество лекций, формат практик</a:t>
            </a:r>
          </a:p>
          <a:p>
            <a:pPr lvl="1"/>
            <a:r>
              <a:rPr lang="ru-RU" dirty="0"/>
              <a:t>Материалы на русском языке</a:t>
            </a:r>
          </a:p>
          <a:p>
            <a:pPr lvl="1"/>
            <a:r>
              <a:rPr lang="ru-RU" dirty="0"/>
              <a:t>Предоставление записей лекций,</a:t>
            </a:r>
            <a:r>
              <a:rPr lang="en-US" dirty="0"/>
              <a:t> </a:t>
            </a:r>
            <a:r>
              <a:rPr lang="ru-RU" dirty="0"/>
              <a:t>презентаций, использование </a:t>
            </a:r>
            <a:r>
              <a:rPr lang="en-US" dirty="0"/>
              <a:t>git</a:t>
            </a:r>
            <a:r>
              <a:rPr lang="ru-RU" dirty="0"/>
              <a:t> для практик</a:t>
            </a:r>
          </a:p>
          <a:p>
            <a:r>
              <a:rPr lang="ru-RU" dirty="0"/>
              <a:t>Что нужно улучшить</a:t>
            </a:r>
            <a:r>
              <a:rPr lang="en-US" dirty="0"/>
              <a:t>:</a:t>
            </a:r>
            <a:endParaRPr lang="ru-RU" dirty="0"/>
          </a:p>
          <a:p>
            <a:pPr lvl="1"/>
            <a:r>
              <a:rPr lang="ru-RU" dirty="0"/>
              <a:t>Слишком быстрое чтение практик. Нужно улучшить структурированность практик и добавить задания на самостоятельную работу</a:t>
            </a:r>
          </a:p>
          <a:p>
            <a:pPr lvl="1"/>
            <a:r>
              <a:rPr lang="ru-RU" dirty="0"/>
              <a:t>Нужен разбор базовых примеров </a:t>
            </a:r>
            <a:r>
              <a:rPr lang="en-US" dirty="0"/>
              <a:t>Geant4</a:t>
            </a:r>
            <a:endParaRPr lang="ru-RU" dirty="0"/>
          </a:p>
          <a:p>
            <a:pPr lvl="1"/>
            <a:r>
              <a:rPr lang="ru-RU" dirty="0"/>
              <a:t>Проблемы с записью лекций</a:t>
            </a:r>
            <a:br>
              <a:rPr lang="ru-RU" dirty="0"/>
            </a:br>
            <a:r>
              <a:rPr lang="ru-RU" dirty="0"/>
              <a:t>(1 лекция и 2 из 4 практик не были записаны)</a:t>
            </a:r>
          </a:p>
          <a:p>
            <a:pPr lvl="1"/>
            <a:r>
              <a:rPr lang="ru-RU" dirty="0"/>
              <a:t>Мало часов (с 4 занятий увеличить хотя бы до 6-8)</a:t>
            </a:r>
          </a:p>
          <a:p>
            <a:pPr lvl="1"/>
            <a:r>
              <a:rPr lang="ru-RU" dirty="0"/>
              <a:t>Суббота – неудачный день для проведения занятия</a:t>
            </a:r>
          </a:p>
          <a:p>
            <a:pPr lvl="1"/>
            <a:r>
              <a:rPr lang="ru-RU" dirty="0"/>
              <a:t>Необходимы знания</a:t>
            </a:r>
            <a:r>
              <a:rPr lang="en-US" dirty="0"/>
              <a:t> </a:t>
            </a:r>
            <a:r>
              <a:rPr lang="ru-RU" dirty="0"/>
              <a:t>ООП и </a:t>
            </a:r>
            <a:r>
              <a:rPr lang="en-US" dirty="0"/>
              <a:t>C++ </a:t>
            </a:r>
            <a:r>
              <a:rPr lang="ru-RU" dirty="0"/>
              <a:t>до курса</a:t>
            </a:r>
            <a:br>
              <a:rPr lang="ru-RU" dirty="0"/>
            </a:br>
            <a:r>
              <a:rPr lang="ru-RU" dirty="0"/>
              <a:t>(можно провести 1-2 занятия перед началом курса)</a:t>
            </a: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5983EB20-493D-B0F6-F9AB-989B06ACD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4802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9144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8BA41A-9971-8F1C-27C1-9F232EF02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54FB9F0-D65B-5C6E-4CD2-6CE0802DE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B824DA8-4DEA-12D8-8387-AB41F487900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/>
              <a:t>Новости </a:t>
            </a:r>
            <a:r>
              <a:rPr lang="en-US" sz="3200" dirty="0"/>
              <a:t>Geant4</a:t>
            </a:r>
          </a:p>
          <a:p>
            <a:r>
              <a:rPr lang="ru-RU" sz="3200" dirty="0"/>
              <a:t>Задачи лаборатории по </a:t>
            </a:r>
            <a:r>
              <a:rPr lang="en-US" sz="3200" dirty="0"/>
              <a:t>Geant4</a:t>
            </a:r>
            <a:endParaRPr lang="ru-RU" sz="3200" dirty="0"/>
          </a:p>
          <a:p>
            <a:pPr lvl="1"/>
            <a:r>
              <a:rPr lang="ru-RU" sz="2900" dirty="0"/>
              <a:t>Адронная физика (Никита Чалый)</a:t>
            </a:r>
          </a:p>
          <a:p>
            <a:pPr lvl="1"/>
            <a:r>
              <a:rPr lang="en-US" sz="2900" dirty="0"/>
              <a:t>Geant4-DNA</a:t>
            </a:r>
            <a:r>
              <a:rPr lang="ru-RU" sz="2900" dirty="0"/>
              <a:t> (Матвей </a:t>
            </a:r>
            <a:r>
              <a:rPr lang="ru-RU" sz="2900" dirty="0" err="1"/>
              <a:t>Вологжин</a:t>
            </a:r>
            <a:r>
              <a:rPr lang="ru-RU" sz="2900" dirty="0"/>
              <a:t>)</a:t>
            </a:r>
          </a:p>
          <a:p>
            <a:pPr lvl="1"/>
            <a:r>
              <a:rPr lang="en-US" sz="2900" dirty="0"/>
              <a:t>SPD/NICA</a:t>
            </a:r>
            <a:r>
              <a:rPr lang="ru-RU" sz="2900" dirty="0"/>
              <a:t> (</a:t>
            </a:r>
            <a:r>
              <a:rPr lang="ru-RU" sz="2900" dirty="0" err="1"/>
              <a:t>Рамдас</a:t>
            </a:r>
            <a:r>
              <a:rPr lang="ru-RU" sz="2900" dirty="0"/>
              <a:t> </a:t>
            </a:r>
            <a:r>
              <a:rPr lang="ru-RU" sz="2900" dirty="0" err="1"/>
              <a:t>Мехманазаров</a:t>
            </a:r>
            <a:r>
              <a:rPr lang="ru-RU" sz="2900" dirty="0"/>
              <a:t>)</a:t>
            </a:r>
            <a:endParaRPr lang="en-US" sz="2900" dirty="0"/>
          </a:p>
          <a:p>
            <a:pPr lvl="1"/>
            <a:r>
              <a:rPr lang="en-US" sz="2900" dirty="0" err="1"/>
              <a:t>ChargeExchange</a:t>
            </a:r>
            <a:r>
              <a:rPr lang="en-US" sz="2900" dirty="0"/>
              <a:t> </a:t>
            </a:r>
            <a:r>
              <a:rPr lang="ru-RU" sz="2900" dirty="0"/>
              <a:t>(</a:t>
            </a:r>
            <a:r>
              <a:rPr lang="ru-RU" sz="2900" dirty="0" err="1"/>
              <a:t>Цыден</a:t>
            </a:r>
            <a:r>
              <a:rPr lang="ru-RU" sz="2900" dirty="0"/>
              <a:t> </a:t>
            </a:r>
            <a:r>
              <a:rPr lang="ru-RU" sz="2900" dirty="0" err="1"/>
              <a:t>Дашицыренов</a:t>
            </a:r>
            <a:r>
              <a:rPr lang="ru-RU" sz="2900" dirty="0"/>
              <a:t>)</a:t>
            </a:r>
            <a:endParaRPr lang="en-US" sz="2900" dirty="0"/>
          </a:p>
          <a:p>
            <a:pPr lvl="1"/>
            <a:r>
              <a:rPr lang="en-US" sz="2900" dirty="0"/>
              <a:t>GEANT4RU</a:t>
            </a:r>
            <a:r>
              <a:rPr lang="ru-RU" sz="2900" dirty="0"/>
              <a:t> (Илья Якушев, отчёт 7 мая в 14:30)</a:t>
            </a:r>
          </a:p>
          <a:p>
            <a:r>
              <a:rPr lang="ru-RU" sz="3200" dirty="0"/>
              <a:t>Курс</a:t>
            </a:r>
            <a:r>
              <a:rPr lang="en-US" sz="3200" dirty="0"/>
              <a:t>-</a:t>
            </a:r>
            <a:r>
              <a:rPr lang="ru-RU" sz="3200" dirty="0"/>
              <a:t>интенсив по </a:t>
            </a:r>
            <a:r>
              <a:rPr lang="en-US" sz="3200" dirty="0"/>
              <a:t>Geant4 </a:t>
            </a:r>
            <a:r>
              <a:rPr lang="ru-RU" sz="3200" dirty="0"/>
              <a:t>(22-29 апреля)</a:t>
            </a:r>
          </a:p>
          <a:p>
            <a:pPr lvl="1"/>
            <a:r>
              <a:rPr lang="ru-RU" sz="2900" dirty="0"/>
              <a:t>Статистика</a:t>
            </a:r>
          </a:p>
          <a:p>
            <a:pPr lvl="1"/>
            <a:r>
              <a:rPr lang="ru-RU" sz="2900" dirty="0"/>
              <a:t>Отзывы о курсе</a:t>
            </a: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56BDD549-C8A2-5ADF-7A8D-F44AA9DCC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3394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09C4D-2E58-2504-CF6A-F240E04DA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Новости </a:t>
            </a:r>
            <a:r>
              <a:rPr lang="en-US" dirty="0"/>
              <a:t>Geant4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2E7993F-1562-3DE2-CF10-AE33EA80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9982A3-DB08-B47C-20B8-71F43AA77D4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Выпущена новая публичная версия </a:t>
            </a:r>
            <a:r>
              <a:rPr lang="en-US" dirty="0"/>
              <a:t>Geant4 11.3.2</a:t>
            </a:r>
          </a:p>
          <a:p>
            <a:pPr lvl="1"/>
            <a:r>
              <a:rPr lang="ru-RU" dirty="0"/>
              <a:t>В основном исправление ошибок/багов</a:t>
            </a:r>
          </a:p>
          <a:p>
            <a:pPr lvl="1"/>
            <a:r>
              <a:rPr lang="ru-RU" dirty="0"/>
              <a:t>Можно обновить на кластере и портале </a:t>
            </a:r>
            <a:r>
              <a:rPr lang="en-US" dirty="0"/>
              <a:t>GEANT4RU</a:t>
            </a:r>
          </a:p>
          <a:p>
            <a:pPr lvl="1"/>
            <a:r>
              <a:rPr lang="ru-RU" dirty="0"/>
              <a:t>Следующая публичная версия ожидается в конце июля</a:t>
            </a:r>
          </a:p>
          <a:p>
            <a:r>
              <a:rPr lang="ru-RU" dirty="0"/>
              <a:t>Выпущена новая рабочая (непубличная) версия </a:t>
            </a:r>
            <a:r>
              <a:rPr lang="en-US" dirty="0"/>
              <a:t>Geant4 11.3.ref04</a:t>
            </a:r>
          </a:p>
          <a:p>
            <a:pPr lvl="1"/>
            <a:r>
              <a:rPr lang="ru-RU" dirty="0"/>
              <a:t>Множество мелких изменений в адронной физике и ДНК</a:t>
            </a:r>
          </a:p>
          <a:p>
            <a:pPr lvl="1"/>
            <a:r>
              <a:rPr lang="ru-RU" dirty="0"/>
              <a:t>Уже используется для внутренних тестирований</a:t>
            </a:r>
          </a:p>
          <a:p>
            <a:pPr lvl="1"/>
            <a:r>
              <a:rPr lang="ru-RU" dirty="0"/>
              <a:t>Добавлены исправления для кода модели </a:t>
            </a:r>
            <a:r>
              <a:rPr lang="en-US" dirty="0" err="1"/>
              <a:t>FermiBreakUp</a:t>
            </a:r>
            <a:r>
              <a:rPr lang="en-US" dirty="0"/>
              <a:t> </a:t>
            </a:r>
            <a:r>
              <a:rPr lang="ru-RU" dirty="0"/>
              <a:t>созданной коллегами из МФТИ (А. Новиков, А. Светличный)</a:t>
            </a: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236AE8F9-D942-4535-D7B9-814744FE6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773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FFEF0-5BED-70BA-B288-3B95EA359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лаборатории по </a:t>
            </a:r>
            <a:r>
              <a:rPr lang="en-US" dirty="0"/>
              <a:t>Geant4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89F0F29-B724-7757-D6D7-C4C6B4E15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785CD8-8427-05BD-70BD-2478AE377CE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Задачи по мегагранту:​ </a:t>
            </a:r>
            <a:endParaRPr lang="en-US" dirty="0"/>
          </a:p>
          <a:p>
            <a:pPr lvl="1"/>
            <a:r>
              <a:rPr lang="ru-RU" dirty="0"/>
              <a:t>Разработка и внедрение улучшенных физических и геометрических моделей в пакет программ GEANT4 для экспериментов физики высоких энергий​ </a:t>
            </a:r>
            <a:endParaRPr lang="en-US" dirty="0"/>
          </a:p>
          <a:p>
            <a:pPr lvl="1"/>
            <a:r>
              <a:rPr lang="ru-RU" dirty="0"/>
              <a:t>Разработка новых программ на основе пакета Geant4 для прикладных исследований и практического применения в космической отрасли и радиационной медицине</a:t>
            </a:r>
            <a:endParaRPr lang="en-US" dirty="0"/>
          </a:p>
          <a:p>
            <a:pPr lvl="1"/>
            <a:r>
              <a:rPr lang="ru-RU" dirty="0"/>
              <a:t>Разработка концепции центра информационно-технической поддержки российских пользователей пакета GEANT4 (GEANT4RU)​</a:t>
            </a:r>
            <a:endParaRPr lang="en-US" dirty="0"/>
          </a:p>
          <a:p>
            <a:r>
              <a:rPr lang="ru-RU" dirty="0"/>
              <a:t>Задачи по государственному заданию :​ </a:t>
            </a:r>
            <a:endParaRPr lang="en-US" dirty="0"/>
          </a:p>
          <a:p>
            <a:pPr lvl="1"/>
            <a:r>
              <a:rPr lang="ru-RU" dirty="0"/>
              <a:t>Внедрение улучшенных моделей для моделирования экспериментов на NICA​</a:t>
            </a: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C7D3F74E-8D25-5AF4-0FA6-37C610B08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798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B99B9F-90B4-BA56-5430-F2936AAA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Адронная физика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FCE5D2B-8E43-609F-0580-6053BCF72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CB795E-7CA8-3652-ABB5-600CE0AA2F4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u="sng" dirty="0"/>
              <a:t>Задача</a:t>
            </a:r>
            <a:r>
              <a:rPr lang="ru-RU" sz="2400" dirty="0"/>
              <a:t>: «Улучшение низкоэнергетических моделей адронной физики в </a:t>
            </a:r>
            <a:r>
              <a:rPr lang="en-US" sz="2400" dirty="0"/>
              <a:t>Geant4</a:t>
            </a:r>
            <a:r>
              <a:rPr lang="ru-RU" sz="2400" dirty="0"/>
              <a:t>» 	(Чалый Н.)</a:t>
            </a:r>
            <a:endParaRPr lang="en-US" sz="2400" dirty="0"/>
          </a:p>
          <a:p>
            <a:r>
              <a:rPr lang="ru-RU" sz="2400" dirty="0"/>
              <a:t>За 2024 год значительный прогресс в улучшении </a:t>
            </a:r>
            <a:r>
              <a:rPr lang="en-US" sz="2400" dirty="0"/>
              <a:t>Evaporation</a:t>
            </a:r>
            <a:r>
              <a:rPr lang="ru-RU" sz="2400" dirty="0"/>
              <a:t>. Обновлена база данных адронных сечений</a:t>
            </a:r>
          </a:p>
          <a:p>
            <a:r>
              <a:rPr lang="ru-RU" sz="2400" dirty="0"/>
              <a:t>В 2025 улучшены алгоритмы интегрирования вероятностей и розыгрыша конечного состояния</a:t>
            </a:r>
            <a:r>
              <a:rPr lang="en-US" sz="2400" dirty="0"/>
              <a:t>. </a:t>
            </a:r>
            <a:r>
              <a:rPr lang="ru-RU" sz="2400" dirty="0"/>
              <a:t>Сейчас работаем над </a:t>
            </a:r>
            <a:r>
              <a:rPr lang="en-US" sz="2400" dirty="0"/>
              <a:t>Pre-compound</a:t>
            </a:r>
            <a:r>
              <a:rPr lang="ru-RU" sz="2400" dirty="0"/>
              <a:t>, успехи есть, но пока незначительные</a:t>
            </a:r>
          </a:p>
          <a:p>
            <a:r>
              <a:rPr lang="ru-RU" sz="2400" dirty="0"/>
              <a:t>Планируется проведение</a:t>
            </a:r>
            <a:br>
              <a:rPr lang="ru-RU" sz="2400" dirty="0"/>
            </a:br>
            <a:r>
              <a:rPr lang="ru-RU" sz="2400" dirty="0"/>
              <a:t>дополнительного</a:t>
            </a:r>
            <a:br>
              <a:rPr lang="ru-RU" sz="2400" dirty="0"/>
            </a:br>
            <a:r>
              <a:rPr lang="ru-RU" sz="2400" dirty="0"/>
              <a:t>тестирования для</a:t>
            </a:r>
            <a:br>
              <a:rPr lang="ru-RU" sz="2400" dirty="0"/>
            </a:br>
            <a:r>
              <a:rPr lang="en-US" sz="2400" dirty="0" err="1"/>
              <a:t>FermiBreakUp</a:t>
            </a:r>
            <a:r>
              <a:rPr lang="ru-RU" sz="2400" dirty="0"/>
              <a:t> и</a:t>
            </a:r>
            <a:br>
              <a:rPr lang="ru-RU" sz="2400" dirty="0"/>
            </a:br>
            <a:r>
              <a:rPr lang="en-US" sz="2400" dirty="0"/>
              <a:t>GEM </a:t>
            </a:r>
            <a:r>
              <a:rPr lang="ru-RU" sz="2400" dirty="0"/>
              <a:t>моделей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1EBC1F24-C658-20E1-9280-04A38B7F7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3964481"/>
            <a:ext cx="4219653" cy="2344839"/>
          </a:xfrm>
          <a:prstGeom prst="rect">
            <a:avLst/>
          </a:prstGeom>
        </p:spPr>
      </p:pic>
      <p:pic>
        <p:nvPicPr>
          <p:cNvPr id="22" name="Picture 2" descr="https://geant4.web.cern.ch/assets/logo/g4logo-web.png">
            <a:extLst>
              <a:ext uri="{FF2B5EF4-FFF2-40B4-BE49-F238E27FC236}">
                <a16:creationId xmlns:a16="http://schemas.microsoft.com/office/drawing/2014/main" id="{646DD9E8-2CEF-EF2E-F8C2-6DE9E0427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153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B76189-9B79-3B72-EFC2-3762C5A3B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Geant4-DNA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E287784-8698-6AF6-6C9F-54F986320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E37ED1-5A2A-59AC-9984-53C2D7D2090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u="sng" dirty="0"/>
              <a:t>Задачи:</a:t>
            </a:r>
            <a:r>
              <a:rPr lang="ru-RU" dirty="0"/>
              <a:t> 	(</a:t>
            </a:r>
            <a:r>
              <a:rPr lang="ru-RU" dirty="0" err="1"/>
              <a:t>Вологжин</a:t>
            </a:r>
            <a:r>
              <a:rPr lang="ru-RU" dirty="0"/>
              <a:t> М.)</a:t>
            </a:r>
          </a:p>
          <a:p>
            <a:pPr lvl="1"/>
            <a:r>
              <a:rPr lang="ru-RU" dirty="0"/>
              <a:t>Моделирование радиационного поля, создаваемого радионуклидами, которые часто используются в медицине</a:t>
            </a:r>
          </a:p>
          <a:p>
            <a:pPr lvl="1"/>
            <a:r>
              <a:rPr lang="ru-RU" dirty="0"/>
              <a:t>Оценка числа поломок в ДНК, которые появляются как за счёт пролетающих ионов, в частности, альфа-частиц, так и электронов </a:t>
            </a:r>
          </a:p>
          <a:p>
            <a:r>
              <a:rPr lang="ru-RU" u="sng" dirty="0"/>
              <a:t>Последние успехи</a:t>
            </a:r>
            <a:r>
              <a:rPr lang="ru-RU" dirty="0"/>
              <a:t>: Удалось получить радиационное поле, в частности, при подключённой химии</a:t>
            </a:r>
          </a:p>
          <a:p>
            <a:r>
              <a:rPr lang="ru-RU" u="sng" dirty="0"/>
              <a:t>Дальнейший план</a:t>
            </a:r>
            <a:r>
              <a:rPr lang="ru-RU" dirty="0"/>
              <a:t>: Задать подсчёт ДНК и оптимизировать программу, т.к. расчёты с большой статистикой будут занимать существенно большое время</a:t>
            </a:r>
          </a:p>
          <a:p>
            <a:pPr marL="274320" lvl="1" indent="0">
              <a:buNone/>
            </a:pPr>
            <a:endParaRPr lang="ru-RU" dirty="0"/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DDDBFC9E-16B0-6621-5545-2B81DD616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615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1B741B-3EA5-77EA-5B83-4AC05F59F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SPD/NICA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B265DF7-9872-58BB-6121-D3C277A81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55E5CE-5878-ED24-B92B-5038BAB45F7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u="sng" dirty="0"/>
              <a:t>Задача</a:t>
            </a:r>
            <a:r>
              <a:rPr lang="ru-RU" dirty="0"/>
              <a:t>: «Освоение библиотеки</a:t>
            </a:r>
            <a:r>
              <a:rPr lang="en-US" dirty="0"/>
              <a:t> </a:t>
            </a:r>
            <a:r>
              <a:rPr lang="ru-RU" dirty="0"/>
              <a:t>описания геометрии </a:t>
            </a:r>
            <a:r>
              <a:rPr lang="en-US" dirty="0" err="1"/>
              <a:t>GeoModel</a:t>
            </a:r>
            <a:r>
              <a:rPr lang="en-US" dirty="0"/>
              <a:t> </a:t>
            </a:r>
            <a:r>
              <a:rPr lang="ru-RU" dirty="0"/>
              <a:t>и оптимизация приложения </a:t>
            </a:r>
            <a:r>
              <a:rPr lang="en-US" dirty="0" err="1"/>
              <a:t>fullSimLight</a:t>
            </a:r>
            <a:r>
              <a:rPr lang="ru-RU" dirty="0"/>
              <a:t>» </a:t>
            </a:r>
            <a:br>
              <a:rPr lang="en-US" dirty="0"/>
            </a:br>
            <a:r>
              <a:rPr lang="ru-RU" dirty="0"/>
              <a:t>(Р. </a:t>
            </a:r>
            <a:r>
              <a:rPr lang="ru-RU" dirty="0" err="1"/>
              <a:t>Махманазаров</a:t>
            </a:r>
            <a:r>
              <a:rPr lang="ru-RU" dirty="0"/>
              <a:t>)</a:t>
            </a:r>
            <a:endParaRPr lang="en-US" dirty="0"/>
          </a:p>
          <a:p>
            <a:r>
              <a:rPr lang="ru-RU" u="sng" dirty="0"/>
              <a:t>Последние успехи</a:t>
            </a:r>
            <a:r>
              <a:rPr lang="ru-RU" dirty="0"/>
              <a:t>: Удалось корректно добавить в качестве опции запуска </a:t>
            </a:r>
            <a:r>
              <a:rPr lang="ru-RU" dirty="0" err="1"/>
              <a:t>fullSimLight</a:t>
            </a:r>
            <a:r>
              <a:rPr lang="ru-RU" dirty="0"/>
              <a:t> визуализацию (интерактивный режим) Geant4, с удобной/привычной конфигурацией параметров</a:t>
            </a:r>
          </a:p>
          <a:p>
            <a:r>
              <a:rPr lang="ru-RU" u="sng" dirty="0"/>
              <a:t>Дальнейший план</a:t>
            </a:r>
            <a:r>
              <a:rPr lang="ru-RU" dirty="0"/>
              <a:t>: Создание окружения для разработки функционала </a:t>
            </a:r>
            <a:r>
              <a:rPr lang="ru-RU" dirty="0" err="1"/>
              <a:t>GeoModel</a:t>
            </a:r>
            <a:r>
              <a:rPr lang="ru-RU" dirty="0"/>
              <a:t> на вычислительных ресурсах ОИЯИ (</a:t>
            </a:r>
            <a:r>
              <a:rPr lang="ru-RU" dirty="0" err="1"/>
              <a:t>git</a:t>
            </a:r>
            <a:r>
              <a:rPr lang="ru-RU" dirty="0"/>
              <a:t>, документация, описание геометрии, тесты)</a:t>
            </a: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F557C163-9712-4793-6DD3-BBF056A54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94704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D518A7-4DB8-C092-7F60-6B2392277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ChargeExchange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C29F00F-A17A-3CB9-20D1-F30F9BDC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5BFB81-1DB9-E121-3587-17155018503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u="sng" dirty="0"/>
              <a:t>Задача</a:t>
            </a:r>
            <a:r>
              <a:rPr lang="ru-RU" dirty="0"/>
              <a:t>: «Тестирование процесса обмена зарядами </a:t>
            </a:r>
            <a:r>
              <a:rPr lang="en-US" dirty="0" err="1"/>
              <a:t>ChargeExchange</a:t>
            </a:r>
            <a:r>
              <a:rPr lang="ru-RU" dirty="0"/>
              <a:t> в </a:t>
            </a:r>
            <a:r>
              <a:rPr lang="en-US" dirty="0"/>
              <a:t>Geant4</a:t>
            </a:r>
            <a:r>
              <a:rPr lang="ru-RU" dirty="0"/>
              <a:t>»	(</a:t>
            </a:r>
            <a:r>
              <a:rPr lang="ru-RU" dirty="0" err="1"/>
              <a:t>Дашицыренов</a:t>
            </a:r>
            <a:r>
              <a:rPr lang="ru-RU" dirty="0"/>
              <a:t> </a:t>
            </a:r>
            <a:r>
              <a:rPr lang="ru-RU" dirty="0" err="1"/>
              <a:t>Цыден</a:t>
            </a:r>
            <a:r>
              <a:rPr lang="ru-RU" dirty="0"/>
              <a:t>)</a:t>
            </a:r>
            <a:endParaRPr lang="en-US" dirty="0"/>
          </a:p>
          <a:p>
            <a:r>
              <a:rPr lang="ru-RU" u="sng" dirty="0"/>
              <a:t>Последние успехи</a:t>
            </a:r>
            <a:r>
              <a:rPr lang="ru-RU" dirty="0"/>
              <a:t>: Написана часть теста для расчёта сечения и построения графиков по полученным данным</a:t>
            </a:r>
          </a:p>
          <a:p>
            <a:r>
              <a:rPr lang="ru-RU" u="sng" dirty="0"/>
              <a:t>Планы</a:t>
            </a:r>
            <a:r>
              <a:rPr lang="ru-RU" dirty="0"/>
              <a:t>: Доделать тест до конечного продукта. Загрузить его в официальный репозиторий </a:t>
            </a:r>
            <a:r>
              <a:rPr lang="en-US" dirty="0"/>
              <a:t>Geant4</a:t>
            </a:r>
            <a:endParaRPr lang="ru-RU" dirty="0"/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B8C6B6CD-6635-E382-1FA6-CABD36C75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6318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D6E520-38A1-A17B-E988-4F23F4BAF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Курс-интенсив</a:t>
            </a:r>
            <a:r>
              <a:rPr lang="en-US" dirty="0"/>
              <a:t> </a:t>
            </a:r>
            <a:r>
              <a:rPr lang="ru-RU" dirty="0"/>
              <a:t>по </a:t>
            </a:r>
            <a:r>
              <a:rPr lang="en-US" dirty="0"/>
              <a:t>Geant4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791CC51-619D-6F55-19A7-C12642FC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10D2739-E797-16FA-C2D5-E8716529E20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Даты проведения: 22, 24, 26 и 29 апреля 2025 г.</a:t>
            </a:r>
          </a:p>
          <a:p>
            <a:r>
              <a:rPr lang="ru-RU" dirty="0"/>
              <a:t>4 лекции (4ч.) (В. Иванченко)</a:t>
            </a:r>
            <a:br>
              <a:rPr lang="ru-RU" dirty="0"/>
            </a:br>
            <a:r>
              <a:rPr lang="ru-RU" dirty="0"/>
              <a:t>+ 4 практических занятия (8ч.) (Н. Чалый)</a:t>
            </a:r>
          </a:p>
          <a:p>
            <a:r>
              <a:rPr lang="ru-RU" dirty="0"/>
              <a:t>География участников:</a:t>
            </a:r>
          </a:p>
          <a:p>
            <a:pPr lvl="1"/>
            <a:r>
              <a:rPr lang="ru-RU" dirty="0"/>
              <a:t>ТГУ (</a:t>
            </a:r>
            <a:r>
              <a:rPr lang="en-US" dirty="0"/>
              <a:t>~20</a:t>
            </a:r>
            <a:r>
              <a:rPr lang="ru-RU" dirty="0"/>
              <a:t> человек)</a:t>
            </a:r>
          </a:p>
          <a:p>
            <a:pPr lvl="1"/>
            <a:r>
              <a:rPr lang="ru-RU" dirty="0"/>
              <a:t>ТПУ</a:t>
            </a:r>
          </a:p>
          <a:p>
            <a:pPr lvl="1"/>
            <a:r>
              <a:rPr lang="ru-RU" dirty="0"/>
              <a:t>МФТИ</a:t>
            </a:r>
          </a:p>
          <a:p>
            <a:pPr lvl="1"/>
            <a:r>
              <a:rPr lang="ru-RU" dirty="0"/>
              <a:t>ОИЯИ</a:t>
            </a:r>
          </a:p>
          <a:p>
            <a:pPr lvl="1"/>
            <a:r>
              <a:rPr lang="ru-RU" dirty="0"/>
              <a:t>ИСЭ РАН</a:t>
            </a:r>
          </a:p>
          <a:p>
            <a:pPr lvl="1"/>
            <a:r>
              <a:rPr lang="ru-RU" dirty="0"/>
              <a:t>ИЯИ РАН</a:t>
            </a:r>
          </a:p>
          <a:p>
            <a:pPr lvl="1"/>
            <a:r>
              <a:rPr lang="ru-RU" dirty="0"/>
              <a:t>ИПФ РАН</a:t>
            </a:r>
          </a:p>
          <a:p>
            <a:pPr lvl="1"/>
            <a:r>
              <a:rPr lang="ru-RU" dirty="0"/>
              <a:t>ВГУ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33DC0720-58D1-4F5F-49CE-581C90F79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CABC9EC2-2BC0-12C9-F186-74C2022F7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2420888"/>
            <a:ext cx="4116232" cy="314590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10D743E-6742-09B4-EF8F-3526F4F5515C}"/>
              </a:ext>
            </a:extLst>
          </p:cNvPr>
          <p:cNvSpPr txBox="1"/>
          <p:nvPr/>
        </p:nvSpPr>
        <p:spPr>
          <a:xfrm>
            <a:off x="4139952" y="5586829"/>
            <a:ext cx="47331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1800" i="1" u="sng" dirty="0"/>
              <a:t>Комм.</a:t>
            </a:r>
            <a:r>
              <a:rPr lang="ru-RU" sz="1800" dirty="0"/>
              <a:t>: Сертификат о прослушивании лекций получать участники, оставившие отзыв.</a:t>
            </a:r>
          </a:p>
        </p:txBody>
      </p:sp>
    </p:spTree>
    <p:extLst>
      <p:ext uri="{BB962C8B-B14F-4D97-AF65-F5344CB8AC3E}">
        <p14:creationId xmlns:p14="http://schemas.microsoft.com/office/powerpoint/2010/main" val="49446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4050</TotalTime>
  <Words>668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Отчёт группы Geant4 5 мая 2025</vt:lpstr>
      <vt:lpstr>План</vt:lpstr>
      <vt:lpstr>Новости Geant4</vt:lpstr>
      <vt:lpstr>Задачи лаборатории по Geant4</vt:lpstr>
      <vt:lpstr>Адронная физика</vt:lpstr>
      <vt:lpstr>Geant4-DNA</vt:lpstr>
      <vt:lpstr>SPD/NICA</vt:lpstr>
      <vt:lpstr>ChargeExchange</vt:lpstr>
      <vt:lpstr>Курс-интенсив по Geant4</vt:lpstr>
      <vt:lpstr>Курс-интенсив по Geant4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по знакомству с Geant4</dc:title>
  <dc:creator>User</dc:creator>
  <cp:lastModifiedBy>Nikita Chalyi</cp:lastModifiedBy>
  <cp:revision>340</cp:revision>
  <dcterms:created xsi:type="dcterms:W3CDTF">2023-08-23T07:13:20Z</dcterms:created>
  <dcterms:modified xsi:type="dcterms:W3CDTF">2025-05-05T09:26:15Z</dcterms:modified>
</cp:coreProperties>
</file>