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iBoBTMVgbndxJOvTznAjWyRra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bold.fntdata"/><Relationship Id="rId6" Type="http://schemas.openxmlformats.org/officeDocument/2006/relationships/slide" Target="slides/slide1.xml"/><Relationship Id="rId18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9cdbc2647_6_1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9cdbc2647_6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59cdbc2647_6_1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9cdbc2647_6_1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9cdbc2647_6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59cdbc2647_6_1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768323663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7683236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5768323663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768323663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76832366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5768323663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9cdbc2647_6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9cdbc2647_6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59cdbc2647_6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9cdbc2647_6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9cdbc2647_6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59cdbc2647_6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9cdbc2647_6_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9cdbc2647_6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59cdbc2647_6_1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9cdbc2647_6_1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9cdbc2647_6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59cdbc2647_6_1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9cdbc2647_6_1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9cdbc2647_6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59cdbc2647_6_1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subTitle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0" type="dt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1" type="ftr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19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Google Shape;25;p19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Google Shape;26;p19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19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02" name="Google Shape;102;p29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03" name="Google Shape;103;p29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4" name="Google Shape;104;p29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" name="Google Shape;39;p2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solidFill>
          <a:schemeClr val="dk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b="0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0" type="dt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1" type="ftr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6" name="Google Shape;46;p22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p22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2" type="body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2" type="body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2" name="Google Shape;62;p24"/>
          <p:cNvSpPr txBox="1"/>
          <p:nvPr>
            <p:ph idx="3" type="body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4" type="body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68" name="Google Shape;68;p25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9" name="Google Shape;69;p25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/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1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76" name="Google Shape;76;p26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7" name="Google Shape;77;p26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8" name="Google Shape;78;p26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p26"/>
          <p:cNvSpPr txBox="1"/>
          <p:nvPr>
            <p:ph idx="2" type="body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b="0"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/>
          <p:nvPr>
            <p:ph idx="2" type="pic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</p:sp>
      <p:sp>
        <p:nvSpPr>
          <p:cNvPr id="83" name="Google Shape;83;p27"/>
          <p:cNvSpPr txBox="1"/>
          <p:nvPr>
            <p:ph idx="1" type="body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064"/>
              <a:buFont typeface="Gill Sans"/>
              <a:buNone/>
              <a:defRPr sz="1400"/>
            </a:lvl1pPr>
            <a:lvl2pPr indent="-286512" lvl="1" marL="914400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200"/>
            </a:lvl2pPr>
            <a:lvl3pPr indent="-276860" lvl="2" marL="1371600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indent="-268605" lvl="3" marL="1828800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indent="-268604" lvl="4" marL="2286000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87" name="Google Shape;87;p27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8" name="Google Shape;88;p27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b="0" i="0" sz="2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b="0" i="0" sz="2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5" name="Google Shape;15;p18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6" name="Google Shape;16;p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" name="Google Shape;17;p18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>
            <p:ph type="ctrTitle"/>
          </p:nvPr>
        </p:nvSpPr>
        <p:spPr>
          <a:xfrm>
            <a:off x="714348" y="3714752"/>
            <a:ext cx="7362852" cy="1304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</a:pPr>
            <a:r>
              <a:rPr lang="ru-RU"/>
              <a:t>Моделирование. От биологии до ядерной физики</a:t>
            </a:r>
            <a:endParaRPr/>
          </a:p>
        </p:txBody>
      </p:sp>
      <p:sp>
        <p:nvSpPr>
          <p:cNvPr id="110" name="Google Shape;110;p1"/>
          <p:cNvSpPr txBox="1"/>
          <p:nvPr>
            <p:ph idx="1" type="subTitle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64"/>
              <a:buNone/>
            </a:pPr>
            <a:r>
              <a:rPr lang="ru-RU" sz="1700"/>
              <a:t>Никита Чалый, 12.05.2025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9cdbc2647_6_138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“Остывание” ядра</a:t>
            </a:r>
            <a:endParaRPr/>
          </a:p>
        </p:txBody>
      </p:sp>
      <p:sp>
        <p:nvSpPr>
          <p:cNvPr id="231" name="Google Shape;231;g359cdbc2647_6_138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2" name="Google Shape;232;g359cdbc2647_6_138"/>
          <p:cNvSpPr txBox="1"/>
          <p:nvPr>
            <p:ph idx="1" type="body"/>
          </p:nvPr>
        </p:nvSpPr>
        <p:spPr>
          <a:xfrm>
            <a:off x="457200" y="1219200"/>
            <a:ext cx="8229600" cy="85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Как описать этот процесс?</a:t>
            </a:r>
            <a:endParaRPr/>
          </a:p>
        </p:txBody>
      </p:sp>
      <p:sp>
        <p:nvSpPr>
          <p:cNvPr id="233" name="Google Shape;233;g359cdbc2647_6_138"/>
          <p:cNvSpPr/>
          <p:nvPr/>
        </p:nvSpPr>
        <p:spPr>
          <a:xfrm>
            <a:off x="1933213" y="2259225"/>
            <a:ext cx="1802700" cy="16875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latin typeface="Gill Sans"/>
                <a:ea typeface="Gill Sans"/>
                <a:cs typeface="Gill Sans"/>
                <a:sym typeface="Gill Sans"/>
              </a:rPr>
              <a:t>“Горячее” ядро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34" name="Google Shape;234;g359cdbc2647_6_138"/>
          <p:cNvCxnSpPr>
            <a:endCxn id="233" idx="2"/>
          </p:cNvCxnSpPr>
          <p:nvPr/>
        </p:nvCxnSpPr>
        <p:spPr>
          <a:xfrm flipH="1" rot="10800000">
            <a:off x="1032013" y="3102975"/>
            <a:ext cx="901200" cy="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g359cdbc2647_6_138"/>
          <p:cNvCxnSpPr/>
          <p:nvPr/>
        </p:nvCxnSpPr>
        <p:spPr>
          <a:xfrm flipH="1" rot="10800000">
            <a:off x="1288538" y="2509750"/>
            <a:ext cx="901200" cy="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g359cdbc2647_6_138"/>
          <p:cNvCxnSpPr>
            <a:endCxn id="233" idx="3"/>
          </p:cNvCxnSpPr>
          <p:nvPr/>
        </p:nvCxnSpPr>
        <p:spPr>
          <a:xfrm>
            <a:off x="1423812" y="3696296"/>
            <a:ext cx="773400" cy="3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7" name="Google Shape;237;g359cdbc2647_6_138"/>
          <p:cNvSpPr txBox="1"/>
          <p:nvPr/>
        </p:nvSpPr>
        <p:spPr>
          <a:xfrm>
            <a:off x="2155338" y="4135350"/>
            <a:ext cx="4833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Мы находимся в некоторой среде (материал)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38" name="Google Shape;238;g359cdbc2647_6_138"/>
          <p:cNvCxnSpPr/>
          <p:nvPr/>
        </p:nvCxnSpPr>
        <p:spPr>
          <a:xfrm flipH="1" rot="10800000">
            <a:off x="3735913" y="3088575"/>
            <a:ext cx="2821500" cy="1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9" name="Google Shape;239;g359cdbc2647_6_138"/>
          <p:cNvSpPr/>
          <p:nvPr/>
        </p:nvSpPr>
        <p:spPr>
          <a:xfrm>
            <a:off x="6557413" y="2348300"/>
            <a:ext cx="1554600" cy="1514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latin typeface="Gill Sans"/>
                <a:ea typeface="Gill Sans"/>
                <a:cs typeface="Gill Sans"/>
                <a:sym typeface="Gill Sans"/>
              </a:rPr>
              <a:t>Ядро в равновесии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0" name="Google Shape;240;g359cdbc2647_6_138"/>
          <p:cNvSpPr/>
          <p:nvPr/>
        </p:nvSpPr>
        <p:spPr>
          <a:xfrm>
            <a:off x="4741713" y="2853600"/>
            <a:ext cx="773400" cy="49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latin typeface="Gill Sans"/>
                <a:ea typeface="Gill Sans"/>
                <a:cs typeface="Gill Sans"/>
                <a:sym typeface="Gill Sans"/>
              </a:rPr>
              <a:t>???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9cdbc2647_6_160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“Остывание” ядра</a:t>
            </a:r>
            <a:endParaRPr/>
          </a:p>
        </p:txBody>
      </p:sp>
      <p:sp>
        <p:nvSpPr>
          <p:cNvPr id="247" name="Google Shape;247;g359cdbc2647_6_160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8" name="Google Shape;248;g359cdbc2647_6_160"/>
          <p:cNvSpPr txBox="1"/>
          <p:nvPr>
            <p:ph idx="1" type="body"/>
          </p:nvPr>
        </p:nvSpPr>
        <p:spPr>
          <a:xfrm>
            <a:off x="457200" y="1219200"/>
            <a:ext cx="8049900" cy="8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Модель используемая в Geant4 (MC ⇒ Вероятности):</a:t>
            </a:r>
            <a:endParaRPr/>
          </a:p>
        </p:txBody>
      </p:sp>
      <p:sp>
        <p:nvSpPr>
          <p:cNvPr id="249" name="Google Shape;249;g359cdbc2647_6_160"/>
          <p:cNvSpPr/>
          <p:nvPr/>
        </p:nvSpPr>
        <p:spPr>
          <a:xfrm>
            <a:off x="1090775" y="1862250"/>
            <a:ext cx="1802700" cy="16875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latin typeface="Gill Sans"/>
                <a:ea typeface="Gill Sans"/>
                <a:cs typeface="Gill Sans"/>
                <a:sym typeface="Gill Sans"/>
              </a:rPr>
              <a:t>“Горячее” ядро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50" name="Google Shape;250;g359cdbc2647_6_160"/>
          <p:cNvCxnSpPr>
            <a:endCxn id="249" idx="2"/>
          </p:cNvCxnSpPr>
          <p:nvPr/>
        </p:nvCxnSpPr>
        <p:spPr>
          <a:xfrm flipH="1" rot="10800000">
            <a:off x="189575" y="2706000"/>
            <a:ext cx="901200" cy="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g359cdbc2647_6_160"/>
          <p:cNvSpPr/>
          <p:nvPr/>
        </p:nvSpPr>
        <p:spPr>
          <a:xfrm>
            <a:off x="7219075" y="2035050"/>
            <a:ext cx="1554600" cy="1514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latin typeface="Gill Sans"/>
                <a:ea typeface="Gill Sans"/>
                <a:cs typeface="Gill Sans"/>
                <a:sym typeface="Gill Sans"/>
              </a:rPr>
              <a:t>Равновесие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" name="Google Shape;252;g359cdbc2647_6_160"/>
          <p:cNvSpPr/>
          <p:nvPr/>
        </p:nvSpPr>
        <p:spPr>
          <a:xfrm>
            <a:off x="2760100" y="3890550"/>
            <a:ext cx="1554600" cy="1514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3" name="Google Shape;253;g359cdbc2647_6_160"/>
          <p:cNvSpPr/>
          <p:nvPr/>
        </p:nvSpPr>
        <p:spPr>
          <a:xfrm>
            <a:off x="3148775" y="4380575"/>
            <a:ext cx="248100" cy="2352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4" name="Google Shape;254;g359cdbc2647_6_160"/>
          <p:cNvSpPr/>
          <p:nvPr/>
        </p:nvSpPr>
        <p:spPr>
          <a:xfrm>
            <a:off x="3413350" y="4846500"/>
            <a:ext cx="248100" cy="2352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5" name="Google Shape;255;g359cdbc2647_6_160"/>
          <p:cNvSpPr/>
          <p:nvPr/>
        </p:nvSpPr>
        <p:spPr>
          <a:xfrm>
            <a:off x="3767100" y="4530300"/>
            <a:ext cx="248100" cy="2352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56" name="Google Shape;256;g359cdbc2647_6_160"/>
          <p:cNvCxnSpPr>
            <a:stCxn id="249" idx="5"/>
          </p:cNvCxnSpPr>
          <p:nvPr/>
        </p:nvCxnSpPr>
        <p:spPr>
          <a:xfrm>
            <a:off x="2629476" y="3302621"/>
            <a:ext cx="561000" cy="688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g359cdbc2647_6_160"/>
          <p:cNvCxnSpPr>
            <a:stCxn id="258" idx="7"/>
            <a:endCxn id="251" idx="3"/>
          </p:cNvCxnSpPr>
          <p:nvPr/>
        </p:nvCxnSpPr>
        <p:spPr>
          <a:xfrm flipH="1" rot="10800000">
            <a:off x="6763734" y="3327873"/>
            <a:ext cx="683100" cy="78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g359cdbc2647_6_160"/>
          <p:cNvCxnSpPr/>
          <p:nvPr/>
        </p:nvCxnSpPr>
        <p:spPr>
          <a:xfrm flipH="1" rot="10800000">
            <a:off x="4015200" y="3768613"/>
            <a:ext cx="481800" cy="273900"/>
          </a:xfrm>
          <a:prstGeom prst="straightConnector1">
            <a:avLst/>
          </a:prstGeom>
          <a:noFill/>
          <a:ln cap="flat" cmpd="sng" w="38100">
            <a:solidFill>
              <a:srgbClr val="9FB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g359cdbc2647_6_160"/>
          <p:cNvCxnSpPr/>
          <p:nvPr/>
        </p:nvCxnSpPr>
        <p:spPr>
          <a:xfrm flipH="1" rot="10800000">
            <a:off x="3661450" y="3455238"/>
            <a:ext cx="25500" cy="468000"/>
          </a:xfrm>
          <a:prstGeom prst="straightConnector1">
            <a:avLst/>
          </a:prstGeom>
          <a:noFill/>
          <a:ln cap="flat" cmpd="sng" w="38100">
            <a:solidFill>
              <a:srgbClr val="9FB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g359cdbc2647_6_160"/>
          <p:cNvCxnSpPr>
            <a:endCxn id="253" idx="3"/>
          </p:cNvCxnSpPr>
          <p:nvPr/>
        </p:nvCxnSpPr>
        <p:spPr>
          <a:xfrm flipH="1" rot="10800000">
            <a:off x="1959908" y="4581331"/>
            <a:ext cx="1225200" cy="33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g359cdbc2647_6_160"/>
          <p:cNvSpPr txBox="1"/>
          <p:nvPr/>
        </p:nvSpPr>
        <p:spPr>
          <a:xfrm>
            <a:off x="987950" y="4817100"/>
            <a:ext cx="11289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“Дырки”</a:t>
            </a:r>
            <a:endParaRPr sz="1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" name="Google Shape;263;g359cdbc2647_6_160"/>
          <p:cNvSpPr txBox="1"/>
          <p:nvPr/>
        </p:nvSpPr>
        <p:spPr>
          <a:xfrm>
            <a:off x="4098400" y="2785213"/>
            <a:ext cx="15546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Простые частицы, фрагменты</a:t>
            </a:r>
            <a:endParaRPr sz="1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4" name="Google Shape;264;g359cdbc2647_6_160"/>
          <p:cNvSpPr txBox="1"/>
          <p:nvPr/>
        </p:nvSpPr>
        <p:spPr>
          <a:xfrm>
            <a:off x="581375" y="5397575"/>
            <a:ext cx="4197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Стадия 1.</a:t>
            </a:r>
            <a:br>
              <a:rPr lang="ru-RU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ru-RU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Частица + “дырка” = экситон</a:t>
            </a:r>
            <a:br>
              <a:rPr lang="ru-RU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ru-RU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Ядро меняет своё число экситонов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g359cdbc2647_6_160"/>
          <p:cNvSpPr/>
          <p:nvPr/>
        </p:nvSpPr>
        <p:spPr>
          <a:xfrm>
            <a:off x="5436800" y="3890550"/>
            <a:ext cx="1554600" cy="1514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Gill Sans"/>
                <a:ea typeface="Gill Sans"/>
                <a:cs typeface="Gill Sans"/>
                <a:sym typeface="Gill Sans"/>
              </a:rPr>
              <a:t>Предравновесие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65" name="Google Shape;265;g359cdbc2647_6_160"/>
          <p:cNvCxnSpPr>
            <a:stCxn id="252" idx="6"/>
            <a:endCxn id="258" idx="2"/>
          </p:cNvCxnSpPr>
          <p:nvPr/>
        </p:nvCxnSpPr>
        <p:spPr>
          <a:xfrm>
            <a:off x="4314700" y="4647900"/>
            <a:ext cx="1122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g359cdbc2647_6_160"/>
          <p:cNvCxnSpPr>
            <a:stCxn id="258" idx="1"/>
          </p:cNvCxnSpPr>
          <p:nvPr/>
        </p:nvCxnSpPr>
        <p:spPr>
          <a:xfrm rot="10800000">
            <a:off x="5306866" y="3807873"/>
            <a:ext cx="357600" cy="304500"/>
          </a:xfrm>
          <a:prstGeom prst="straightConnector1">
            <a:avLst/>
          </a:prstGeom>
          <a:noFill/>
          <a:ln cap="flat" cmpd="sng" w="38100">
            <a:solidFill>
              <a:srgbClr val="9FB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g359cdbc2647_6_160"/>
          <p:cNvCxnSpPr>
            <a:stCxn id="258" idx="0"/>
          </p:cNvCxnSpPr>
          <p:nvPr/>
        </p:nvCxnSpPr>
        <p:spPr>
          <a:xfrm rot="10800000">
            <a:off x="5999000" y="3363750"/>
            <a:ext cx="215100" cy="526800"/>
          </a:xfrm>
          <a:prstGeom prst="straightConnector1">
            <a:avLst/>
          </a:prstGeom>
          <a:noFill/>
          <a:ln cap="flat" cmpd="sng" w="38100">
            <a:solidFill>
              <a:srgbClr val="9FB8C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8" name="Google Shape;268;g359cdbc2647_6_160"/>
          <p:cNvSpPr txBox="1"/>
          <p:nvPr/>
        </p:nvSpPr>
        <p:spPr>
          <a:xfrm>
            <a:off x="4497000" y="5405250"/>
            <a:ext cx="4197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Стадия 2.</a:t>
            </a:r>
            <a:br>
              <a:rPr lang="ru-RU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ru-RU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“Испарение” остатков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 txBox="1"/>
          <p:nvPr>
            <p:ph type="title"/>
          </p:nvPr>
        </p:nvSpPr>
        <p:spPr>
          <a:xfrm>
            <a:off x="500034" y="2500306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ru-RU"/>
              <a:t>Спасибо за внимание!</a:t>
            </a:r>
            <a:endParaRPr/>
          </a:p>
        </p:txBody>
      </p:sp>
      <p:sp>
        <p:nvSpPr>
          <p:cNvPr id="274" name="Google Shape;274;p17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ru-RU"/>
              <a:t>В чём суть моделирования?</a:t>
            </a:r>
            <a:endParaRPr/>
          </a:p>
        </p:txBody>
      </p:sp>
      <p:sp>
        <p:nvSpPr>
          <p:cNvPr id="116" name="Google Shape;116;p2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u="sng"/>
              <a:t>Пример</a:t>
            </a:r>
            <a:r>
              <a:rPr lang="ru-RU"/>
              <a:t>: Падение яблока → Закон всемирного тяготения → Формула Ньютона → Применяем для космоса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840725" y="1916425"/>
            <a:ext cx="2217600" cy="1160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Gill Sans"/>
                <a:ea typeface="Gill Sans"/>
                <a:cs typeface="Gill Sans"/>
                <a:sym typeface="Gill Sans"/>
              </a:rPr>
              <a:t>Закон Природы, Зависимость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3463200" y="1916425"/>
            <a:ext cx="2217600" cy="1160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Gill Sans"/>
                <a:ea typeface="Gill Sans"/>
                <a:cs typeface="Gill Sans"/>
                <a:sym typeface="Gill Sans"/>
              </a:rPr>
              <a:t>Построение модели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6085675" y="1916425"/>
            <a:ext cx="2217600" cy="1160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Gill Sans"/>
                <a:ea typeface="Gill Sans"/>
                <a:cs typeface="Gill Sans"/>
                <a:sym typeface="Gill Sans"/>
              </a:rPr>
              <a:t>Тестирование и применение модели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3072963" y="2386375"/>
            <a:ext cx="375600" cy="22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5695413" y="2386375"/>
            <a:ext cx="375600" cy="22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768323663_0_6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Типы моделей</a:t>
            </a:r>
            <a:endParaRPr/>
          </a:p>
        </p:txBody>
      </p:sp>
      <p:sp>
        <p:nvSpPr>
          <p:cNvPr id="129" name="Google Shape;129;g35768323663_0_6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0" name="Google Shape;130;g35768323663_0_6"/>
          <p:cNvSpPr/>
          <p:nvPr/>
        </p:nvSpPr>
        <p:spPr>
          <a:xfrm>
            <a:off x="1207850" y="2128575"/>
            <a:ext cx="2417400" cy="1307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Gill Sans"/>
                <a:ea typeface="Gill Sans"/>
                <a:cs typeface="Gill Sans"/>
                <a:sym typeface="Gill Sans"/>
              </a:rPr>
              <a:t>Физические</a:t>
            </a:r>
            <a:br>
              <a:rPr lang="ru-RU" sz="2000">
                <a:latin typeface="Gill Sans"/>
                <a:ea typeface="Gill Sans"/>
                <a:cs typeface="Gill Sans"/>
                <a:sym typeface="Gill Sans"/>
              </a:rPr>
            </a:br>
            <a:r>
              <a:rPr lang="ru-RU" sz="2000">
                <a:latin typeface="Gill Sans"/>
                <a:ea typeface="Gill Sans"/>
                <a:cs typeface="Gill Sans"/>
                <a:sym typeface="Gill Sans"/>
              </a:rPr>
              <a:t>(законы природы)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g35768323663_0_6"/>
          <p:cNvSpPr/>
          <p:nvPr/>
        </p:nvSpPr>
        <p:spPr>
          <a:xfrm>
            <a:off x="5002175" y="2128575"/>
            <a:ext cx="2417400" cy="1307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Gill Sans"/>
                <a:ea typeface="Gill Sans"/>
                <a:cs typeface="Gill Sans"/>
                <a:sym typeface="Gill Sans"/>
              </a:rPr>
              <a:t>Эмпирические</a:t>
            </a:r>
            <a:br>
              <a:rPr lang="ru-RU" sz="2000">
                <a:latin typeface="Gill Sans"/>
                <a:ea typeface="Gill Sans"/>
                <a:cs typeface="Gill Sans"/>
                <a:sym typeface="Gill Sans"/>
              </a:rPr>
            </a:br>
            <a:r>
              <a:rPr lang="ru-RU" sz="2000">
                <a:latin typeface="Gill Sans"/>
                <a:ea typeface="Gill Sans"/>
                <a:cs typeface="Gill Sans"/>
                <a:sym typeface="Gill Sans"/>
              </a:rPr>
              <a:t>(искусственные зависимости, эксперименты)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g35768323663_0_6"/>
          <p:cNvSpPr/>
          <p:nvPr/>
        </p:nvSpPr>
        <p:spPr>
          <a:xfrm>
            <a:off x="1207850" y="3940425"/>
            <a:ext cx="2417400" cy="1307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Gill Sans"/>
                <a:ea typeface="Gill Sans"/>
                <a:cs typeface="Gill Sans"/>
                <a:sym typeface="Gill Sans"/>
              </a:rPr>
              <a:t>Физические процессы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g35768323663_0_6"/>
          <p:cNvSpPr/>
          <p:nvPr/>
        </p:nvSpPr>
        <p:spPr>
          <a:xfrm>
            <a:off x="5002175" y="3940425"/>
            <a:ext cx="2417400" cy="1307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Gill Sans"/>
                <a:ea typeface="Gill Sans"/>
                <a:cs typeface="Gill Sans"/>
                <a:sym typeface="Gill Sans"/>
              </a:rPr>
              <a:t>Социология,</a:t>
            </a:r>
            <a:br>
              <a:rPr lang="ru-RU" sz="2000">
                <a:latin typeface="Gill Sans"/>
                <a:ea typeface="Gill Sans"/>
                <a:cs typeface="Gill Sans"/>
                <a:sym typeface="Gill Sans"/>
              </a:rPr>
            </a:br>
            <a:r>
              <a:rPr lang="ru-RU" sz="2000">
                <a:latin typeface="Gill Sans"/>
                <a:ea typeface="Gill Sans"/>
                <a:cs typeface="Gill Sans"/>
                <a:sym typeface="Gill Sans"/>
              </a:rPr>
              <a:t>Биология,</a:t>
            </a:r>
            <a:br>
              <a:rPr lang="ru-RU" sz="2000">
                <a:latin typeface="Gill Sans"/>
                <a:ea typeface="Gill Sans"/>
                <a:cs typeface="Gill Sans"/>
                <a:sym typeface="Gill Sans"/>
              </a:rPr>
            </a:br>
            <a:r>
              <a:rPr lang="ru-RU" sz="2000">
                <a:latin typeface="Gill Sans"/>
                <a:ea typeface="Gill Sans"/>
                <a:cs typeface="Gill Sans"/>
                <a:sym typeface="Gill Sans"/>
              </a:rPr>
              <a:t>Экономика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g35768323663_0_6"/>
          <p:cNvSpPr/>
          <p:nvPr/>
        </p:nvSpPr>
        <p:spPr>
          <a:xfrm>
            <a:off x="2277050" y="3454350"/>
            <a:ext cx="279000" cy="467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g35768323663_0_6"/>
          <p:cNvSpPr/>
          <p:nvPr/>
        </p:nvSpPr>
        <p:spPr>
          <a:xfrm>
            <a:off x="6071375" y="3454350"/>
            <a:ext cx="279000" cy="467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768323663_0_26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Формирование почки у эмбриона</a:t>
            </a:r>
            <a:endParaRPr/>
          </a:p>
        </p:txBody>
      </p:sp>
      <p:sp>
        <p:nvSpPr>
          <p:cNvPr id="142" name="Google Shape;142;g35768323663_0_26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3" name="Google Shape;143;g35768323663_0_26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Как </a:t>
            </a:r>
            <a:r>
              <a:rPr lang="ru-RU"/>
              <a:t>смоделировать</a:t>
            </a:r>
            <a:r>
              <a:rPr lang="ru-RU"/>
              <a:t> этот процесс?</a:t>
            </a:r>
            <a:br>
              <a:rPr lang="ru-RU"/>
            </a:b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44" name="Google Shape;144;g35768323663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50" y="2372625"/>
            <a:ext cx="7456675" cy="29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9cdbc2647_6_54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Формирование почки у эмбриона</a:t>
            </a:r>
            <a:endParaRPr/>
          </a:p>
        </p:txBody>
      </p:sp>
      <p:sp>
        <p:nvSpPr>
          <p:cNvPr id="151" name="Google Shape;151;g359cdbc2647_6_54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2" name="Google Shape;152;g359cdbc2647_6_54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1) </a:t>
            </a:r>
            <a:r>
              <a:rPr lang="ru-RU"/>
              <a:t>Как происходит процесс ветвления?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2) Как контролировать процесс роста?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3) Что нужно исправить, если появились нарушения в формировании?</a:t>
            </a:r>
            <a:endParaRPr/>
          </a:p>
        </p:txBody>
      </p:sp>
      <p:pic>
        <p:nvPicPr>
          <p:cNvPr id="153" name="Google Shape;153;g359cdbc2647_6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663" y="3220825"/>
            <a:ext cx="7456675" cy="29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59cdbc2647_6_54"/>
          <p:cNvSpPr txBox="1"/>
          <p:nvPr/>
        </p:nvSpPr>
        <p:spPr>
          <a:xfrm>
            <a:off x="925175" y="6356350"/>
            <a:ext cx="815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участника: эпителий (желтый) и питательная среда (бардовый)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9cdbc2647_6_61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Формирование почки у эмбриона</a:t>
            </a:r>
            <a:endParaRPr/>
          </a:p>
        </p:txBody>
      </p:sp>
      <p:sp>
        <p:nvSpPr>
          <p:cNvPr id="161" name="Google Shape;161;g359cdbc2647_6_61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2" name="Google Shape;162;g359cdbc2647_6_61"/>
          <p:cNvSpPr txBox="1"/>
          <p:nvPr>
            <p:ph idx="1" type="body"/>
          </p:nvPr>
        </p:nvSpPr>
        <p:spPr>
          <a:xfrm>
            <a:off x="112500" y="4329713"/>
            <a:ext cx="8919000" cy="160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374"/>
              <a:t>Предлагаемая модель:</a:t>
            </a:r>
            <a:br>
              <a:rPr lang="ru-RU"/>
            </a:br>
            <a:r>
              <a:rPr lang="ru-RU"/>
              <a:t>Гидродинамика! Уравнение Навье-Cтокса (вязкость + эластичность F2 + сила создаваемая питательной средой F1)</a:t>
            </a:r>
            <a:endParaRPr/>
          </a:p>
        </p:txBody>
      </p:sp>
      <p:sp>
        <p:nvSpPr>
          <p:cNvPr id="163" name="Google Shape;163;g359cdbc2647_6_61"/>
          <p:cNvSpPr/>
          <p:nvPr/>
        </p:nvSpPr>
        <p:spPr>
          <a:xfrm>
            <a:off x="5195850" y="2148488"/>
            <a:ext cx="1527300" cy="1468500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4" name="Google Shape;164;g359cdbc2647_6_61"/>
          <p:cNvSpPr/>
          <p:nvPr/>
        </p:nvSpPr>
        <p:spPr>
          <a:xfrm>
            <a:off x="2748963" y="1766900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g359cdbc2647_6_61"/>
          <p:cNvSpPr/>
          <p:nvPr/>
        </p:nvSpPr>
        <p:spPr>
          <a:xfrm>
            <a:off x="2299288" y="1957700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g359cdbc2647_6_61"/>
          <p:cNvSpPr/>
          <p:nvPr/>
        </p:nvSpPr>
        <p:spPr>
          <a:xfrm>
            <a:off x="2892213" y="2148500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g359cdbc2647_6_61"/>
          <p:cNvSpPr/>
          <p:nvPr/>
        </p:nvSpPr>
        <p:spPr>
          <a:xfrm>
            <a:off x="7101250" y="2488188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g359cdbc2647_6_61"/>
          <p:cNvSpPr/>
          <p:nvPr/>
        </p:nvSpPr>
        <p:spPr>
          <a:xfrm>
            <a:off x="6881050" y="2948988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g359cdbc2647_6_61"/>
          <p:cNvSpPr/>
          <p:nvPr/>
        </p:nvSpPr>
        <p:spPr>
          <a:xfrm>
            <a:off x="3510963" y="2528900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g359cdbc2647_6_61"/>
          <p:cNvSpPr/>
          <p:nvPr/>
        </p:nvSpPr>
        <p:spPr>
          <a:xfrm>
            <a:off x="7321450" y="3139788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g359cdbc2647_6_61"/>
          <p:cNvSpPr/>
          <p:nvPr/>
        </p:nvSpPr>
        <p:spPr>
          <a:xfrm>
            <a:off x="6881050" y="3426188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g359cdbc2647_6_61"/>
          <p:cNvSpPr/>
          <p:nvPr/>
        </p:nvSpPr>
        <p:spPr>
          <a:xfrm>
            <a:off x="6508325" y="3714563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g359cdbc2647_6_61"/>
          <p:cNvSpPr/>
          <p:nvPr/>
        </p:nvSpPr>
        <p:spPr>
          <a:xfrm>
            <a:off x="7321450" y="3616988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4" name="Google Shape;174;g359cdbc2647_6_61"/>
          <p:cNvSpPr/>
          <p:nvPr/>
        </p:nvSpPr>
        <p:spPr>
          <a:xfrm>
            <a:off x="3141888" y="2532475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g359cdbc2647_6_61"/>
          <p:cNvSpPr/>
          <p:nvPr/>
        </p:nvSpPr>
        <p:spPr>
          <a:xfrm>
            <a:off x="2921688" y="2993275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g359cdbc2647_6_61"/>
          <p:cNvSpPr/>
          <p:nvPr/>
        </p:nvSpPr>
        <p:spPr>
          <a:xfrm>
            <a:off x="3362088" y="3184075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g359cdbc2647_6_61"/>
          <p:cNvSpPr/>
          <p:nvPr/>
        </p:nvSpPr>
        <p:spPr>
          <a:xfrm>
            <a:off x="1236488" y="2148500"/>
            <a:ext cx="1527300" cy="1468500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latin typeface="Gill Sans"/>
                <a:ea typeface="Gill Sans"/>
                <a:cs typeface="Gill Sans"/>
                <a:sym typeface="Gill Sans"/>
              </a:rPr>
              <a:t>Клетки</a:t>
            </a:r>
            <a:endParaRPr sz="1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latin typeface="Gill Sans"/>
                <a:ea typeface="Gill Sans"/>
                <a:cs typeface="Gill Sans"/>
                <a:sym typeface="Gill Sans"/>
              </a:rPr>
              <a:t>эпителия</a:t>
            </a:r>
            <a:endParaRPr sz="17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g359cdbc2647_6_61"/>
          <p:cNvSpPr/>
          <p:nvPr/>
        </p:nvSpPr>
        <p:spPr>
          <a:xfrm>
            <a:off x="2921688" y="3426200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g359cdbc2647_6_61"/>
          <p:cNvSpPr/>
          <p:nvPr/>
        </p:nvSpPr>
        <p:spPr>
          <a:xfrm>
            <a:off x="2548963" y="3714575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g359cdbc2647_6_61"/>
          <p:cNvSpPr/>
          <p:nvPr/>
        </p:nvSpPr>
        <p:spPr>
          <a:xfrm>
            <a:off x="3362088" y="3617000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g359cdbc2647_6_61"/>
          <p:cNvSpPr txBox="1"/>
          <p:nvPr/>
        </p:nvSpPr>
        <p:spPr>
          <a:xfrm>
            <a:off x="2368800" y="1327150"/>
            <a:ext cx="1981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Питательная среда</a:t>
            </a:r>
            <a:endParaRPr sz="1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82" name="Google Shape;182;g359cdbc2647_6_61"/>
          <p:cNvCxnSpPr/>
          <p:nvPr/>
        </p:nvCxnSpPr>
        <p:spPr>
          <a:xfrm flipH="1">
            <a:off x="3197350" y="1769575"/>
            <a:ext cx="73500" cy="23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3" name="Google Shape;183;g359cdbc2647_6_61"/>
          <p:cNvSpPr/>
          <p:nvPr/>
        </p:nvSpPr>
        <p:spPr>
          <a:xfrm rot="-1823711">
            <a:off x="6284013" y="2223841"/>
            <a:ext cx="668826" cy="365617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84" name="Google Shape;184;g359cdbc2647_6_61"/>
          <p:cNvCxnSpPr/>
          <p:nvPr/>
        </p:nvCxnSpPr>
        <p:spPr>
          <a:xfrm>
            <a:off x="3373338" y="1749650"/>
            <a:ext cx="197700" cy="60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" name="Google Shape;185;g359cdbc2647_6_61"/>
          <p:cNvSpPr/>
          <p:nvPr/>
        </p:nvSpPr>
        <p:spPr>
          <a:xfrm rot="-1947508">
            <a:off x="6063469" y="2506839"/>
            <a:ext cx="414207" cy="23494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g359cdbc2647_6_61"/>
          <p:cNvSpPr/>
          <p:nvPr/>
        </p:nvSpPr>
        <p:spPr>
          <a:xfrm rot="8908438">
            <a:off x="6763089" y="2023910"/>
            <a:ext cx="456122" cy="2349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g359cdbc2647_6_61"/>
          <p:cNvSpPr txBox="1"/>
          <p:nvPr/>
        </p:nvSpPr>
        <p:spPr>
          <a:xfrm>
            <a:off x="7175800" y="1704175"/>
            <a:ext cx="511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F1</a:t>
            </a:r>
            <a:endParaRPr sz="15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g359cdbc2647_6_61"/>
          <p:cNvSpPr txBox="1"/>
          <p:nvPr/>
        </p:nvSpPr>
        <p:spPr>
          <a:xfrm>
            <a:off x="5799350" y="2627575"/>
            <a:ext cx="511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F2</a:t>
            </a:r>
            <a:endParaRPr sz="15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g359cdbc2647_6_61"/>
          <p:cNvSpPr/>
          <p:nvPr/>
        </p:nvSpPr>
        <p:spPr>
          <a:xfrm>
            <a:off x="7541650" y="2631038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g359cdbc2647_6_61"/>
          <p:cNvSpPr/>
          <p:nvPr/>
        </p:nvSpPr>
        <p:spPr>
          <a:xfrm>
            <a:off x="7687300" y="2255050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" name="Google Shape;191;g359cdbc2647_6_61"/>
          <p:cNvSpPr/>
          <p:nvPr/>
        </p:nvSpPr>
        <p:spPr>
          <a:xfrm>
            <a:off x="7687300" y="1879038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Google Shape;192;g359cdbc2647_6_61"/>
          <p:cNvSpPr/>
          <p:nvPr/>
        </p:nvSpPr>
        <p:spPr>
          <a:xfrm>
            <a:off x="6735400" y="1673488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3" name="Google Shape;193;g359cdbc2647_6_61"/>
          <p:cNvSpPr/>
          <p:nvPr/>
        </p:nvSpPr>
        <p:spPr>
          <a:xfrm>
            <a:off x="7321450" y="1454938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g359cdbc2647_6_61"/>
          <p:cNvSpPr/>
          <p:nvPr/>
        </p:nvSpPr>
        <p:spPr>
          <a:xfrm>
            <a:off x="6881050" y="1312838"/>
            <a:ext cx="220200" cy="190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9cdbc2647_6_110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Социальная динамика: сёрклпит</a:t>
            </a:r>
            <a:endParaRPr/>
          </a:p>
        </p:txBody>
      </p:sp>
      <p:sp>
        <p:nvSpPr>
          <p:cNvPr id="201" name="Google Shape;201;g359cdbc2647_6_110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2" name="Google Shape;202;g359cdbc2647_6_110"/>
          <p:cNvSpPr txBox="1"/>
          <p:nvPr>
            <p:ph idx="1" type="body"/>
          </p:nvPr>
        </p:nvSpPr>
        <p:spPr>
          <a:xfrm>
            <a:off x="457200" y="1219200"/>
            <a:ext cx="8337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Как описать это явление?</a:t>
            </a:r>
            <a:endParaRPr/>
          </a:p>
        </p:txBody>
      </p:sp>
      <p:pic>
        <p:nvPicPr>
          <p:cNvPr id="203" name="Google Shape;203;g359cdbc2647_6_110" title="89d8f7ce9e64aa5531cbe88d61faf410.gif"/>
          <p:cNvPicPr preferRelativeResize="0"/>
          <p:nvPr/>
        </p:nvPicPr>
        <p:blipFill rotWithShape="1">
          <a:blip r:embed="rId3">
            <a:alphaModFix/>
          </a:blip>
          <a:srcRect b="12551" l="0" r="0" t="12016"/>
          <a:stretch/>
        </p:blipFill>
        <p:spPr>
          <a:xfrm>
            <a:off x="1009100" y="1725525"/>
            <a:ext cx="7495250" cy="424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59cdbc2647_6_110"/>
          <p:cNvSpPr txBox="1"/>
          <p:nvPr/>
        </p:nvSpPr>
        <p:spPr>
          <a:xfrm>
            <a:off x="1556475" y="5863750"/>
            <a:ext cx="640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типа участников: активные (слэмящиеся) и неактивные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9cdbc2647_6_118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Социальная динамика: сёрклпит</a:t>
            </a:r>
            <a:endParaRPr/>
          </a:p>
        </p:txBody>
      </p:sp>
      <p:sp>
        <p:nvSpPr>
          <p:cNvPr id="211" name="Google Shape;211;g359cdbc2647_6_118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2" name="Google Shape;212;g359cdbc2647_6_118"/>
          <p:cNvSpPr txBox="1"/>
          <p:nvPr>
            <p:ph idx="1" type="body"/>
          </p:nvPr>
        </p:nvSpPr>
        <p:spPr>
          <a:xfrm>
            <a:off x="614700" y="1280825"/>
            <a:ext cx="8229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374"/>
              <a:t>Предлагаемая модель:</a:t>
            </a:r>
            <a:br>
              <a:rPr lang="ru-RU"/>
            </a:br>
            <a:br>
              <a:rPr lang="ru-RU"/>
            </a:br>
            <a:r>
              <a:rPr lang="ru-RU" sz="2550"/>
              <a:t>Толпа – кружки на двумерном танцополе, именующиеся MASH (mobile active simulated humanoid)</a:t>
            </a:r>
            <a:endParaRPr sz="255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550"/>
              <a:t>Две группы MASH: пассивные и активные (слэмящиеся)</a:t>
            </a:r>
            <a:endParaRPr sz="255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550"/>
              <a:t>Активные – в центре поля. На них действуют 4 силы: упругая сила отталкивания, сила тяги вдоль вектора своей скорости, группирующая сила, которая подстраивала скорость человечка под скорости соседей, и дополнительная случайная сила.</a:t>
            </a:r>
            <a:endParaRPr sz="255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550"/>
              <a:t>Пассивные MASH участвовали только в упругом отталкивании.</a:t>
            </a:r>
            <a:endParaRPr sz="255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9cdbc2647_6_125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Социальная динамика: сёрклпит</a:t>
            </a:r>
            <a:endParaRPr/>
          </a:p>
        </p:txBody>
      </p:sp>
      <p:sp>
        <p:nvSpPr>
          <p:cNvPr id="219" name="Google Shape;219;g359cdbc2647_6_125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0" name="Google Shape;220;g359cdbc2647_6_125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g359cdbc2647_6_125" title="9303b8efc5e1bc828b14d085c511d254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25" y="1832000"/>
            <a:ext cx="3429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59cdbc2647_6_125" title="89d8f7ce9e64aa5531cbe88d61faf410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4000" y="1932950"/>
            <a:ext cx="4302800" cy="32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359cdbc2647_6_125"/>
          <p:cNvSpPr txBox="1"/>
          <p:nvPr/>
        </p:nvSpPr>
        <p:spPr>
          <a:xfrm>
            <a:off x="1282525" y="5426200"/>
            <a:ext cx="23496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Симуляция</a:t>
            </a:r>
            <a:endParaRPr sz="2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4" name="Google Shape;224;g359cdbc2647_6_125"/>
          <p:cNvSpPr txBox="1"/>
          <p:nvPr/>
        </p:nvSpPr>
        <p:spPr>
          <a:xfrm>
            <a:off x="5360600" y="5426200"/>
            <a:ext cx="23496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Реальность</a:t>
            </a:r>
            <a:endParaRPr sz="2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чальная">
  <a:themeElements>
    <a:clrScheme name="Начальная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2023-08-23T07:13:20Z</dcterms:created>
  <dc:creator>User</dc:creator>
</cp:coreProperties>
</file>