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8288000" cy="10287000"/>
  <p:notesSz cx="6858000" cy="9144000"/>
  <p:embeddedFontLs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Codec Pro" panose="020B0604020202020204" charset="0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04" d="100"/>
          <a:sy n="104" d="100"/>
        </p:scale>
        <p:origin x="4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6327523" y="2327023"/>
            <a:ext cx="5632954" cy="5632954"/>
          </a:xfrm>
          <a:custGeom>
            <a:avLst/>
            <a:gdLst/>
            <a:ahLst/>
            <a:cxnLst/>
            <a:rect l="l" t="t" r="r" b="b"/>
            <a:pathLst>
              <a:path w="5632954" h="5632954">
                <a:moveTo>
                  <a:pt x="0" y="0"/>
                </a:moveTo>
                <a:lnTo>
                  <a:pt x="5632954" y="0"/>
                </a:lnTo>
                <a:lnTo>
                  <a:pt x="5632954" y="5632954"/>
                </a:lnTo>
                <a:lnTo>
                  <a:pt x="0" y="56329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681390" y="952500"/>
            <a:ext cx="7275157" cy="14349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Ваша задача - спроектировать систему, которая сможет работать с длительными вычислительными операциями, результатом работы которых является файл. И при этом не умирать и быть в состоянии выполнять что-то ещё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028700" y="3506399"/>
            <a:ext cx="6862959" cy="42541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Примеры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поведения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</a:p>
          <a:p>
            <a:pPr algn="l">
              <a:lnSpc>
                <a:spcPts val="2799"/>
              </a:lnSpc>
            </a:pPr>
            <a:endParaRPr lang="en-US" sz="1999" dirty="0">
              <a:solidFill>
                <a:srgbClr val="000000"/>
              </a:solidFill>
              <a:latin typeface="Codec Pro"/>
              <a:ea typeface="Codec Pro"/>
              <a:cs typeface="Codec Pro"/>
              <a:sym typeface="Codec Pro"/>
            </a:endParaRPr>
          </a:p>
          <a:p>
            <a:pPr algn="l">
              <a:lnSpc>
                <a:spcPts val="2799"/>
              </a:lnSpc>
            </a:pP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Пользователь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зарегистрировался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в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системе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,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запустил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вычисления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3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разных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задач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и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пошел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менять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данные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регистрации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в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профиле</a:t>
            </a:r>
            <a:endParaRPr lang="en-US" sz="1999" dirty="0">
              <a:solidFill>
                <a:srgbClr val="000000"/>
              </a:solidFill>
              <a:latin typeface="Codec Pro"/>
              <a:ea typeface="Codec Pro"/>
              <a:cs typeface="Codec Pro"/>
              <a:sym typeface="Codec Pro"/>
            </a:endParaRPr>
          </a:p>
          <a:p>
            <a:pPr algn="l">
              <a:lnSpc>
                <a:spcPts val="2799"/>
              </a:lnSpc>
            </a:pPr>
            <a:endParaRPr lang="en-US" sz="1999" dirty="0">
              <a:solidFill>
                <a:srgbClr val="000000"/>
              </a:solidFill>
              <a:latin typeface="Codec Pro"/>
              <a:ea typeface="Codec Pro"/>
              <a:cs typeface="Codec Pro"/>
              <a:sym typeface="Codec Pro"/>
            </a:endParaRPr>
          </a:p>
          <a:p>
            <a:pPr algn="l">
              <a:lnSpc>
                <a:spcPts val="2799"/>
              </a:lnSpc>
            </a:pP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Пользователь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не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понравился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руководству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и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его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заблокировали</a:t>
            </a:r>
            <a:endParaRPr lang="en-US" sz="1999" dirty="0">
              <a:solidFill>
                <a:srgbClr val="000000"/>
              </a:solidFill>
              <a:latin typeface="Codec Pro"/>
              <a:ea typeface="Codec Pro"/>
              <a:cs typeface="Codec Pro"/>
              <a:sym typeface="Codec Pro"/>
            </a:endParaRPr>
          </a:p>
          <a:p>
            <a:pPr algn="l">
              <a:lnSpc>
                <a:spcPts val="2799"/>
              </a:lnSpc>
            </a:pPr>
            <a:endParaRPr lang="en-US" sz="1999" dirty="0">
              <a:solidFill>
                <a:srgbClr val="000000"/>
              </a:solidFill>
              <a:latin typeface="Codec Pro"/>
              <a:ea typeface="Codec Pro"/>
              <a:cs typeface="Codec Pro"/>
              <a:sym typeface="Codec Pro"/>
            </a:endParaRPr>
          </a:p>
          <a:p>
            <a:pPr algn="l">
              <a:lnSpc>
                <a:spcPts val="2799"/>
              </a:lnSpc>
              <a:spcBef>
                <a:spcPct val="0"/>
              </a:spcBef>
            </a:pP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Пользователь</a:t>
            </a:r>
            <a:r>
              <a:rPr lang="ru-RU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запустил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пример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и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как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бешенный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меняет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аватарку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у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себя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в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профиле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(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допустим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такая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возможность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есть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)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8530137" y="3355603"/>
            <a:ext cx="8852821" cy="42541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Алгоритм решения</a:t>
            </a:r>
          </a:p>
          <a:p>
            <a:pPr algn="l">
              <a:lnSpc>
                <a:spcPts val="2799"/>
              </a:lnSpc>
              <a:spcBef>
                <a:spcPct val="0"/>
              </a:spcBef>
            </a:pPr>
            <a:endParaRPr lang="en-US" sz="1999">
              <a:solidFill>
                <a:srgbClr val="000000"/>
              </a:solidFill>
              <a:latin typeface="Codec Pro"/>
              <a:ea typeface="Codec Pro"/>
              <a:cs typeface="Codec Pro"/>
              <a:sym typeface="Codec Pro"/>
            </a:endParaRPr>
          </a:p>
          <a:p>
            <a:pPr algn="l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Задайте мне уточняющее вопросы (по очереди), которые тебе кажутся важными </a:t>
            </a:r>
          </a:p>
          <a:p>
            <a:pPr algn="l">
              <a:lnSpc>
                <a:spcPts val="2799"/>
              </a:lnSpc>
              <a:spcBef>
                <a:spcPct val="0"/>
              </a:spcBef>
            </a:pPr>
            <a:endParaRPr lang="en-US" sz="1999">
              <a:solidFill>
                <a:srgbClr val="000000"/>
              </a:solidFill>
              <a:latin typeface="Codec Pro"/>
              <a:ea typeface="Codec Pro"/>
              <a:cs typeface="Codec Pro"/>
              <a:sym typeface="Codec Pro"/>
            </a:endParaRPr>
          </a:p>
          <a:p>
            <a:pPr algn="l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Перейди по ссылке в чате (можешь и от руки) и нарисуй схему приложения, которое в состоянии справится с конкретно этой задачей</a:t>
            </a:r>
          </a:p>
          <a:p>
            <a:pPr algn="l">
              <a:lnSpc>
                <a:spcPts val="2799"/>
              </a:lnSpc>
              <a:spcBef>
                <a:spcPct val="0"/>
              </a:spcBef>
            </a:pPr>
            <a:endParaRPr lang="en-US" sz="1999">
              <a:solidFill>
                <a:srgbClr val="000000"/>
              </a:solidFill>
              <a:latin typeface="Codec Pro"/>
              <a:ea typeface="Codec Pro"/>
              <a:cs typeface="Codec Pro"/>
              <a:sym typeface="Codec Pro"/>
            </a:endParaRPr>
          </a:p>
          <a:p>
            <a:pPr algn="l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ВАЖНО: не упарывайся в детали (например выбор языка программирования для сервиса). Просто логика работы в самых основных аспектах (например что и как должен делать сервис на словах)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367161" y="5143500"/>
            <a:ext cx="1562761" cy="1562761"/>
            <a:chOff x="0" y="0"/>
            <a:chExt cx="411591" cy="41159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6216220" y="952500"/>
            <a:ext cx="5855560" cy="3777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Два типа задач для центрального процессора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3367161" y="2216041"/>
            <a:ext cx="3873333" cy="730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IO bound - основное время - это время ожидания чего-то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432496" y="2216041"/>
            <a:ext cx="3873333" cy="10825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CPU bound - основное время это время выполнения вычислений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4929922" y="5143500"/>
            <a:ext cx="1562761" cy="1562761"/>
            <a:chOff x="0" y="0"/>
            <a:chExt cx="411591" cy="411591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492684" y="5143500"/>
            <a:ext cx="1562761" cy="1562761"/>
            <a:chOff x="0" y="0"/>
            <a:chExt cx="411591" cy="411591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3" name="TextBox 13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8055445" y="5143500"/>
            <a:ext cx="1562761" cy="1562761"/>
            <a:chOff x="0" y="0"/>
            <a:chExt cx="411591" cy="411591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6" name="TextBox 16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12743067" y="5143500"/>
            <a:ext cx="1562761" cy="1562761"/>
            <a:chOff x="0" y="0"/>
            <a:chExt cx="411591" cy="411591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9" name="TextBox 19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11180967" y="5143500"/>
            <a:ext cx="1562761" cy="1562761"/>
            <a:chOff x="0" y="0"/>
            <a:chExt cx="411591" cy="411591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22" name="TextBox 22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9618206" y="5143500"/>
            <a:ext cx="1562761" cy="1562761"/>
            <a:chOff x="0" y="0"/>
            <a:chExt cx="411591" cy="411591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25" name="TextBox 25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sp>
        <p:nvSpPr>
          <p:cNvPr id="26" name="TextBox 26"/>
          <p:cNvSpPr txBox="1"/>
          <p:nvPr/>
        </p:nvSpPr>
        <p:spPr>
          <a:xfrm>
            <a:off x="3436107" y="5464287"/>
            <a:ext cx="1493816" cy="8545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39"/>
              </a:lnSpc>
              <a:spcBef>
                <a:spcPct val="0"/>
              </a:spcBef>
            </a:pPr>
            <a:r>
              <a:rPr lang="en-US" sz="15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Отправка запроса на сервер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5002270" y="5602367"/>
            <a:ext cx="1491075" cy="5783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39"/>
              </a:lnSpc>
              <a:spcBef>
                <a:spcPct val="0"/>
              </a:spcBef>
            </a:pPr>
            <a:r>
              <a:rPr lang="en-US" sz="15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Моделирование котика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6527487" y="5527079"/>
            <a:ext cx="1493816" cy="8545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39"/>
              </a:lnSpc>
              <a:spcBef>
                <a:spcPct val="0"/>
              </a:spcBef>
            </a:pPr>
            <a:r>
              <a:rPr lang="en-US" sz="15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Ожидание ввода пользователя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8313938" y="5527079"/>
            <a:ext cx="1045775" cy="8545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39"/>
              </a:lnSpc>
              <a:spcBef>
                <a:spcPct val="0"/>
              </a:spcBef>
            </a:pPr>
            <a:r>
              <a:rPr lang="en-US" sz="15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Чтение / запись на диск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9876699" y="5389000"/>
            <a:ext cx="1045775" cy="11306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39"/>
              </a:lnSpc>
              <a:spcBef>
                <a:spcPct val="0"/>
              </a:spcBef>
            </a:pPr>
            <a:r>
              <a:rPr lang="en-US" sz="15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Загрузка данных из облачных сервисов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1264725" y="5527079"/>
            <a:ext cx="1395247" cy="8545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39"/>
              </a:lnSpc>
              <a:spcBef>
                <a:spcPct val="0"/>
              </a:spcBef>
            </a:pPr>
            <a:r>
              <a:rPr lang="en-US" sz="15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Обработка изображений / файлов 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12829454" y="5665158"/>
            <a:ext cx="1395247" cy="5783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39"/>
              </a:lnSpc>
              <a:spcBef>
                <a:spcPct val="0"/>
              </a:spcBef>
            </a:pPr>
            <a:r>
              <a:rPr lang="en-US" sz="15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Компиляция кода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367161" y="5143500"/>
            <a:ext cx="1562761" cy="1562761"/>
            <a:chOff x="0" y="0"/>
            <a:chExt cx="411591" cy="41159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6216220" y="952500"/>
            <a:ext cx="5855560" cy="3777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Два типа задач для центрального процессора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3367161" y="2216041"/>
            <a:ext cx="3873333" cy="730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IO bound - основное время - это время ожидания чего-то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432496" y="2216041"/>
            <a:ext cx="3873333" cy="10825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CPU bound - основное время это время выполнения вычислений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4929922" y="5143500"/>
            <a:ext cx="1562761" cy="1562761"/>
            <a:chOff x="0" y="0"/>
            <a:chExt cx="411591" cy="411591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492684" y="5143500"/>
            <a:ext cx="1562761" cy="1562761"/>
            <a:chOff x="0" y="0"/>
            <a:chExt cx="411591" cy="411591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3" name="TextBox 13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8055445" y="5143500"/>
            <a:ext cx="1562761" cy="1562761"/>
            <a:chOff x="0" y="0"/>
            <a:chExt cx="411591" cy="411591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6" name="TextBox 16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12743067" y="5143500"/>
            <a:ext cx="1562761" cy="1562761"/>
            <a:chOff x="0" y="0"/>
            <a:chExt cx="411591" cy="411591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9" name="TextBox 19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11180967" y="5143500"/>
            <a:ext cx="1562761" cy="1562761"/>
            <a:chOff x="0" y="0"/>
            <a:chExt cx="411591" cy="411591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22" name="TextBox 22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9618206" y="5143500"/>
            <a:ext cx="1562761" cy="1562761"/>
            <a:chOff x="0" y="0"/>
            <a:chExt cx="411591" cy="411591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25" name="TextBox 25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sp>
        <p:nvSpPr>
          <p:cNvPr id="26" name="TextBox 26"/>
          <p:cNvSpPr txBox="1"/>
          <p:nvPr/>
        </p:nvSpPr>
        <p:spPr>
          <a:xfrm>
            <a:off x="3436107" y="5464287"/>
            <a:ext cx="1493816" cy="8545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39"/>
              </a:lnSpc>
              <a:spcBef>
                <a:spcPct val="0"/>
              </a:spcBef>
            </a:pPr>
            <a:r>
              <a:rPr lang="en-US" sz="15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Отправка запроса на сервер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5002270" y="5602367"/>
            <a:ext cx="1491075" cy="5783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39"/>
              </a:lnSpc>
              <a:spcBef>
                <a:spcPct val="0"/>
              </a:spcBef>
            </a:pPr>
            <a:r>
              <a:rPr lang="en-US" sz="15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Моделирование котика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6527487" y="5527079"/>
            <a:ext cx="1493816" cy="8545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39"/>
              </a:lnSpc>
              <a:spcBef>
                <a:spcPct val="0"/>
              </a:spcBef>
            </a:pPr>
            <a:r>
              <a:rPr lang="en-US" sz="15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Ожидание ввода пользователя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8313938" y="5527079"/>
            <a:ext cx="1045775" cy="8545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39"/>
              </a:lnSpc>
              <a:spcBef>
                <a:spcPct val="0"/>
              </a:spcBef>
            </a:pPr>
            <a:r>
              <a:rPr lang="en-US" sz="15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Чтение / запись на диск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9876699" y="5389000"/>
            <a:ext cx="1045775" cy="11306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39"/>
              </a:lnSpc>
              <a:spcBef>
                <a:spcPct val="0"/>
              </a:spcBef>
            </a:pPr>
            <a:r>
              <a:rPr lang="en-US" sz="15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Загрузка данных из облачных сервисов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1264725" y="5527079"/>
            <a:ext cx="1395247" cy="8545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39"/>
              </a:lnSpc>
              <a:spcBef>
                <a:spcPct val="0"/>
              </a:spcBef>
            </a:pPr>
            <a:r>
              <a:rPr lang="en-US" sz="15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Обработка изображений / файлов 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12829454" y="5665158"/>
            <a:ext cx="1395247" cy="5783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39"/>
              </a:lnSpc>
              <a:spcBef>
                <a:spcPct val="0"/>
              </a:spcBef>
            </a:pPr>
            <a:r>
              <a:rPr lang="en-US" sz="15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Компиляция кода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3870811" y="4593914"/>
            <a:ext cx="372655" cy="3361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IO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7013335" y="4593914"/>
            <a:ext cx="361270" cy="3361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799"/>
              </a:lnSpc>
              <a:spcBef>
                <a:spcPct val="0"/>
              </a:spcBef>
            </a:pP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IO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8669795" y="4593914"/>
            <a:ext cx="301141" cy="3361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IO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10232556" y="4593914"/>
            <a:ext cx="301141" cy="3361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799"/>
              </a:lnSpc>
              <a:spcBef>
                <a:spcPct val="0"/>
              </a:spcBef>
            </a:pP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IO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5302577" y="4593914"/>
            <a:ext cx="651646" cy="3361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799"/>
              </a:lnSpc>
              <a:spcBef>
                <a:spcPct val="0"/>
              </a:spcBef>
            </a:pP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CPU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1582400" y="4593914"/>
            <a:ext cx="623232" cy="3361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799"/>
              </a:lnSpc>
              <a:spcBef>
                <a:spcPct val="0"/>
              </a:spcBef>
            </a:pP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CPU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13145161" y="4593914"/>
            <a:ext cx="638992" cy="3361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799"/>
              </a:lnSpc>
              <a:spcBef>
                <a:spcPct val="0"/>
              </a:spcBef>
            </a:pP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CPU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026650" y="952500"/>
            <a:ext cx="7337883" cy="10825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Многопроцессорность - это запуск нескольких процессов, каждый из которых работает независимо и параллельно на уровне операционной системы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2893286" y="4274919"/>
            <a:ext cx="1737162" cy="1737162"/>
            <a:chOff x="0" y="0"/>
            <a:chExt cx="411591" cy="41159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9841200" y="4274919"/>
            <a:ext cx="1737162" cy="1737162"/>
            <a:chOff x="0" y="0"/>
            <a:chExt cx="411591" cy="411591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8" name="TextBox 8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8104773" y="4274919"/>
            <a:ext cx="1737162" cy="1737162"/>
            <a:chOff x="0" y="0"/>
            <a:chExt cx="411591" cy="411591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1" name="TextBox 11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6367611" y="4274919"/>
            <a:ext cx="1737162" cy="1737162"/>
            <a:chOff x="0" y="0"/>
            <a:chExt cx="411591" cy="411591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4" name="TextBox 14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4630448" y="4274919"/>
            <a:ext cx="1737162" cy="1737162"/>
            <a:chOff x="0" y="0"/>
            <a:chExt cx="411591" cy="41159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578363" y="4274919"/>
            <a:ext cx="1737162" cy="1737162"/>
            <a:chOff x="0" y="0"/>
            <a:chExt cx="411591" cy="411591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21" name="Group 21"/>
          <p:cNvGrpSpPr/>
          <p:nvPr/>
        </p:nvGrpSpPr>
        <p:grpSpPr>
          <a:xfrm>
            <a:off x="15052688" y="4274919"/>
            <a:ext cx="1737162" cy="1737162"/>
            <a:chOff x="0" y="0"/>
            <a:chExt cx="411591" cy="411591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23" name="TextBox 23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>
            <a:off x="13315525" y="4274919"/>
            <a:ext cx="1737162" cy="1737162"/>
            <a:chOff x="0" y="0"/>
            <a:chExt cx="411591" cy="411591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26" name="TextBox 26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sp>
        <p:nvSpPr>
          <p:cNvPr id="27" name="TextBox 27"/>
          <p:cNvSpPr txBox="1"/>
          <p:nvPr/>
        </p:nvSpPr>
        <p:spPr>
          <a:xfrm>
            <a:off x="2893286" y="3473812"/>
            <a:ext cx="1831114" cy="3361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99"/>
              </a:lnSpc>
              <a:spcBef>
                <a:spcPct val="0"/>
              </a:spcBef>
            </a:pP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Один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процесс</a:t>
            </a:r>
            <a:endParaRPr lang="en-US" sz="1999" dirty="0">
              <a:solidFill>
                <a:srgbClr val="000000"/>
              </a:solidFill>
              <a:latin typeface="Codec Pro"/>
              <a:ea typeface="Codec Pro"/>
              <a:cs typeface="Codec Pro"/>
              <a:sym typeface="Codec Pr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026650" y="952500"/>
            <a:ext cx="7337883" cy="10825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Многопроцессорность - это запуск нескольких процессов, каждый из которых работает независимо и параллельно на уровне операционной системы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2893286" y="4274919"/>
            <a:ext cx="1519960" cy="1519960"/>
            <a:chOff x="0" y="0"/>
            <a:chExt cx="411591" cy="41159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8972481" y="4274919"/>
            <a:ext cx="1519960" cy="1519960"/>
            <a:chOff x="0" y="0"/>
            <a:chExt cx="411591" cy="411591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8" name="TextBox 8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7453165" y="4274919"/>
            <a:ext cx="1519960" cy="1519960"/>
            <a:chOff x="0" y="0"/>
            <a:chExt cx="411591" cy="411591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1" name="TextBox 11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5933205" y="4274919"/>
            <a:ext cx="1519960" cy="1519960"/>
            <a:chOff x="0" y="0"/>
            <a:chExt cx="411591" cy="411591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4" name="TextBox 14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4413245" y="4274919"/>
            <a:ext cx="1519960" cy="1519960"/>
            <a:chOff x="0" y="0"/>
            <a:chExt cx="411591" cy="41159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492441" y="4274919"/>
            <a:ext cx="1519960" cy="1519960"/>
            <a:chOff x="0" y="0"/>
            <a:chExt cx="411591" cy="411591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21" name="Group 21"/>
          <p:cNvGrpSpPr/>
          <p:nvPr/>
        </p:nvGrpSpPr>
        <p:grpSpPr>
          <a:xfrm>
            <a:off x="13532361" y="4274919"/>
            <a:ext cx="1519960" cy="1519960"/>
            <a:chOff x="0" y="0"/>
            <a:chExt cx="411591" cy="411591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23" name="TextBox 23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>
            <a:off x="12012401" y="4274919"/>
            <a:ext cx="1519960" cy="1519960"/>
            <a:chOff x="0" y="0"/>
            <a:chExt cx="411591" cy="411591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26" name="TextBox 26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sp>
        <p:nvSpPr>
          <p:cNvPr id="27" name="TextBox 27"/>
          <p:cNvSpPr txBox="1"/>
          <p:nvPr/>
        </p:nvSpPr>
        <p:spPr>
          <a:xfrm>
            <a:off x="2897337" y="3473812"/>
            <a:ext cx="1762125" cy="3777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Два процесса</a:t>
            </a:r>
          </a:p>
        </p:txBody>
      </p:sp>
      <p:grpSp>
        <p:nvGrpSpPr>
          <p:cNvPr id="28" name="Group 28"/>
          <p:cNvGrpSpPr/>
          <p:nvPr/>
        </p:nvGrpSpPr>
        <p:grpSpPr>
          <a:xfrm>
            <a:off x="2892918" y="6613758"/>
            <a:ext cx="1520006" cy="1520006"/>
            <a:chOff x="0" y="0"/>
            <a:chExt cx="411591" cy="411591"/>
          </a:xfrm>
        </p:grpSpPr>
        <p:sp>
          <p:nvSpPr>
            <p:cNvPr id="29" name="Freeform 29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30" name="TextBox 30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31" name="Group 31"/>
          <p:cNvGrpSpPr/>
          <p:nvPr/>
        </p:nvGrpSpPr>
        <p:grpSpPr>
          <a:xfrm>
            <a:off x="8972298" y="6613758"/>
            <a:ext cx="1520006" cy="1520006"/>
            <a:chOff x="0" y="0"/>
            <a:chExt cx="411591" cy="411591"/>
          </a:xfrm>
        </p:grpSpPr>
        <p:sp>
          <p:nvSpPr>
            <p:cNvPr id="32" name="Freeform 32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33" name="TextBox 33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34" name="Group 34"/>
          <p:cNvGrpSpPr/>
          <p:nvPr/>
        </p:nvGrpSpPr>
        <p:grpSpPr>
          <a:xfrm>
            <a:off x="7452935" y="6613758"/>
            <a:ext cx="1520006" cy="1520006"/>
            <a:chOff x="0" y="0"/>
            <a:chExt cx="411591" cy="411591"/>
          </a:xfrm>
        </p:grpSpPr>
        <p:sp>
          <p:nvSpPr>
            <p:cNvPr id="35" name="Freeform 35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36" name="TextBox 36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37" name="Group 37"/>
          <p:cNvGrpSpPr/>
          <p:nvPr/>
        </p:nvGrpSpPr>
        <p:grpSpPr>
          <a:xfrm>
            <a:off x="5932929" y="6613758"/>
            <a:ext cx="1520006" cy="1520006"/>
            <a:chOff x="0" y="0"/>
            <a:chExt cx="411591" cy="411591"/>
          </a:xfrm>
        </p:grpSpPr>
        <p:sp>
          <p:nvSpPr>
            <p:cNvPr id="38" name="Freeform 38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39" name="TextBox 39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40" name="Group 40"/>
          <p:cNvGrpSpPr/>
          <p:nvPr/>
        </p:nvGrpSpPr>
        <p:grpSpPr>
          <a:xfrm>
            <a:off x="4412924" y="6613758"/>
            <a:ext cx="1520006" cy="1520006"/>
            <a:chOff x="0" y="0"/>
            <a:chExt cx="411591" cy="411591"/>
          </a:xfrm>
        </p:grpSpPr>
        <p:sp>
          <p:nvSpPr>
            <p:cNvPr id="41" name="Freeform 41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42" name="TextBox 42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43" name="Group 43"/>
          <p:cNvGrpSpPr/>
          <p:nvPr/>
        </p:nvGrpSpPr>
        <p:grpSpPr>
          <a:xfrm>
            <a:off x="10492303" y="6613758"/>
            <a:ext cx="1520006" cy="1520006"/>
            <a:chOff x="0" y="0"/>
            <a:chExt cx="411591" cy="411591"/>
          </a:xfrm>
        </p:grpSpPr>
        <p:sp>
          <p:nvSpPr>
            <p:cNvPr id="44" name="Freeform 44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45" name="TextBox 45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46" name="Group 46"/>
          <p:cNvGrpSpPr/>
          <p:nvPr/>
        </p:nvGrpSpPr>
        <p:grpSpPr>
          <a:xfrm>
            <a:off x="13532315" y="6613758"/>
            <a:ext cx="1520006" cy="1520006"/>
            <a:chOff x="0" y="0"/>
            <a:chExt cx="411591" cy="411591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48" name="TextBox 48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2012309" y="6613758"/>
            <a:ext cx="1520006" cy="1520006"/>
            <a:chOff x="0" y="0"/>
            <a:chExt cx="411591" cy="411591"/>
          </a:xfrm>
        </p:grpSpPr>
        <p:sp>
          <p:nvSpPr>
            <p:cNvPr id="50" name="Freeform 50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51" name="TextBox 51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026650" y="952500"/>
            <a:ext cx="7337883" cy="10825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Многопроцессорность - это запуск нескольких процессов, каждый из которых работает независимо и параллельно на уровне операционной системы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2893286" y="4274919"/>
            <a:ext cx="1329949" cy="1329949"/>
            <a:chOff x="0" y="0"/>
            <a:chExt cx="411591" cy="41159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8212519" y="4274919"/>
            <a:ext cx="1329949" cy="1329949"/>
            <a:chOff x="0" y="0"/>
            <a:chExt cx="411591" cy="411591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8" name="TextBox 8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6883133" y="4274919"/>
            <a:ext cx="1329949" cy="1329949"/>
            <a:chOff x="0" y="0"/>
            <a:chExt cx="411591" cy="411591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1" name="TextBox 11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5553184" y="4274919"/>
            <a:ext cx="1329949" cy="1329949"/>
            <a:chOff x="0" y="0"/>
            <a:chExt cx="411591" cy="411591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4" name="TextBox 14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4223235" y="4274919"/>
            <a:ext cx="1329949" cy="1329949"/>
            <a:chOff x="0" y="0"/>
            <a:chExt cx="411591" cy="41159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9542468" y="4274919"/>
            <a:ext cx="1329949" cy="1329949"/>
            <a:chOff x="0" y="0"/>
            <a:chExt cx="411591" cy="411591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21" name="Group 21"/>
          <p:cNvGrpSpPr/>
          <p:nvPr/>
        </p:nvGrpSpPr>
        <p:grpSpPr>
          <a:xfrm>
            <a:off x="12202366" y="4274919"/>
            <a:ext cx="1329949" cy="1329949"/>
            <a:chOff x="0" y="0"/>
            <a:chExt cx="411591" cy="411591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23" name="TextBox 23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>
            <a:off x="10872417" y="4274919"/>
            <a:ext cx="1329949" cy="1329949"/>
            <a:chOff x="0" y="0"/>
            <a:chExt cx="411591" cy="411591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26" name="TextBox 26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sp>
        <p:nvSpPr>
          <p:cNvPr id="27" name="TextBox 27"/>
          <p:cNvSpPr txBox="1"/>
          <p:nvPr/>
        </p:nvSpPr>
        <p:spPr>
          <a:xfrm>
            <a:off x="2917098" y="3473812"/>
            <a:ext cx="1883502" cy="3361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99"/>
              </a:lnSpc>
              <a:spcBef>
                <a:spcPct val="0"/>
              </a:spcBef>
            </a:pP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Три</a:t>
            </a:r>
            <a:r>
              <a:rPr lang="ru-RU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процесса</a:t>
            </a:r>
            <a:endParaRPr lang="en-US" sz="1999" dirty="0">
              <a:solidFill>
                <a:srgbClr val="000000"/>
              </a:solidFill>
              <a:latin typeface="Codec Pro"/>
              <a:ea typeface="Codec Pro"/>
              <a:cs typeface="Codec Pro"/>
              <a:sym typeface="Codec Pro"/>
            </a:endParaRPr>
          </a:p>
        </p:txBody>
      </p:sp>
      <p:grpSp>
        <p:nvGrpSpPr>
          <p:cNvPr id="28" name="Group 28"/>
          <p:cNvGrpSpPr/>
          <p:nvPr/>
        </p:nvGrpSpPr>
        <p:grpSpPr>
          <a:xfrm>
            <a:off x="2892355" y="6023968"/>
            <a:ext cx="1329995" cy="1329995"/>
            <a:chOff x="0" y="0"/>
            <a:chExt cx="411591" cy="411591"/>
          </a:xfrm>
        </p:grpSpPr>
        <p:sp>
          <p:nvSpPr>
            <p:cNvPr id="29" name="Freeform 29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30" name="TextBox 30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31" name="Group 31"/>
          <p:cNvGrpSpPr/>
          <p:nvPr/>
        </p:nvGrpSpPr>
        <p:grpSpPr>
          <a:xfrm>
            <a:off x="8211772" y="6023968"/>
            <a:ext cx="1329995" cy="1329995"/>
            <a:chOff x="0" y="0"/>
            <a:chExt cx="411591" cy="411591"/>
          </a:xfrm>
        </p:grpSpPr>
        <p:sp>
          <p:nvSpPr>
            <p:cNvPr id="32" name="Freeform 32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33" name="TextBox 33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34" name="Group 34"/>
          <p:cNvGrpSpPr/>
          <p:nvPr/>
        </p:nvGrpSpPr>
        <p:grpSpPr>
          <a:xfrm>
            <a:off x="6882340" y="6023968"/>
            <a:ext cx="1329995" cy="1329995"/>
            <a:chOff x="0" y="0"/>
            <a:chExt cx="411591" cy="411591"/>
          </a:xfrm>
        </p:grpSpPr>
        <p:sp>
          <p:nvSpPr>
            <p:cNvPr id="35" name="Freeform 35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36" name="TextBox 36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37" name="Group 37"/>
          <p:cNvGrpSpPr/>
          <p:nvPr/>
        </p:nvGrpSpPr>
        <p:grpSpPr>
          <a:xfrm>
            <a:off x="5552345" y="6023968"/>
            <a:ext cx="1329995" cy="1329995"/>
            <a:chOff x="0" y="0"/>
            <a:chExt cx="411591" cy="411591"/>
          </a:xfrm>
        </p:grpSpPr>
        <p:sp>
          <p:nvSpPr>
            <p:cNvPr id="38" name="Freeform 38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39" name="TextBox 39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40" name="Group 40"/>
          <p:cNvGrpSpPr/>
          <p:nvPr/>
        </p:nvGrpSpPr>
        <p:grpSpPr>
          <a:xfrm>
            <a:off x="4222350" y="6023968"/>
            <a:ext cx="1329995" cy="1329995"/>
            <a:chOff x="0" y="0"/>
            <a:chExt cx="411591" cy="411591"/>
          </a:xfrm>
        </p:grpSpPr>
        <p:sp>
          <p:nvSpPr>
            <p:cNvPr id="41" name="Freeform 41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42" name="TextBox 42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43" name="Group 43"/>
          <p:cNvGrpSpPr/>
          <p:nvPr/>
        </p:nvGrpSpPr>
        <p:grpSpPr>
          <a:xfrm>
            <a:off x="9541767" y="6023968"/>
            <a:ext cx="1329995" cy="1329995"/>
            <a:chOff x="0" y="0"/>
            <a:chExt cx="411591" cy="411591"/>
          </a:xfrm>
        </p:grpSpPr>
        <p:sp>
          <p:nvSpPr>
            <p:cNvPr id="44" name="Freeform 44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45" name="TextBox 45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46" name="Group 46"/>
          <p:cNvGrpSpPr/>
          <p:nvPr/>
        </p:nvGrpSpPr>
        <p:grpSpPr>
          <a:xfrm>
            <a:off x="12201757" y="6023968"/>
            <a:ext cx="1329995" cy="1329995"/>
            <a:chOff x="0" y="0"/>
            <a:chExt cx="411591" cy="411591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48" name="TextBox 48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0871762" y="6023968"/>
            <a:ext cx="1329995" cy="1329995"/>
            <a:chOff x="0" y="0"/>
            <a:chExt cx="411591" cy="411591"/>
          </a:xfrm>
        </p:grpSpPr>
        <p:sp>
          <p:nvSpPr>
            <p:cNvPr id="50" name="Freeform 50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51" name="TextBox 51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52" name="Group 52"/>
          <p:cNvGrpSpPr/>
          <p:nvPr/>
        </p:nvGrpSpPr>
        <p:grpSpPr>
          <a:xfrm>
            <a:off x="2892074" y="7773063"/>
            <a:ext cx="1329995" cy="1329995"/>
            <a:chOff x="0" y="0"/>
            <a:chExt cx="411591" cy="411591"/>
          </a:xfrm>
        </p:grpSpPr>
        <p:sp>
          <p:nvSpPr>
            <p:cNvPr id="53" name="Freeform 53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54" name="TextBox 54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55" name="Group 55"/>
          <p:cNvGrpSpPr/>
          <p:nvPr/>
        </p:nvGrpSpPr>
        <p:grpSpPr>
          <a:xfrm>
            <a:off x="8211491" y="7773063"/>
            <a:ext cx="1329995" cy="1329995"/>
            <a:chOff x="0" y="0"/>
            <a:chExt cx="411591" cy="411591"/>
          </a:xfrm>
        </p:grpSpPr>
        <p:sp>
          <p:nvSpPr>
            <p:cNvPr id="56" name="Freeform 56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57" name="TextBox 57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58" name="Group 58"/>
          <p:cNvGrpSpPr/>
          <p:nvPr/>
        </p:nvGrpSpPr>
        <p:grpSpPr>
          <a:xfrm>
            <a:off x="6882059" y="7773063"/>
            <a:ext cx="1329995" cy="1329995"/>
            <a:chOff x="0" y="0"/>
            <a:chExt cx="411591" cy="411591"/>
          </a:xfrm>
        </p:grpSpPr>
        <p:sp>
          <p:nvSpPr>
            <p:cNvPr id="59" name="Freeform 59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60" name="TextBox 60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61" name="Group 61"/>
          <p:cNvGrpSpPr/>
          <p:nvPr/>
        </p:nvGrpSpPr>
        <p:grpSpPr>
          <a:xfrm>
            <a:off x="5552064" y="7773063"/>
            <a:ext cx="1329995" cy="1329995"/>
            <a:chOff x="0" y="0"/>
            <a:chExt cx="411591" cy="411591"/>
          </a:xfrm>
        </p:grpSpPr>
        <p:sp>
          <p:nvSpPr>
            <p:cNvPr id="62" name="Freeform 62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63" name="TextBox 63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64" name="Group 64"/>
          <p:cNvGrpSpPr/>
          <p:nvPr/>
        </p:nvGrpSpPr>
        <p:grpSpPr>
          <a:xfrm>
            <a:off x="4222069" y="7773063"/>
            <a:ext cx="1329995" cy="1329995"/>
            <a:chOff x="0" y="0"/>
            <a:chExt cx="411591" cy="411591"/>
          </a:xfrm>
        </p:grpSpPr>
        <p:sp>
          <p:nvSpPr>
            <p:cNvPr id="65" name="Freeform 65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66" name="TextBox 66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67" name="Group 67"/>
          <p:cNvGrpSpPr/>
          <p:nvPr/>
        </p:nvGrpSpPr>
        <p:grpSpPr>
          <a:xfrm>
            <a:off x="9541486" y="7773063"/>
            <a:ext cx="1329995" cy="1329995"/>
            <a:chOff x="0" y="0"/>
            <a:chExt cx="411591" cy="411591"/>
          </a:xfrm>
        </p:grpSpPr>
        <p:sp>
          <p:nvSpPr>
            <p:cNvPr id="68" name="Freeform 68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69" name="TextBox 69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70" name="Group 70"/>
          <p:cNvGrpSpPr/>
          <p:nvPr/>
        </p:nvGrpSpPr>
        <p:grpSpPr>
          <a:xfrm>
            <a:off x="12201476" y="7773063"/>
            <a:ext cx="1329995" cy="1329995"/>
            <a:chOff x="0" y="0"/>
            <a:chExt cx="411591" cy="411591"/>
          </a:xfrm>
        </p:grpSpPr>
        <p:sp>
          <p:nvSpPr>
            <p:cNvPr id="71" name="Freeform 71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72" name="TextBox 72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73" name="Group 73"/>
          <p:cNvGrpSpPr/>
          <p:nvPr/>
        </p:nvGrpSpPr>
        <p:grpSpPr>
          <a:xfrm>
            <a:off x="10871481" y="7773063"/>
            <a:ext cx="1329995" cy="1329995"/>
            <a:chOff x="0" y="0"/>
            <a:chExt cx="411591" cy="411591"/>
          </a:xfrm>
        </p:grpSpPr>
        <p:sp>
          <p:nvSpPr>
            <p:cNvPr id="74" name="Freeform 74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75" name="TextBox 75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026650" y="952500"/>
            <a:ext cx="7337883" cy="10825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Многопроцессорность - это запуск нескольких процессов, каждый из которых работает независимо и параллельно на уровне операционной системы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2893286" y="4274919"/>
            <a:ext cx="1163620" cy="1163620"/>
            <a:chOff x="0" y="0"/>
            <a:chExt cx="411591" cy="41159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7547275" y="4274919"/>
            <a:ext cx="1163620" cy="1163620"/>
            <a:chOff x="0" y="0"/>
            <a:chExt cx="411591" cy="411591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8" name="TextBox 8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6384147" y="4274919"/>
            <a:ext cx="1163620" cy="1163620"/>
            <a:chOff x="0" y="0"/>
            <a:chExt cx="411591" cy="411591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1" name="TextBox 11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5220527" y="4274919"/>
            <a:ext cx="1163620" cy="1163620"/>
            <a:chOff x="0" y="0"/>
            <a:chExt cx="411591" cy="411591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4" name="TextBox 14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4056906" y="4274919"/>
            <a:ext cx="1163620" cy="1163620"/>
            <a:chOff x="0" y="0"/>
            <a:chExt cx="411591" cy="41159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8710896" y="4274919"/>
            <a:ext cx="1163620" cy="1163620"/>
            <a:chOff x="0" y="0"/>
            <a:chExt cx="411591" cy="411591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21" name="Group 21"/>
          <p:cNvGrpSpPr/>
          <p:nvPr/>
        </p:nvGrpSpPr>
        <p:grpSpPr>
          <a:xfrm>
            <a:off x="11038137" y="4274919"/>
            <a:ext cx="1163620" cy="1163620"/>
            <a:chOff x="0" y="0"/>
            <a:chExt cx="411591" cy="411591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23" name="TextBox 23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>
            <a:off x="9874516" y="4274919"/>
            <a:ext cx="1163620" cy="1163620"/>
            <a:chOff x="0" y="0"/>
            <a:chExt cx="411591" cy="411591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26" name="TextBox 26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sp>
        <p:nvSpPr>
          <p:cNvPr id="27" name="TextBox 27"/>
          <p:cNvSpPr txBox="1"/>
          <p:nvPr/>
        </p:nvSpPr>
        <p:spPr>
          <a:xfrm>
            <a:off x="2892074" y="3478026"/>
            <a:ext cx="2327368" cy="3361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99"/>
              </a:lnSpc>
              <a:spcBef>
                <a:spcPct val="0"/>
              </a:spcBef>
            </a:pP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Четыре</a:t>
            </a:r>
            <a:r>
              <a:rPr lang="en-US" sz="19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1999" dirty="0" err="1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процесса</a:t>
            </a:r>
            <a:endParaRPr lang="en-US" sz="1999" dirty="0">
              <a:solidFill>
                <a:srgbClr val="000000"/>
              </a:solidFill>
              <a:latin typeface="Codec Pro"/>
              <a:ea typeface="Codec Pro"/>
              <a:cs typeface="Codec Pro"/>
              <a:sym typeface="Codec Pro"/>
            </a:endParaRPr>
          </a:p>
        </p:txBody>
      </p:sp>
      <p:grpSp>
        <p:nvGrpSpPr>
          <p:cNvPr id="28" name="Group 28"/>
          <p:cNvGrpSpPr/>
          <p:nvPr/>
        </p:nvGrpSpPr>
        <p:grpSpPr>
          <a:xfrm>
            <a:off x="2891969" y="5584888"/>
            <a:ext cx="1163737" cy="1163737"/>
            <a:chOff x="0" y="0"/>
            <a:chExt cx="411591" cy="411591"/>
          </a:xfrm>
        </p:grpSpPr>
        <p:sp>
          <p:nvSpPr>
            <p:cNvPr id="29" name="Freeform 29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30" name="TextBox 30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31" name="Group 31"/>
          <p:cNvGrpSpPr/>
          <p:nvPr/>
        </p:nvGrpSpPr>
        <p:grpSpPr>
          <a:xfrm>
            <a:off x="7546423" y="5584888"/>
            <a:ext cx="1163737" cy="1163737"/>
            <a:chOff x="0" y="0"/>
            <a:chExt cx="411591" cy="411591"/>
          </a:xfrm>
        </p:grpSpPr>
        <p:sp>
          <p:nvSpPr>
            <p:cNvPr id="32" name="Freeform 32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33" name="TextBox 33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34" name="Group 34"/>
          <p:cNvGrpSpPr/>
          <p:nvPr/>
        </p:nvGrpSpPr>
        <p:grpSpPr>
          <a:xfrm>
            <a:off x="6383179" y="5584888"/>
            <a:ext cx="1163737" cy="1163737"/>
            <a:chOff x="0" y="0"/>
            <a:chExt cx="411591" cy="411591"/>
          </a:xfrm>
        </p:grpSpPr>
        <p:sp>
          <p:nvSpPr>
            <p:cNvPr id="35" name="Freeform 35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36" name="TextBox 36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37" name="Group 37"/>
          <p:cNvGrpSpPr/>
          <p:nvPr/>
        </p:nvGrpSpPr>
        <p:grpSpPr>
          <a:xfrm>
            <a:off x="5219442" y="5584888"/>
            <a:ext cx="1163737" cy="1163737"/>
            <a:chOff x="0" y="0"/>
            <a:chExt cx="411591" cy="411591"/>
          </a:xfrm>
        </p:grpSpPr>
        <p:sp>
          <p:nvSpPr>
            <p:cNvPr id="38" name="Freeform 38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39" name="TextBox 39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40" name="Group 40"/>
          <p:cNvGrpSpPr/>
          <p:nvPr/>
        </p:nvGrpSpPr>
        <p:grpSpPr>
          <a:xfrm>
            <a:off x="4055705" y="5584888"/>
            <a:ext cx="1163737" cy="1163737"/>
            <a:chOff x="0" y="0"/>
            <a:chExt cx="411591" cy="411591"/>
          </a:xfrm>
        </p:grpSpPr>
        <p:sp>
          <p:nvSpPr>
            <p:cNvPr id="41" name="Freeform 41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42" name="TextBox 42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43" name="Group 43"/>
          <p:cNvGrpSpPr/>
          <p:nvPr/>
        </p:nvGrpSpPr>
        <p:grpSpPr>
          <a:xfrm>
            <a:off x="8710160" y="5584888"/>
            <a:ext cx="1163737" cy="1163737"/>
            <a:chOff x="0" y="0"/>
            <a:chExt cx="411591" cy="411591"/>
          </a:xfrm>
        </p:grpSpPr>
        <p:sp>
          <p:nvSpPr>
            <p:cNvPr id="44" name="Freeform 44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45" name="TextBox 45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46" name="Group 46"/>
          <p:cNvGrpSpPr/>
          <p:nvPr/>
        </p:nvGrpSpPr>
        <p:grpSpPr>
          <a:xfrm>
            <a:off x="11037633" y="5584888"/>
            <a:ext cx="1163737" cy="1163737"/>
            <a:chOff x="0" y="0"/>
            <a:chExt cx="411591" cy="411591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48" name="TextBox 48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9873897" y="5584888"/>
            <a:ext cx="1163737" cy="1163737"/>
            <a:chOff x="0" y="0"/>
            <a:chExt cx="411591" cy="411591"/>
          </a:xfrm>
        </p:grpSpPr>
        <p:sp>
          <p:nvSpPr>
            <p:cNvPr id="50" name="Freeform 50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51" name="TextBox 51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52" name="Group 52"/>
          <p:cNvGrpSpPr/>
          <p:nvPr/>
        </p:nvGrpSpPr>
        <p:grpSpPr>
          <a:xfrm>
            <a:off x="2893286" y="6891499"/>
            <a:ext cx="1163772" cy="1163772"/>
            <a:chOff x="0" y="0"/>
            <a:chExt cx="411591" cy="411591"/>
          </a:xfrm>
        </p:grpSpPr>
        <p:sp>
          <p:nvSpPr>
            <p:cNvPr id="53" name="Freeform 53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54" name="TextBox 54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55" name="Group 55"/>
          <p:cNvGrpSpPr/>
          <p:nvPr/>
        </p:nvGrpSpPr>
        <p:grpSpPr>
          <a:xfrm>
            <a:off x="7547881" y="6891499"/>
            <a:ext cx="1163772" cy="1163772"/>
            <a:chOff x="0" y="0"/>
            <a:chExt cx="411591" cy="411591"/>
          </a:xfrm>
        </p:grpSpPr>
        <p:sp>
          <p:nvSpPr>
            <p:cNvPr id="56" name="Freeform 56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57" name="TextBox 57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58" name="Group 58"/>
          <p:cNvGrpSpPr/>
          <p:nvPr/>
        </p:nvGrpSpPr>
        <p:grpSpPr>
          <a:xfrm>
            <a:off x="6384601" y="6891499"/>
            <a:ext cx="1163772" cy="1163772"/>
            <a:chOff x="0" y="0"/>
            <a:chExt cx="411591" cy="411591"/>
          </a:xfrm>
        </p:grpSpPr>
        <p:sp>
          <p:nvSpPr>
            <p:cNvPr id="59" name="Freeform 59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60" name="TextBox 60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61" name="Group 61"/>
          <p:cNvGrpSpPr/>
          <p:nvPr/>
        </p:nvGrpSpPr>
        <p:grpSpPr>
          <a:xfrm>
            <a:off x="5220830" y="6891499"/>
            <a:ext cx="1163772" cy="1163772"/>
            <a:chOff x="0" y="0"/>
            <a:chExt cx="411591" cy="411591"/>
          </a:xfrm>
        </p:grpSpPr>
        <p:sp>
          <p:nvSpPr>
            <p:cNvPr id="62" name="Freeform 62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63" name="TextBox 63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64" name="Group 64"/>
          <p:cNvGrpSpPr/>
          <p:nvPr/>
        </p:nvGrpSpPr>
        <p:grpSpPr>
          <a:xfrm>
            <a:off x="4057058" y="6891499"/>
            <a:ext cx="1163772" cy="1163772"/>
            <a:chOff x="0" y="0"/>
            <a:chExt cx="411591" cy="411591"/>
          </a:xfrm>
        </p:grpSpPr>
        <p:sp>
          <p:nvSpPr>
            <p:cNvPr id="65" name="Freeform 65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66" name="TextBox 66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67" name="Group 67"/>
          <p:cNvGrpSpPr/>
          <p:nvPr/>
        </p:nvGrpSpPr>
        <p:grpSpPr>
          <a:xfrm>
            <a:off x="8711653" y="6891499"/>
            <a:ext cx="1163772" cy="1163772"/>
            <a:chOff x="0" y="0"/>
            <a:chExt cx="411591" cy="411591"/>
          </a:xfrm>
        </p:grpSpPr>
        <p:sp>
          <p:nvSpPr>
            <p:cNvPr id="68" name="Freeform 68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69" name="TextBox 69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70" name="Group 70"/>
          <p:cNvGrpSpPr/>
          <p:nvPr/>
        </p:nvGrpSpPr>
        <p:grpSpPr>
          <a:xfrm>
            <a:off x="11039197" y="6891499"/>
            <a:ext cx="1163772" cy="1163772"/>
            <a:chOff x="0" y="0"/>
            <a:chExt cx="411591" cy="411591"/>
          </a:xfrm>
        </p:grpSpPr>
        <p:sp>
          <p:nvSpPr>
            <p:cNvPr id="71" name="Freeform 71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72" name="TextBox 72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73" name="Group 73"/>
          <p:cNvGrpSpPr/>
          <p:nvPr/>
        </p:nvGrpSpPr>
        <p:grpSpPr>
          <a:xfrm>
            <a:off x="9875425" y="6891499"/>
            <a:ext cx="1163772" cy="1163772"/>
            <a:chOff x="0" y="0"/>
            <a:chExt cx="411591" cy="411591"/>
          </a:xfrm>
        </p:grpSpPr>
        <p:sp>
          <p:nvSpPr>
            <p:cNvPr id="74" name="Freeform 74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75" name="TextBox 75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76" name="Group 76"/>
          <p:cNvGrpSpPr/>
          <p:nvPr/>
        </p:nvGrpSpPr>
        <p:grpSpPr>
          <a:xfrm>
            <a:off x="2893532" y="8198146"/>
            <a:ext cx="1163772" cy="1163772"/>
            <a:chOff x="0" y="0"/>
            <a:chExt cx="411591" cy="411591"/>
          </a:xfrm>
        </p:grpSpPr>
        <p:sp>
          <p:nvSpPr>
            <p:cNvPr id="77" name="Freeform 77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78" name="TextBox 78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79" name="Group 79"/>
          <p:cNvGrpSpPr/>
          <p:nvPr/>
        </p:nvGrpSpPr>
        <p:grpSpPr>
          <a:xfrm>
            <a:off x="7548127" y="8198146"/>
            <a:ext cx="1163772" cy="1163772"/>
            <a:chOff x="0" y="0"/>
            <a:chExt cx="411591" cy="411591"/>
          </a:xfrm>
        </p:grpSpPr>
        <p:sp>
          <p:nvSpPr>
            <p:cNvPr id="80" name="Freeform 80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81" name="TextBox 81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82" name="Group 82"/>
          <p:cNvGrpSpPr/>
          <p:nvPr/>
        </p:nvGrpSpPr>
        <p:grpSpPr>
          <a:xfrm>
            <a:off x="6384848" y="8198146"/>
            <a:ext cx="1163772" cy="1163772"/>
            <a:chOff x="0" y="0"/>
            <a:chExt cx="411591" cy="411591"/>
          </a:xfrm>
        </p:grpSpPr>
        <p:sp>
          <p:nvSpPr>
            <p:cNvPr id="83" name="Freeform 83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84" name="TextBox 84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85" name="Group 85"/>
          <p:cNvGrpSpPr/>
          <p:nvPr/>
        </p:nvGrpSpPr>
        <p:grpSpPr>
          <a:xfrm>
            <a:off x="5221076" y="8198146"/>
            <a:ext cx="1163772" cy="1163772"/>
            <a:chOff x="0" y="0"/>
            <a:chExt cx="411591" cy="411591"/>
          </a:xfrm>
        </p:grpSpPr>
        <p:sp>
          <p:nvSpPr>
            <p:cNvPr id="86" name="Freeform 86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87" name="TextBox 87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88" name="Group 88"/>
          <p:cNvGrpSpPr/>
          <p:nvPr/>
        </p:nvGrpSpPr>
        <p:grpSpPr>
          <a:xfrm>
            <a:off x="4057304" y="8198146"/>
            <a:ext cx="1163772" cy="1163772"/>
            <a:chOff x="0" y="0"/>
            <a:chExt cx="411591" cy="411591"/>
          </a:xfrm>
        </p:grpSpPr>
        <p:sp>
          <p:nvSpPr>
            <p:cNvPr id="89" name="Freeform 89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90" name="TextBox 90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91" name="Group 91"/>
          <p:cNvGrpSpPr/>
          <p:nvPr/>
        </p:nvGrpSpPr>
        <p:grpSpPr>
          <a:xfrm>
            <a:off x="8711899" y="8198146"/>
            <a:ext cx="1163772" cy="1163772"/>
            <a:chOff x="0" y="0"/>
            <a:chExt cx="411591" cy="411591"/>
          </a:xfrm>
        </p:grpSpPr>
        <p:sp>
          <p:nvSpPr>
            <p:cNvPr id="92" name="Freeform 92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93" name="TextBox 93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94" name="Group 94"/>
          <p:cNvGrpSpPr/>
          <p:nvPr/>
        </p:nvGrpSpPr>
        <p:grpSpPr>
          <a:xfrm>
            <a:off x="11039443" y="8198146"/>
            <a:ext cx="1163772" cy="1163772"/>
            <a:chOff x="0" y="0"/>
            <a:chExt cx="411591" cy="411591"/>
          </a:xfrm>
        </p:grpSpPr>
        <p:sp>
          <p:nvSpPr>
            <p:cNvPr id="95" name="Freeform 95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96" name="TextBox 96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97" name="Group 97"/>
          <p:cNvGrpSpPr/>
          <p:nvPr/>
        </p:nvGrpSpPr>
        <p:grpSpPr>
          <a:xfrm>
            <a:off x="9875671" y="8198146"/>
            <a:ext cx="1163772" cy="1163772"/>
            <a:chOff x="0" y="0"/>
            <a:chExt cx="411591" cy="411591"/>
          </a:xfrm>
        </p:grpSpPr>
        <p:sp>
          <p:nvSpPr>
            <p:cNvPr id="98" name="Freeform 98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99" name="TextBox 99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sp>
        <p:nvSpPr>
          <p:cNvPr id="100" name="TextBox 100"/>
          <p:cNvSpPr txBox="1"/>
          <p:nvPr/>
        </p:nvSpPr>
        <p:spPr>
          <a:xfrm>
            <a:off x="12663427" y="952500"/>
            <a:ext cx="4595873" cy="17873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Дробление на процессы дробит ресурсы центрального процессора.</a:t>
            </a:r>
          </a:p>
          <a:p>
            <a:pPr algn="l">
              <a:lnSpc>
                <a:spcPts val="2799"/>
              </a:lnSpc>
            </a:pPr>
            <a:endParaRPr lang="en-US" sz="1999">
              <a:solidFill>
                <a:srgbClr val="000000"/>
              </a:solidFill>
              <a:latin typeface="Codec Pro"/>
              <a:ea typeface="Codec Pro"/>
              <a:cs typeface="Codec Pro"/>
              <a:sym typeface="Codec Pro"/>
            </a:endParaRPr>
          </a:p>
          <a:p>
            <a:pPr algn="l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Обычно 1 процесс = 1 ядро (но можно и больше ядер, но не меньше)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070084" y="952500"/>
            <a:ext cx="4147832" cy="3777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Клиент - серверная архитектура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2373558" y="4056553"/>
            <a:ext cx="1737162" cy="1737162"/>
            <a:chOff x="0" y="0"/>
            <a:chExt cx="411591" cy="41159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2373558" y="4774259"/>
            <a:ext cx="1737162" cy="2877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379"/>
              </a:lnSpc>
              <a:spcBef>
                <a:spcPct val="0"/>
              </a:spcBef>
            </a:pPr>
            <a:r>
              <a:rPr lang="en-US" sz="16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Пользователь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7356841" y="2068481"/>
            <a:ext cx="7189819" cy="7189819"/>
            <a:chOff x="0" y="0"/>
            <a:chExt cx="1703507" cy="1703507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1703507" cy="1703507"/>
            </a:xfrm>
            <a:custGeom>
              <a:avLst/>
              <a:gdLst/>
              <a:ahLst/>
              <a:cxnLst/>
              <a:rect l="l" t="t" r="r" b="b"/>
              <a:pathLst>
                <a:path w="1703507" h="1703507">
                  <a:moveTo>
                    <a:pt x="0" y="0"/>
                  </a:moveTo>
                  <a:lnTo>
                    <a:pt x="1703507" y="0"/>
                  </a:lnTo>
                  <a:lnTo>
                    <a:pt x="1703507" y="1703507"/>
                  </a:lnTo>
                  <a:lnTo>
                    <a:pt x="0" y="1703507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9" name="TextBox 9"/>
            <p:cNvSpPr txBox="1"/>
            <p:nvPr/>
          </p:nvSpPr>
          <p:spPr>
            <a:xfrm>
              <a:off x="0" y="-76200"/>
              <a:ext cx="1703507" cy="177970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7633624" y="4601993"/>
            <a:ext cx="1737162" cy="1737162"/>
            <a:chOff x="0" y="0"/>
            <a:chExt cx="411591" cy="411591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2" name="TextBox 12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7633624" y="3197222"/>
            <a:ext cx="1737162" cy="3093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379"/>
              </a:lnSpc>
              <a:spcBef>
                <a:spcPct val="0"/>
              </a:spcBef>
            </a:pPr>
            <a:r>
              <a:rPr lang="en-US" sz="16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Приложение</a:t>
            </a:r>
          </a:p>
        </p:txBody>
      </p:sp>
      <p:grpSp>
        <p:nvGrpSpPr>
          <p:cNvPr id="14" name="Group 14"/>
          <p:cNvGrpSpPr/>
          <p:nvPr/>
        </p:nvGrpSpPr>
        <p:grpSpPr>
          <a:xfrm>
            <a:off x="9847144" y="4601993"/>
            <a:ext cx="1737162" cy="1737162"/>
            <a:chOff x="0" y="0"/>
            <a:chExt cx="411591" cy="411591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6" name="TextBox 16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9847144" y="6951095"/>
            <a:ext cx="1737162" cy="1737162"/>
            <a:chOff x="0" y="0"/>
            <a:chExt cx="411591" cy="411591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9" name="TextBox 19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9847144" y="2569123"/>
            <a:ext cx="1737162" cy="1737162"/>
            <a:chOff x="0" y="0"/>
            <a:chExt cx="411591" cy="411591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22" name="TextBox 22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sp>
        <p:nvSpPr>
          <p:cNvPr id="23" name="TextBox 23"/>
          <p:cNvSpPr txBox="1"/>
          <p:nvPr/>
        </p:nvSpPr>
        <p:spPr>
          <a:xfrm>
            <a:off x="7633624" y="5354079"/>
            <a:ext cx="1737162" cy="3093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379"/>
              </a:lnSpc>
              <a:spcBef>
                <a:spcPct val="0"/>
              </a:spcBef>
            </a:pPr>
            <a:r>
              <a:rPr lang="en-US" sz="16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Frontend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9847144" y="3254474"/>
            <a:ext cx="1737162" cy="3093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379"/>
              </a:lnSpc>
              <a:spcBef>
                <a:spcPct val="0"/>
              </a:spcBef>
            </a:pPr>
            <a:r>
              <a:rPr lang="en-US" sz="16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backend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9847144" y="5287343"/>
            <a:ext cx="1737162" cy="3093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379"/>
              </a:lnSpc>
              <a:spcBef>
                <a:spcPct val="0"/>
              </a:spcBef>
            </a:pPr>
            <a:r>
              <a:rPr lang="en-US" sz="16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ml модуль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9847144" y="7636445"/>
            <a:ext cx="1737162" cy="6046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379"/>
              </a:lnSpc>
              <a:spcBef>
                <a:spcPct val="0"/>
              </a:spcBef>
            </a:pPr>
            <a:r>
              <a:rPr lang="en-US" sz="16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Файловое хранилище</a:t>
            </a:r>
          </a:p>
        </p:txBody>
      </p:sp>
      <p:sp>
        <p:nvSpPr>
          <p:cNvPr id="27" name="AutoShape 27"/>
          <p:cNvSpPr/>
          <p:nvPr/>
        </p:nvSpPr>
        <p:spPr>
          <a:xfrm>
            <a:off x="4110721" y="4621043"/>
            <a:ext cx="3246120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</p:sp>
      <p:sp>
        <p:nvSpPr>
          <p:cNvPr id="28" name="AutoShape 28"/>
          <p:cNvSpPr/>
          <p:nvPr/>
        </p:nvSpPr>
        <p:spPr>
          <a:xfrm flipH="1">
            <a:off x="4113325" y="5254202"/>
            <a:ext cx="3268418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070084" y="952500"/>
            <a:ext cx="4147832" cy="3777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9"/>
              </a:lnSpc>
              <a:spcBef>
                <a:spcPct val="0"/>
              </a:spcBef>
            </a:pPr>
            <a:r>
              <a:rPr lang="en-US" sz="19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Клиент - серверная архитектура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2373558" y="4056553"/>
            <a:ext cx="1737162" cy="1737162"/>
            <a:chOff x="0" y="0"/>
            <a:chExt cx="411591" cy="41159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2373558" y="4774259"/>
            <a:ext cx="1737162" cy="2877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379"/>
              </a:lnSpc>
              <a:spcBef>
                <a:spcPct val="0"/>
              </a:spcBef>
            </a:pPr>
            <a:r>
              <a:rPr lang="en-US" sz="1699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Пользователь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7633624" y="4601993"/>
            <a:ext cx="1737162" cy="1737162"/>
            <a:chOff x="0" y="0"/>
            <a:chExt cx="411591" cy="411591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9" name="TextBox 9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9847144" y="4601993"/>
            <a:ext cx="1737162" cy="1737162"/>
            <a:chOff x="0" y="0"/>
            <a:chExt cx="411591" cy="411591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3" name="TextBox 13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9847144" y="6951095"/>
            <a:ext cx="1737162" cy="1737162"/>
            <a:chOff x="0" y="0"/>
            <a:chExt cx="411591" cy="411591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6" name="TextBox 16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9847144" y="2569123"/>
            <a:ext cx="1737162" cy="1737162"/>
            <a:chOff x="0" y="0"/>
            <a:chExt cx="411591" cy="411591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411591" cy="411591"/>
            </a:xfrm>
            <a:custGeom>
              <a:avLst/>
              <a:gdLst/>
              <a:ahLst/>
              <a:cxnLst/>
              <a:rect l="l" t="t" r="r" b="b"/>
              <a:pathLst>
                <a:path w="411591" h="411591">
                  <a:moveTo>
                    <a:pt x="0" y="0"/>
                  </a:moveTo>
                  <a:lnTo>
                    <a:pt x="411591" y="0"/>
                  </a:lnTo>
                  <a:lnTo>
                    <a:pt x="411591" y="411591"/>
                  </a:lnTo>
                  <a:lnTo>
                    <a:pt x="0" y="411591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19" name="TextBox 19"/>
            <p:cNvSpPr txBox="1"/>
            <p:nvPr/>
          </p:nvSpPr>
          <p:spPr>
            <a:xfrm>
              <a:off x="0" y="-76200"/>
              <a:ext cx="411591" cy="48779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799"/>
                </a:lnSpc>
              </a:pPr>
              <a:endParaRPr/>
            </a:p>
          </p:txBody>
        </p:sp>
      </p:grpSp>
      <p:sp>
        <p:nvSpPr>
          <p:cNvPr id="20" name="TextBox 20"/>
          <p:cNvSpPr txBox="1"/>
          <p:nvPr/>
        </p:nvSpPr>
        <p:spPr>
          <a:xfrm>
            <a:off x="7633624" y="5354079"/>
            <a:ext cx="1737162" cy="3093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379"/>
              </a:lnSpc>
              <a:spcBef>
                <a:spcPct val="0"/>
              </a:spcBef>
            </a:pPr>
            <a:r>
              <a:rPr lang="en-US" sz="16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Frontend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9886840" y="3266997"/>
            <a:ext cx="1737162" cy="3093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379"/>
              </a:lnSpc>
              <a:spcBef>
                <a:spcPct val="0"/>
              </a:spcBef>
            </a:pPr>
            <a:r>
              <a:rPr lang="en-US" sz="16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backend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9847144" y="5287343"/>
            <a:ext cx="1737162" cy="3093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379"/>
              </a:lnSpc>
              <a:spcBef>
                <a:spcPct val="0"/>
              </a:spcBef>
            </a:pPr>
            <a:r>
              <a:rPr lang="en-US" sz="16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ml модуль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9847144" y="7636445"/>
            <a:ext cx="1737162" cy="8999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379"/>
              </a:lnSpc>
              <a:spcBef>
                <a:spcPct val="0"/>
              </a:spcBef>
            </a:pPr>
            <a:r>
              <a:rPr lang="en-US" sz="16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Файловое хранилище</a:t>
            </a:r>
          </a:p>
          <a:p>
            <a:pPr algn="ctr">
              <a:lnSpc>
                <a:spcPts val="2379"/>
              </a:lnSpc>
              <a:spcBef>
                <a:spcPct val="0"/>
              </a:spcBef>
            </a:pPr>
            <a:r>
              <a:rPr lang="en-US" sz="1699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(отдыхает)</a:t>
            </a:r>
          </a:p>
        </p:txBody>
      </p:sp>
      <p:sp>
        <p:nvSpPr>
          <p:cNvPr id="24" name="AutoShape 24"/>
          <p:cNvSpPr/>
          <p:nvPr/>
        </p:nvSpPr>
        <p:spPr>
          <a:xfrm flipV="1">
            <a:off x="4113710" y="4687775"/>
            <a:ext cx="3519914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</p:sp>
      <p:sp>
        <p:nvSpPr>
          <p:cNvPr id="25" name="AutoShape 25"/>
          <p:cNvSpPr/>
          <p:nvPr/>
        </p:nvSpPr>
        <p:spPr>
          <a:xfrm flipH="1">
            <a:off x="4113325" y="5254202"/>
            <a:ext cx="3557379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</p:sp>
      <p:sp>
        <p:nvSpPr>
          <p:cNvPr id="26" name="AutoShape 26"/>
          <p:cNvSpPr/>
          <p:nvPr/>
        </p:nvSpPr>
        <p:spPr>
          <a:xfrm flipV="1">
            <a:off x="8503381" y="3050680"/>
            <a:ext cx="1343762" cy="153230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</p:sp>
      <p:sp>
        <p:nvSpPr>
          <p:cNvPr id="27" name="AutoShape 27"/>
          <p:cNvSpPr/>
          <p:nvPr/>
        </p:nvSpPr>
        <p:spPr>
          <a:xfrm flipH="1">
            <a:off x="8854732" y="3450227"/>
            <a:ext cx="1032108" cy="1183165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</p:sp>
      <p:sp>
        <p:nvSpPr>
          <p:cNvPr id="28" name="AutoShape 28"/>
          <p:cNvSpPr/>
          <p:nvPr/>
        </p:nvSpPr>
        <p:spPr>
          <a:xfrm flipH="1">
            <a:off x="10118273" y="4306286"/>
            <a:ext cx="0" cy="314334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</p:sp>
      <p:sp>
        <p:nvSpPr>
          <p:cNvPr id="29" name="AutoShape 29"/>
          <p:cNvSpPr/>
          <p:nvPr/>
        </p:nvSpPr>
        <p:spPr>
          <a:xfrm flipV="1">
            <a:off x="10394498" y="4268050"/>
            <a:ext cx="0" cy="333942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arrow" w="med" len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384</Words>
  <Application>Microsoft Office PowerPoint</Application>
  <PresentationFormat>Произвольный</PresentationFormat>
  <Paragraphs>67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Codec Pro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Codec Pro</dc:title>
  <dc:creator>Илья Якушев</dc:creator>
  <cp:lastModifiedBy>Илья Якушев</cp:lastModifiedBy>
  <cp:revision>2</cp:revision>
  <dcterms:created xsi:type="dcterms:W3CDTF">2006-08-16T00:00:00Z</dcterms:created>
  <dcterms:modified xsi:type="dcterms:W3CDTF">2025-04-28T05:36:39Z</dcterms:modified>
  <dc:identifier>DAGl5Lo3fYg</dc:identifier>
</cp:coreProperties>
</file>