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03" r:id="rId3"/>
    <p:sldId id="310" r:id="rId4"/>
    <p:sldId id="311" r:id="rId5"/>
    <p:sldId id="312" r:id="rId6"/>
    <p:sldId id="304" r:id="rId7"/>
    <p:sldId id="305" r:id="rId8"/>
    <p:sldId id="306" r:id="rId9"/>
    <p:sldId id="307" r:id="rId10"/>
    <p:sldId id="308" r:id="rId11"/>
    <p:sldId id="309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en-US" dirty="0"/>
              <a:t>Simulation of deuteron-deuteron interactions in Geant4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Nikita Chalyi, Tomsk State University (TSU)</a:t>
            </a:r>
          </a:p>
          <a:p>
            <a:r>
              <a:rPr lang="en-US" dirty="0"/>
              <a:t>Supervisor: Aida </a:t>
            </a:r>
            <a:r>
              <a:rPr lang="en-US" dirty="0" err="1"/>
              <a:t>Galoyan</a:t>
            </a:r>
            <a:r>
              <a:rPr lang="en-US" dirty="0"/>
              <a:t>, LHEP JINR </a:t>
            </a:r>
            <a:endParaRPr lang="ru-RU" dirty="0"/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</a:t>
            </a:r>
            <a:r>
              <a:rPr lang="ru-RU" dirty="0"/>
              <a:t> </a:t>
            </a:r>
            <a:r>
              <a:rPr lang="en-US" dirty="0" err="1"/>
              <a:t>Plab</a:t>
            </a:r>
            <a:r>
              <a:rPr lang="en-US" dirty="0"/>
              <a:t>=</a:t>
            </a:r>
            <a:r>
              <a:rPr lang="ru-RU" dirty="0"/>
              <a:t>5</a:t>
            </a:r>
            <a:r>
              <a:rPr lang="en-US" dirty="0"/>
              <a:t>.7 GeV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 lnSpcReduction="10000"/>
          </a:bodyPr>
          <a:lstStyle/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sz="1400" dirty="0">
                <a:solidFill>
                  <a:schemeClr val="tx1"/>
                </a:solidFill>
              </a:rPr>
              <a:t>[2] </a:t>
            </a:r>
            <a:r>
              <a:rPr lang="en-US" sz="140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E. T. Whipple et. </a:t>
            </a:r>
            <a:r>
              <a:rPr lang="en-US" sz="1400" dirty="0">
                <a:solidFill>
                  <a:srgbClr val="000000"/>
                </a:solidFill>
                <a:latin typeface="Noto Sans" panose="020B0502040504020204" pitchFamily="34" charset="0"/>
              </a:rPr>
              <a:t>al., </a:t>
            </a:r>
            <a:r>
              <a:rPr lang="en-US" sz="140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Phys. Rev. Lett. 47, 774 – Published 14 September, 1981</a:t>
            </a:r>
          </a:p>
          <a:p>
            <a:pPr lvl="2">
              <a:buClr>
                <a:schemeClr val="tx1"/>
              </a:buClr>
              <a:buSzPct val="78000"/>
            </a:pPr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1243C41-695C-4A32-46DF-519734CFC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3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en-US" sz="2400" dirty="0">
                <a:solidFill>
                  <a:schemeClr val="tx1"/>
                </a:solidFill>
              </a:rPr>
              <a:t>Geant4 FTF is applicable for calculations of </a:t>
            </a:r>
            <a:r>
              <a:rPr lang="en-US" sz="2400" b="1" dirty="0">
                <a:solidFill>
                  <a:srgbClr val="00B0F0"/>
                </a:solidFill>
              </a:rPr>
              <a:t>inelastic</a:t>
            </a:r>
            <a:r>
              <a:rPr lang="en-US" sz="2400" dirty="0">
                <a:solidFill>
                  <a:schemeClr val="tx1"/>
                </a:solidFill>
              </a:rPr>
              <a:t> deuteron-deuteron interactions 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en-US" sz="2400" dirty="0">
                <a:solidFill>
                  <a:schemeClr val="tx1"/>
                </a:solidFill>
              </a:rPr>
              <a:t>Geant4 FTF and </a:t>
            </a:r>
            <a:r>
              <a:rPr lang="en-US" sz="2400" dirty="0" err="1">
                <a:solidFill>
                  <a:schemeClr val="tx1"/>
                </a:solidFill>
              </a:rPr>
              <a:t>UrQMD</a:t>
            </a:r>
            <a:r>
              <a:rPr lang="en-US" sz="2400" dirty="0">
                <a:solidFill>
                  <a:schemeClr val="tx1"/>
                </a:solidFill>
              </a:rPr>
              <a:t> also does not describe </a:t>
            </a:r>
            <a:r>
              <a:rPr lang="en-US" sz="2400" dirty="0" err="1">
                <a:solidFill>
                  <a:schemeClr val="tx1"/>
                </a:solidFill>
              </a:rPr>
              <a:t>quasielastic</a:t>
            </a:r>
            <a:r>
              <a:rPr lang="en-US" sz="2400" dirty="0">
                <a:solidFill>
                  <a:schemeClr val="tx1"/>
                </a:solidFill>
              </a:rPr>
              <a:t> processes well due to the low number of such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interactios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en-US" sz="2400" dirty="0">
                <a:solidFill>
                  <a:schemeClr val="tx1"/>
                </a:solidFill>
              </a:rPr>
              <a:t>Geant4 models for </a:t>
            </a:r>
            <a:r>
              <a:rPr lang="en-US" sz="2400" b="1" dirty="0">
                <a:solidFill>
                  <a:srgbClr val="00B0F0"/>
                </a:solidFill>
              </a:rPr>
              <a:t>elastic</a:t>
            </a:r>
            <a:r>
              <a:rPr lang="en-US" sz="2400" dirty="0">
                <a:solidFill>
                  <a:schemeClr val="tx1"/>
                </a:solidFill>
              </a:rPr>
              <a:t> interactions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(DIFF, CHIPS) describe elastic interactions at low </a:t>
            </a:r>
            <a:r>
              <a:rPr lang="en-US" sz="2400" b="1" dirty="0">
                <a:solidFill>
                  <a:schemeClr val="tx1"/>
                </a:solidFill>
              </a:rPr>
              <a:t>t </a:t>
            </a:r>
            <a:r>
              <a:rPr lang="en-US" sz="2400" dirty="0">
                <a:solidFill>
                  <a:schemeClr val="tx1"/>
                </a:solidFill>
              </a:rPr>
              <a:t>well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en-US" sz="2400" dirty="0">
                <a:solidFill>
                  <a:schemeClr val="tx1"/>
                </a:solidFill>
              </a:rPr>
              <a:t>But, the do not describe </a:t>
            </a:r>
            <a:r>
              <a:rPr lang="en-US" sz="2400" dirty="0" err="1">
                <a:solidFill>
                  <a:schemeClr val="tx1"/>
                </a:solidFill>
              </a:rPr>
              <a:t>d+d</a:t>
            </a:r>
            <a:r>
              <a:rPr lang="en-US" sz="2400" dirty="0">
                <a:solidFill>
                  <a:schemeClr val="tx1"/>
                </a:solidFill>
              </a:rPr>
              <a:t> interactions at higher </a:t>
            </a:r>
            <a:r>
              <a:rPr lang="en-US" sz="2400" b="1" dirty="0">
                <a:solidFill>
                  <a:schemeClr val="tx1"/>
                </a:solidFill>
              </a:rPr>
              <a:t>t </a:t>
            </a:r>
            <a:r>
              <a:rPr lang="en-US" sz="2400" dirty="0">
                <a:solidFill>
                  <a:schemeClr val="tx1"/>
                </a:solidFill>
              </a:rPr>
              <a:t>correctly.  This is due to the fact that none of the models available in Geant4 are suitable for modeling elastic processes with deuterons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en-US" sz="2400" dirty="0">
                <a:solidFill>
                  <a:schemeClr val="tx1"/>
                </a:solidFill>
              </a:rPr>
              <a:t>To describe and model elastic and quasi-elastic </a:t>
            </a:r>
            <a:r>
              <a:rPr lang="en-US" sz="2400" dirty="0" err="1">
                <a:solidFill>
                  <a:schemeClr val="tx1"/>
                </a:solidFill>
              </a:rPr>
              <a:t>d+d</a:t>
            </a:r>
            <a:r>
              <a:rPr lang="en-US" sz="2400" dirty="0">
                <a:solidFill>
                  <a:schemeClr val="tx1"/>
                </a:solidFill>
              </a:rPr>
              <a:t> interactions, it is necessary to develop existing theoretical approaches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945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en-US" dirty="0"/>
              <a:t>Thank you for your attention!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en-US" sz="2800" dirty="0">
                <a:solidFill>
                  <a:schemeClr val="tx1"/>
                </a:solidFill>
              </a:rPr>
              <a:t>In this work we consider deuteron-deuteron inelastic, </a:t>
            </a:r>
            <a:r>
              <a:rPr lang="en-US" sz="2800" dirty="0" err="1">
                <a:solidFill>
                  <a:schemeClr val="tx1"/>
                </a:solidFill>
              </a:rPr>
              <a:t>quasielastic</a:t>
            </a:r>
            <a:r>
              <a:rPr lang="en-US" sz="2800" dirty="0">
                <a:solidFill>
                  <a:schemeClr val="tx1"/>
                </a:solidFill>
              </a:rPr>
              <a:t> and elastic interactions 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Geant4 11.3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en-US" sz="2800" dirty="0">
                <a:solidFill>
                  <a:schemeClr val="tx1"/>
                </a:solidFill>
              </a:rPr>
              <a:t>Current work was made under supervision of leading researcher LHEP JINR Aida </a:t>
            </a:r>
            <a:r>
              <a:rPr lang="en-US" sz="2800" dirty="0" err="1">
                <a:solidFill>
                  <a:schemeClr val="tx1"/>
                </a:solidFill>
              </a:rPr>
              <a:t>Galoyan</a:t>
            </a:r>
            <a:r>
              <a:rPr lang="en-US" sz="2800" dirty="0">
                <a:solidFill>
                  <a:schemeClr val="tx1"/>
                </a:solidFill>
              </a:rPr>
              <a:t> as a part of pre-graduate practice from</a:t>
            </a:r>
            <a:r>
              <a:rPr lang="ru-RU" sz="2800" dirty="0">
                <a:solidFill>
                  <a:schemeClr val="tx1"/>
                </a:solidFill>
              </a:rPr>
              <a:t> 3 </a:t>
            </a:r>
            <a:r>
              <a:rPr lang="en-US" sz="2800" dirty="0">
                <a:solidFill>
                  <a:schemeClr val="tx1"/>
                </a:solidFill>
              </a:rPr>
              <a:t>to</a:t>
            </a:r>
            <a:r>
              <a:rPr lang="ru-RU" sz="2800" dirty="0">
                <a:solidFill>
                  <a:schemeClr val="tx1"/>
                </a:solidFill>
              </a:rPr>
              <a:t> 30 </a:t>
            </a:r>
            <a:r>
              <a:rPr lang="en-US" sz="2800" dirty="0">
                <a:solidFill>
                  <a:schemeClr val="tx1"/>
                </a:solidFill>
              </a:rPr>
              <a:t>march</a:t>
            </a:r>
            <a:r>
              <a:rPr lang="ru-RU" sz="2800" dirty="0">
                <a:solidFill>
                  <a:schemeClr val="tx1"/>
                </a:solidFill>
              </a:rPr>
              <a:t> 2025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en-US" sz="2800" dirty="0">
                <a:solidFill>
                  <a:schemeClr val="tx1"/>
                </a:solidFill>
              </a:rPr>
              <a:t>Version of Geant4: 11.3.ref02</a:t>
            </a:r>
          </a:p>
          <a:p>
            <a:pPr lvl="1">
              <a:buClr>
                <a:schemeClr val="tx1"/>
              </a:buClr>
              <a:buSzPct val="78000"/>
            </a:pPr>
            <a:endParaRPr lang="en-US" sz="2500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732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Momentum distribution of particles produced in </a:t>
            </a:r>
            <a:r>
              <a:rPr lang="en-US" sz="2800" dirty="0" err="1"/>
              <a:t>d+d</a:t>
            </a:r>
            <a:r>
              <a:rPr lang="en-US" sz="2800" dirty="0"/>
              <a:t> interactions at </a:t>
            </a:r>
            <a:r>
              <a:rPr lang="en-US" sz="2800" dirty="0" err="1"/>
              <a:t>Plab</a:t>
            </a:r>
            <a:r>
              <a:rPr lang="en-US" sz="2800" dirty="0"/>
              <a:t>=18.2 GeV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7" name="Объект 6" descr="Изображение выглядит как текст, снимок экрана, диаграмм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13CC35BA-D056-BAC3-500C-ECC5E7BF08E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775420"/>
            <a:ext cx="6648450" cy="4533900"/>
          </a:xfrm>
        </p:spPr>
      </p:pic>
      <p:sp>
        <p:nvSpPr>
          <p:cNvPr id="8" name="Содержимое 3">
            <a:extLst>
              <a:ext uri="{FF2B5EF4-FFF2-40B4-BE49-F238E27FC236}">
                <a16:creationId xmlns:a16="http://schemas.microsoft.com/office/drawing/2014/main" id="{A82C9E63-2617-E95B-AE6D-0BEB9C35CE55}"/>
              </a:ext>
            </a:extLst>
          </p:cNvPr>
          <p:cNvSpPr txBox="1">
            <a:spLocks/>
          </p:cNvSpPr>
          <p:nvPr/>
        </p:nvSpPr>
        <p:spPr>
          <a:xfrm>
            <a:off x="457200" y="1168761"/>
            <a:ext cx="8229600" cy="50673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tx1"/>
              </a:buClr>
              <a:buSzPct val="78000"/>
            </a:pPr>
            <a:r>
              <a:rPr lang="en-US" sz="2500" dirty="0"/>
              <a:t>Calculations were made via Geant4 FTF and </a:t>
            </a:r>
            <a:r>
              <a:rPr lang="en-US" sz="2500" dirty="0" err="1"/>
              <a:t>UrQMD+SMM</a:t>
            </a:r>
            <a:r>
              <a:rPr lang="en-US" sz="2500" dirty="0"/>
              <a:t> models</a:t>
            </a:r>
          </a:p>
        </p:txBody>
      </p:sp>
    </p:spTree>
    <p:extLst>
      <p:ext uri="{BB962C8B-B14F-4D97-AF65-F5344CB8AC3E}">
        <p14:creationId xmlns:p14="http://schemas.microsoft.com/office/powerpoint/2010/main" val="117897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9" name="Объект 8" descr="Изображение выглядит как текст, диаграмма, снимок экран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A0D6132C-F587-C97D-C2AC-74F0537496C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340768"/>
            <a:ext cx="6648450" cy="4533900"/>
          </a:xfrm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7F49154C-D946-881B-60EA-41764BCDDEF6}"/>
              </a:ext>
            </a:extLst>
          </p:cNvPr>
          <p:cNvSpPr txBox="1">
            <a:spLocks/>
          </p:cNvSpPr>
          <p:nvPr/>
        </p:nvSpPr>
        <p:spPr>
          <a:xfrm>
            <a:off x="467544" y="18864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Rapidity distribution of particles produced in </a:t>
            </a:r>
            <a:r>
              <a:rPr lang="en-US" sz="2800" dirty="0" err="1"/>
              <a:t>d+d</a:t>
            </a:r>
            <a:r>
              <a:rPr lang="en-US" sz="2800" dirty="0"/>
              <a:t> interactions at </a:t>
            </a:r>
            <a:r>
              <a:rPr lang="en-US" sz="2800" dirty="0" err="1"/>
              <a:t>Plab</a:t>
            </a:r>
            <a:r>
              <a:rPr lang="en-US" sz="2800" dirty="0"/>
              <a:t>=18.2 GeV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56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Quasielastic</a:t>
            </a:r>
            <a:r>
              <a:rPr lang="en-US" dirty="0"/>
              <a:t> </a:t>
            </a:r>
            <a:r>
              <a:rPr lang="en-US" dirty="0" err="1"/>
              <a:t>d+d</a:t>
            </a:r>
            <a:r>
              <a:rPr lang="en-US" dirty="0"/>
              <a:t> interactions at </a:t>
            </a:r>
            <a:r>
              <a:rPr lang="en-US" dirty="0" err="1"/>
              <a:t>Plab</a:t>
            </a:r>
            <a:r>
              <a:rPr lang="en-US" dirty="0"/>
              <a:t>=4.3, 6.3, 8.9 GeV/c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8" name="Объект 7" descr="Изображение выглядит как текст, диаграмма, линия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2A669E26-7204-3873-206C-47BEE5A8256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06644"/>
            <a:ext cx="8229600" cy="4362237"/>
          </a:xfrm>
        </p:spPr>
      </p:pic>
    </p:spTree>
    <p:extLst>
      <p:ext uri="{BB962C8B-B14F-4D97-AF65-F5344CB8AC3E}">
        <p14:creationId xmlns:p14="http://schemas.microsoft.com/office/powerpoint/2010/main" val="279033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 models in Geant4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 lnSpcReduction="10000"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en-US" sz="2800" dirty="0">
                <a:solidFill>
                  <a:schemeClr val="tx1"/>
                </a:solidFill>
              </a:rPr>
              <a:t>At the moment in Geant4 exists these models of elastic interactions</a:t>
            </a:r>
            <a:r>
              <a:rPr lang="ru-RU" sz="2800" dirty="0">
                <a:solidFill>
                  <a:schemeClr val="tx1"/>
                </a:solidFill>
              </a:rPr>
              <a:t>:</a:t>
            </a:r>
            <a:endParaRPr lang="en-US" sz="2200" dirty="0">
              <a:solidFill>
                <a:schemeClr val="tx1"/>
              </a:solidFill>
            </a:endParaRPr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/>
              <a:t>Elastic</a:t>
            </a:r>
            <a:r>
              <a:rPr lang="ru-RU" sz="2500" dirty="0"/>
              <a:t> – </a:t>
            </a:r>
            <a:r>
              <a:rPr lang="en-US" sz="2500" dirty="0"/>
              <a:t>most simple standard model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 err="1">
                <a:solidFill>
                  <a:schemeClr val="tx1"/>
                </a:solidFill>
              </a:rPr>
              <a:t>E</a:t>
            </a:r>
            <a:r>
              <a:rPr lang="en-US" sz="2500" dirty="0" err="1"/>
              <a:t>lasticDIFF</a:t>
            </a:r>
            <a:r>
              <a:rPr lang="en-US" sz="2500" dirty="0"/>
              <a:t> </a:t>
            </a:r>
            <a:r>
              <a:rPr lang="ru-RU" sz="2500" dirty="0"/>
              <a:t>– </a:t>
            </a:r>
            <a:r>
              <a:rPr lang="en-US" sz="2500" dirty="0"/>
              <a:t>used for protons, kaons and </a:t>
            </a:r>
            <a:r>
              <a:rPr lang="en-US" sz="2500" dirty="0" err="1"/>
              <a:t>pions</a:t>
            </a:r>
            <a:endParaRPr lang="en-US" sz="2500" dirty="0"/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 err="1">
                <a:solidFill>
                  <a:schemeClr val="tx1"/>
                </a:solidFill>
              </a:rPr>
              <a:t>ElasticL</a:t>
            </a:r>
            <a:r>
              <a:rPr lang="en-US" sz="2500" dirty="0" err="1"/>
              <a:t>Enp</a:t>
            </a:r>
            <a:r>
              <a:rPr lang="en-US" sz="2500" dirty="0"/>
              <a:t> </a:t>
            </a:r>
            <a:r>
              <a:rPr lang="ru-RU" sz="2500" dirty="0"/>
              <a:t>– </a:t>
            </a:r>
            <a:r>
              <a:rPr lang="en-US" sz="2500" dirty="0"/>
              <a:t>for</a:t>
            </a:r>
            <a:r>
              <a:rPr lang="ru-RU" sz="2500" dirty="0"/>
              <a:t> </a:t>
            </a:r>
            <a:r>
              <a:rPr lang="en-US" sz="2500" dirty="0"/>
              <a:t>np, pp, </a:t>
            </a:r>
            <a:r>
              <a:rPr lang="en-US" sz="2500" dirty="0" err="1"/>
              <a:t>nn</a:t>
            </a:r>
            <a:r>
              <a:rPr lang="en-US" sz="2500" dirty="0"/>
              <a:t> in energy range </a:t>
            </a:r>
            <a:r>
              <a:rPr lang="ru-RU" sz="2500" dirty="0"/>
              <a:t>10-1200 </a:t>
            </a:r>
            <a:r>
              <a:rPr lang="en-US" sz="2500" dirty="0"/>
              <a:t>MeV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 err="1">
                <a:solidFill>
                  <a:schemeClr val="tx1"/>
                </a:solidFill>
              </a:rPr>
              <a:t>ElasticCHIPS</a:t>
            </a:r>
            <a:r>
              <a:rPr lang="ru-RU" sz="2500" dirty="0">
                <a:solidFill>
                  <a:schemeClr val="tx1"/>
                </a:solidFill>
              </a:rPr>
              <a:t> – </a:t>
            </a:r>
            <a:r>
              <a:rPr lang="en-US" sz="2500" dirty="0">
                <a:solidFill>
                  <a:schemeClr val="tx1"/>
                </a:solidFill>
              </a:rPr>
              <a:t>based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en-US" sz="2500" dirty="0">
                <a:solidFill>
                  <a:schemeClr val="tx1"/>
                </a:solidFill>
              </a:rPr>
              <a:t>CHIPS (chiral invariant phase space) model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 err="1"/>
              <a:t>ElasticHE</a:t>
            </a:r>
            <a:r>
              <a:rPr lang="en-US" sz="2500" dirty="0"/>
              <a:t> (hadron elastic</a:t>
            </a:r>
            <a:r>
              <a:rPr lang="ru-RU" sz="2500" dirty="0"/>
              <a:t>) – </a:t>
            </a:r>
            <a:r>
              <a:rPr lang="en-US" sz="2500" dirty="0"/>
              <a:t>only for hadron-hadron and hadron-nucleus interactions</a:t>
            </a:r>
            <a:endParaRPr lang="ru-RU" sz="2500" dirty="0"/>
          </a:p>
          <a:p>
            <a:pPr marL="594360" lvl="2" indent="0">
              <a:buClr>
                <a:schemeClr val="tx1"/>
              </a:buClr>
              <a:buSzPct val="78000"/>
              <a:buNone/>
            </a:pPr>
            <a:r>
              <a:rPr lang="en-US" sz="2500" b="1" dirty="0"/>
              <a:t>For</a:t>
            </a:r>
            <a:r>
              <a:rPr lang="ru-RU" sz="2500" b="1" dirty="0"/>
              <a:t> </a:t>
            </a:r>
            <a:r>
              <a:rPr lang="en-US" sz="2500" b="1" dirty="0" err="1"/>
              <a:t>d+d</a:t>
            </a:r>
            <a:r>
              <a:rPr lang="en-US" sz="2500" b="1" dirty="0"/>
              <a:t> we can use only first 4 models, of which Elastic, </a:t>
            </a:r>
            <a:r>
              <a:rPr lang="en-US" sz="2500" b="1" dirty="0" err="1"/>
              <a:t>ElasticLE</a:t>
            </a:r>
            <a:r>
              <a:rPr lang="en-US" sz="2500" b="1" dirty="0"/>
              <a:t> </a:t>
            </a:r>
            <a:r>
              <a:rPr lang="ru-RU" sz="2500" b="1" dirty="0"/>
              <a:t>и </a:t>
            </a:r>
            <a:r>
              <a:rPr lang="en-US" sz="2500" b="1" dirty="0" err="1"/>
              <a:t>ElasticCHIPS</a:t>
            </a:r>
            <a:r>
              <a:rPr lang="en-US" sz="2500" b="1" dirty="0"/>
              <a:t> are the same or not</a:t>
            </a:r>
            <a:r>
              <a:rPr lang="ru-RU" sz="2500" b="1" dirty="0"/>
              <a:t> </a:t>
            </a:r>
            <a:r>
              <a:rPr lang="en-US" sz="2500" b="1" dirty="0"/>
              <a:t>available for selected energies</a:t>
            </a:r>
            <a:endParaRPr lang="ru-RU" sz="2500" b="1" dirty="0"/>
          </a:p>
          <a:p>
            <a:pPr lvl="2">
              <a:buClr>
                <a:schemeClr val="tx1"/>
              </a:buClr>
              <a:buSzPct val="78000"/>
            </a:pPr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444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</a:t>
            </a:r>
            <a:r>
              <a:rPr lang="en-US" dirty="0" err="1"/>
              <a:t>Plab</a:t>
            </a:r>
            <a:r>
              <a:rPr lang="en-US" dirty="0"/>
              <a:t>=1500 MeV</a:t>
            </a:r>
            <a:r>
              <a:rPr lang="ru-RU" dirty="0"/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 lnSpcReduction="10000"/>
          </a:bodyPr>
          <a:lstStyle/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sz="1400" dirty="0">
                <a:solidFill>
                  <a:schemeClr val="tx1"/>
                </a:solidFill>
              </a:rPr>
              <a:t>[1]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A. T.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Goshaw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P.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Oddone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M.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Bazin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and C. R. Sun Phys. Rev. Lett. 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23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990 (1969)</a:t>
            </a:r>
          </a:p>
          <a:p>
            <a:pPr lvl="2">
              <a:buClr>
                <a:schemeClr val="tx1"/>
              </a:buClr>
              <a:buSzPct val="78000"/>
            </a:pPr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113F5B6-8326-98A7-57F0-3DC10F274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2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</a:t>
            </a:r>
            <a:r>
              <a:rPr lang="en-US" dirty="0" err="1"/>
              <a:t>Plab</a:t>
            </a:r>
            <a:r>
              <a:rPr lang="en-US" dirty="0"/>
              <a:t>=1750 MeV</a:t>
            </a:r>
            <a:r>
              <a:rPr lang="ru-RU" dirty="0"/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 lnSpcReduction="10000"/>
          </a:bodyPr>
          <a:lstStyle/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sz="1400" dirty="0">
                <a:solidFill>
                  <a:schemeClr val="tx1"/>
                </a:solidFill>
              </a:rPr>
              <a:t>[1]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A. T.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Goshaw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P.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Oddone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M.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Bazin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and C. R. Sun Phys. Rev. Lett. 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23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990 (1969)</a:t>
            </a:r>
          </a:p>
          <a:p>
            <a:pPr lvl="2">
              <a:buClr>
                <a:schemeClr val="tx1"/>
              </a:buClr>
              <a:buSzPct val="78000"/>
            </a:pPr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2927EE-D8B5-CD23-B110-A6A0ABEE2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5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</a:t>
            </a:r>
            <a:r>
              <a:rPr lang="ru-RU" dirty="0"/>
              <a:t> </a:t>
            </a:r>
            <a:r>
              <a:rPr lang="en-US" dirty="0" err="1"/>
              <a:t>Plab</a:t>
            </a:r>
            <a:r>
              <a:rPr lang="en-US" dirty="0"/>
              <a:t>=2120 MeV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0"/>
            <a:ext cx="8229600" cy="5187590"/>
          </a:xfrm>
        </p:spPr>
        <p:txBody>
          <a:bodyPr>
            <a:normAutofit lnSpcReduction="10000"/>
          </a:bodyPr>
          <a:lstStyle/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/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sz="1400" dirty="0">
                <a:solidFill>
                  <a:schemeClr val="tx1"/>
                </a:solidFill>
              </a:rPr>
              <a:t>[1]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A. T.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Goshaw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P.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Oddone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M. J.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Bazin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and C. R. Sun Phys. Rev. Lett. 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23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, 990 (1969)</a:t>
            </a:r>
          </a:p>
          <a:p>
            <a:pPr lvl="2">
              <a:buClr>
                <a:schemeClr val="tx1"/>
              </a:buClr>
              <a:buSzPct val="78000"/>
            </a:pPr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054CE0-83B6-41AE-B44F-0B9B40297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311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4034</TotalTime>
  <Words>512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Bookman Old Style</vt:lpstr>
      <vt:lpstr>Calibri</vt:lpstr>
      <vt:lpstr>Cambria</vt:lpstr>
      <vt:lpstr>Gill Sans MT</vt:lpstr>
      <vt:lpstr>Noto Sans</vt:lpstr>
      <vt:lpstr>Wingdings</vt:lpstr>
      <vt:lpstr>Wingdings 3</vt:lpstr>
      <vt:lpstr>Начальная</vt:lpstr>
      <vt:lpstr>Simulation of deuteron-deuteron interactions in Geant4</vt:lpstr>
      <vt:lpstr>Content</vt:lpstr>
      <vt:lpstr>Momentum distribution of particles produced in d+d interactions at Plab=18.2 GeV</vt:lpstr>
      <vt:lpstr>Презентация PowerPoint</vt:lpstr>
      <vt:lpstr>Quasielastic d+d interactions at Plab=4.3, 6.3, 8.9 GeV/c</vt:lpstr>
      <vt:lpstr>Elastic models in Geant4</vt:lpstr>
      <vt:lpstr>Results for Plab=1500 MeV </vt:lpstr>
      <vt:lpstr>Results for Plab=1750 MeV </vt:lpstr>
      <vt:lpstr>Results for Plab=2120 MeV</vt:lpstr>
      <vt:lpstr>Results for Plab=5.7 GeV</vt:lpstr>
      <vt:lpstr>Conclusion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347</cp:revision>
  <dcterms:created xsi:type="dcterms:W3CDTF">2023-08-23T07:13:20Z</dcterms:created>
  <dcterms:modified xsi:type="dcterms:W3CDTF">2025-03-28T12:25:26Z</dcterms:modified>
</cp:coreProperties>
</file>