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5" r:id="rId3"/>
    <p:sldId id="272" r:id="rId4"/>
    <p:sldId id="273" r:id="rId5"/>
    <p:sldId id="271" r:id="rId6"/>
    <p:sldId id="266" r:id="rId7"/>
    <p:sldId id="267" r:id="rId8"/>
    <p:sldId id="268" r:id="rId9"/>
    <p:sldId id="269" r:id="rId10"/>
    <p:sldId id="270" r:id="rId11"/>
    <p:sldId id="274" r:id="rId12"/>
    <p:sldId id="275" r:id="rId13"/>
    <p:sldId id="264" r:id="rId14"/>
  </p:sldIdLst>
  <p:sldSz cx="12192000" cy="6858000"/>
  <p:notesSz cx="6858000" cy="9144000"/>
  <p:embeddedFontLst>
    <p:embeddedFont>
      <p:font typeface="Rawline" panose="00000500000000000000" pitchFamily="2" charset="-52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7" autoAdjust="0"/>
  </p:normalViewPr>
  <p:slideViewPr>
    <p:cSldViewPr snapToGrid="0">
      <p:cViewPr varScale="1">
        <p:scale>
          <a:sx n="80" d="100"/>
          <a:sy n="80" d="100"/>
        </p:scale>
        <p:origin x="27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2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36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-4500000">
            <a:off x="-6188651" y="-5791417"/>
            <a:ext cx="11747496" cy="68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36"/>
          <p:cNvSpPr/>
          <p:nvPr/>
        </p:nvSpPr>
        <p:spPr>
          <a:xfrm>
            <a:off x="311800" y="344000"/>
            <a:ext cx="11568400" cy="6170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2" name="Google Shape;742;p3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pic>
        <p:nvPicPr>
          <p:cNvPr id="743" name="Google Shape;743;p36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1799994">
            <a:off x="8719575" y="-2114546"/>
            <a:ext cx="11747516" cy="6819903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36"/>
          <p:cNvSpPr/>
          <p:nvPr/>
        </p:nvSpPr>
        <p:spPr>
          <a:xfrm>
            <a:off x="116300" y="6078733"/>
            <a:ext cx="379600" cy="3284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5" name="Google Shape;745;p36"/>
          <p:cNvGrpSpPr/>
          <p:nvPr/>
        </p:nvGrpSpPr>
        <p:grpSpPr>
          <a:xfrm rot="5400000">
            <a:off x="587273" y="507852"/>
            <a:ext cx="937200" cy="937200"/>
            <a:chOff x="1695700" y="425100"/>
            <a:chExt cx="702900" cy="702900"/>
          </a:xfrm>
        </p:grpSpPr>
        <p:sp>
          <p:nvSpPr>
            <p:cNvPr id="746" name="Google Shape;746;p36"/>
            <p:cNvSpPr/>
            <p:nvPr/>
          </p:nvSpPr>
          <p:spPr>
            <a:xfrm>
              <a:off x="1695700" y="425100"/>
              <a:ext cx="702900" cy="702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1941550" y="670950"/>
              <a:ext cx="211200" cy="211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" name="Google Shape;748;p36"/>
          <p:cNvGrpSpPr/>
          <p:nvPr/>
        </p:nvGrpSpPr>
        <p:grpSpPr>
          <a:xfrm>
            <a:off x="8971434" y="6250851"/>
            <a:ext cx="933100" cy="100000"/>
            <a:chOff x="2453575" y="1076038"/>
            <a:chExt cx="699825" cy="75000"/>
          </a:xfrm>
        </p:grpSpPr>
        <p:sp>
          <p:nvSpPr>
            <p:cNvPr id="749" name="Google Shape;749;p36"/>
            <p:cNvSpPr/>
            <p:nvPr/>
          </p:nvSpPr>
          <p:spPr>
            <a:xfrm>
              <a:off x="2453575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2661850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2870125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3078400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36"/>
          <p:cNvSpPr/>
          <p:nvPr/>
        </p:nvSpPr>
        <p:spPr>
          <a:xfrm rot="9274968">
            <a:off x="447647" y="6768000"/>
            <a:ext cx="2839660" cy="32833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36"/>
          <p:cNvSpPr/>
          <p:nvPr/>
        </p:nvSpPr>
        <p:spPr>
          <a:xfrm rot="5396137">
            <a:off x="1219873" y="1205052"/>
            <a:ext cx="356000" cy="35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29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16198662" scaled="0"/>
        </a:gradFill>
        <a:effectLst/>
      </p:bgPr>
    </p:bg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38"/>
          <p:cNvSpPr/>
          <p:nvPr/>
        </p:nvSpPr>
        <p:spPr>
          <a:xfrm flipH="1">
            <a:off x="311800" y="344000"/>
            <a:ext cx="11568400" cy="6170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3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 sz="3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grpSp>
        <p:nvGrpSpPr>
          <p:cNvPr id="772" name="Google Shape;772;p38"/>
          <p:cNvGrpSpPr/>
          <p:nvPr/>
        </p:nvGrpSpPr>
        <p:grpSpPr>
          <a:xfrm flipH="1">
            <a:off x="11198851" y="1467000"/>
            <a:ext cx="937200" cy="937200"/>
            <a:chOff x="1695700" y="425100"/>
            <a:chExt cx="702900" cy="702900"/>
          </a:xfrm>
        </p:grpSpPr>
        <p:sp>
          <p:nvSpPr>
            <p:cNvPr id="773" name="Google Shape;773;p38"/>
            <p:cNvSpPr/>
            <p:nvPr/>
          </p:nvSpPr>
          <p:spPr>
            <a:xfrm>
              <a:off x="1695700" y="425100"/>
              <a:ext cx="702900" cy="702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1941550" y="670950"/>
              <a:ext cx="211200" cy="211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775" name="Google Shape;775;p38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-2700000" flipH="1">
            <a:off x="-8743862" y="-2171079"/>
            <a:ext cx="11747499" cy="681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38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9000001" flipH="1">
            <a:off x="7536937" y="4571787"/>
            <a:ext cx="11747496" cy="6819895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38"/>
          <p:cNvSpPr/>
          <p:nvPr/>
        </p:nvSpPr>
        <p:spPr>
          <a:xfrm flipH="1">
            <a:off x="579184" y="1669800"/>
            <a:ext cx="379600" cy="3284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8"/>
          <p:cNvSpPr/>
          <p:nvPr/>
        </p:nvSpPr>
        <p:spPr>
          <a:xfrm flipH="1">
            <a:off x="11330084" y="5984467"/>
            <a:ext cx="356000" cy="35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8"/>
          <p:cNvSpPr/>
          <p:nvPr/>
        </p:nvSpPr>
        <p:spPr>
          <a:xfrm rot="8100000" flipH="1">
            <a:off x="10925141" y="-179342"/>
            <a:ext cx="2840872" cy="3283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0" name="Google Shape;780;p38"/>
          <p:cNvSpPr/>
          <p:nvPr/>
        </p:nvSpPr>
        <p:spPr>
          <a:xfrm flipH="1">
            <a:off x="424784" y="6067333"/>
            <a:ext cx="356000" cy="35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745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4">
  <p:cSld name="Title only 24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16198662" scaled="0"/>
        </a:gra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5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 sz="3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pic>
        <p:nvPicPr>
          <p:cNvPr id="948" name="Google Shape;948;p50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-4500000" flipH="1">
            <a:off x="-6939659" y="1791222"/>
            <a:ext cx="11747496" cy="6819895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50"/>
          <p:cNvSpPr/>
          <p:nvPr/>
        </p:nvSpPr>
        <p:spPr>
          <a:xfrm flipH="1">
            <a:off x="311800" y="344000"/>
            <a:ext cx="11568400" cy="6170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50" name="Google Shape;950;p50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2700000" flipH="1">
            <a:off x="8349735" y="2438183"/>
            <a:ext cx="11747499" cy="6819899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50"/>
          <p:cNvSpPr/>
          <p:nvPr/>
        </p:nvSpPr>
        <p:spPr>
          <a:xfrm rot="7199463" flipH="1">
            <a:off x="-1474771" y="5078524"/>
            <a:ext cx="2840769" cy="16576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0"/>
          <p:cNvSpPr/>
          <p:nvPr/>
        </p:nvSpPr>
        <p:spPr>
          <a:xfrm flipH="1">
            <a:off x="576051" y="654200"/>
            <a:ext cx="379600" cy="3284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3" name="Google Shape;953;p50"/>
          <p:cNvGrpSpPr/>
          <p:nvPr/>
        </p:nvGrpSpPr>
        <p:grpSpPr>
          <a:xfrm flipH="1">
            <a:off x="10662518" y="1568584"/>
            <a:ext cx="933100" cy="100000"/>
            <a:chOff x="2453575" y="1076038"/>
            <a:chExt cx="699825" cy="75000"/>
          </a:xfrm>
        </p:grpSpPr>
        <p:sp>
          <p:nvSpPr>
            <p:cNvPr id="954" name="Google Shape;954;p50"/>
            <p:cNvSpPr/>
            <p:nvPr/>
          </p:nvSpPr>
          <p:spPr>
            <a:xfrm>
              <a:off x="2453575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2661850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2870125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3078400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8" name="Google Shape;958;p50"/>
          <p:cNvSpPr/>
          <p:nvPr/>
        </p:nvSpPr>
        <p:spPr>
          <a:xfrm flipH="1">
            <a:off x="11286251" y="2125800"/>
            <a:ext cx="356000" cy="35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9" name="Google Shape;959;p50"/>
          <p:cNvGrpSpPr/>
          <p:nvPr/>
        </p:nvGrpSpPr>
        <p:grpSpPr>
          <a:xfrm flipH="1">
            <a:off x="909351" y="5035367"/>
            <a:ext cx="937200" cy="937200"/>
            <a:chOff x="1695700" y="425100"/>
            <a:chExt cx="702900" cy="702900"/>
          </a:xfrm>
        </p:grpSpPr>
        <p:sp>
          <p:nvSpPr>
            <p:cNvPr id="960" name="Google Shape;960;p50"/>
            <p:cNvSpPr/>
            <p:nvPr/>
          </p:nvSpPr>
          <p:spPr>
            <a:xfrm>
              <a:off x="1695700" y="425100"/>
              <a:ext cx="702900" cy="702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1941550" y="670950"/>
              <a:ext cx="211200" cy="211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50"/>
          <p:cNvSpPr/>
          <p:nvPr/>
        </p:nvSpPr>
        <p:spPr>
          <a:xfrm rot="2700000" flipH="1">
            <a:off x="10891216" y="4242225"/>
            <a:ext cx="2840872" cy="3283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85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oogle Shape;1031;p55"/>
          <p:cNvGrpSpPr/>
          <p:nvPr/>
        </p:nvGrpSpPr>
        <p:grpSpPr>
          <a:xfrm flipH="1">
            <a:off x="10487651" y="654200"/>
            <a:ext cx="937200" cy="937200"/>
            <a:chOff x="1695700" y="425100"/>
            <a:chExt cx="702900" cy="702900"/>
          </a:xfrm>
        </p:grpSpPr>
        <p:sp>
          <p:nvSpPr>
            <p:cNvPr id="1032" name="Google Shape;1032;p55"/>
            <p:cNvSpPr/>
            <p:nvPr/>
          </p:nvSpPr>
          <p:spPr>
            <a:xfrm>
              <a:off x="1695700" y="425100"/>
              <a:ext cx="702900" cy="7029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5"/>
            <p:cNvSpPr/>
            <p:nvPr/>
          </p:nvSpPr>
          <p:spPr>
            <a:xfrm>
              <a:off x="1941550" y="670950"/>
              <a:ext cx="211200" cy="2112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34" name="Google Shape;1034;p55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-4500000" flipH="1">
            <a:off x="-7016659" y="3416922"/>
            <a:ext cx="11747496" cy="68198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55"/>
          <p:cNvSpPr/>
          <p:nvPr/>
        </p:nvSpPr>
        <p:spPr>
          <a:xfrm flipH="1">
            <a:off x="311800" y="344000"/>
            <a:ext cx="11568400" cy="6170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36" name="Google Shape;1036;p55"/>
          <p:cNvPicPr preferRelativeResize="0"/>
          <p:nvPr/>
        </p:nvPicPr>
        <p:blipFill rotWithShape="1">
          <a:blip r:embed="rId2">
            <a:alphaModFix/>
          </a:blip>
          <a:srcRect l="119" r="129"/>
          <a:stretch/>
        </p:blipFill>
        <p:spPr>
          <a:xfrm rot="9000001" flipH="1">
            <a:off x="7536937" y="2438187"/>
            <a:ext cx="11747496" cy="68198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55"/>
          <p:cNvSpPr/>
          <p:nvPr/>
        </p:nvSpPr>
        <p:spPr>
          <a:xfrm rot="9899594" flipH="1">
            <a:off x="-1733156" y="1657088"/>
            <a:ext cx="2840888" cy="1656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8" name="Google Shape;1038;p55"/>
          <p:cNvSpPr/>
          <p:nvPr/>
        </p:nvSpPr>
        <p:spPr>
          <a:xfrm flipH="1">
            <a:off x="777117" y="5435667"/>
            <a:ext cx="379600" cy="3284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9" name="Google Shape;1039;p55"/>
          <p:cNvGrpSpPr/>
          <p:nvPr/>
        </p:nvGrpSpPr>
        <p:grpSpPr>
          <a:xfrm flipH="1">
            <a:off x="674685" y="654184"/>
            <a:ext cx="933100" cy="100000"/>
            <a:chOff x="2453575" y="1076038"/>
            <a:chExt cx="699825" cy="75000"/>
          </a:xfrm>
        </p:grpSpPr>
        <p:sp>
          <p:nvSpPr>
            <p:cNvPr id="1040" name="Google Shape;1040;p55"/>
            <p:cNvSpPr/>
            <p:nvPr/>
          </p:nvSpPr>
          <p:spPr>
            <a:xfrm>
              <a:off x="2453575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5"/>
            <p:cNvSpPr/>
            <p:nvPr/>
          </p:nvSpPr>
          <p:spPr>
            <a:xfrm>
              <a:off x="2661850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5"/>
            <p:cNvSpPr/>
            <p:nvPr/>
          </p:nvSpPr>
          <p:spPr>
            <a:xfrm>
              <a:off x="2870125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5"/>
            <p:cNvSpPr/>
            <p:nvPr/>
          </p:nvSpPr>
          <p:spPr>
            <a:xfrm>
              <a:off x="3078400" y="1076038"/>
              <a:ext cx="75000" cy="7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4" name="Google Shape;1044;p55"/>
          <p:cNvSpPr/>
          <p:nvPr/>
        </p:nvSpPr>
        <p:spPr>
          <a:xfrm flipH="1">
            <a:off x="11330084" y="5984467"/>
            <a:ext cx="356000" cy="356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5" name="Google Shape;1045;p55"/>
          <p:cNvSpPr/>
          <p:nvPr/>
        </p:nvSpPr>
        <p:spPr>
          <a:xfrm rot="1799882" flipH="1">
            <a:off x="11128290" y="2970232"/>
            <a:ext cx="2840969" cy="32829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55"/>
          <p:cNvSpPr/>
          <p:nvPr/>
        </p:nvSpPr>
        <p:spPr>
          <a:xfrm flipH="1">
            <a:off x="10422251" y="754200"/>
            <a:ext cx="356000" cy="356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Spartan"/>
              <a:buNone/>
              <a:defRPr sz="3900" b="1">
                <a:solidFill>
                  <a:schemeClr val="accent2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●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○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Char char="■"/>
              <a:defRPr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600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9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000" y="2698962"/>
            <a:ext cx="10290000" cy="637600"/>
          </a:xfrm>
        </p:spPr>
        <p:txBody>
          <a:bodyPr/>
          <a:lstStyle/>
          <a:p>
            <a:r>
              <a:rPr lang="ru-RU" sz="4800" dirty="0" smtClean="0">
                <a:latin typeface="Rawline" panose="00000500000000000000" pitchFamily="2" charset="-52"/>
              </a:rPr>
              <a:t>Отчет о проделанной работе</a:t>
            </a:r>
            <a:endParaRPr lang="ru-RU" sz="4800" dirty="0">
              <a:latin typeface="Rawline" panose="00000500000000000000" pitchFamily="2" charset="-52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431062" y="3426396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rPr lang="ru-RU" sz="2800" b="0" kern="0" dirty="0" smtClean="0">
                <a:latin typeface="Rawline" panose="00000500000000000000" pitchFamily="2" charset="-52"/>
              </a:rPr>
              <a:t>17.03-14.04</a:t>
            </a:r>
            <a:endParaRPr lang="ru-RU" sz="2800" b="0" kern="0" dirty="0">
              <a:latin typeface="Rawline" panose="00000500000000000000" pitchFamily="2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21512" y="4063996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rPr lang="ru-RU" sz="2800" b="0" kern="0" dirty="0" smtClean="0">
                <a:latin typeface="Rawline" panose="00000500000000000000" pitchFamily="2" charset="-52"/>
              </a:rPr>
              <a:t>Левин Никита</a:t>
            </a:r>
            <a:endParaRPr lang="ru-RU" sz="2800" b="0" kern="0" dirty="0">
              <a:latin typeface="Rawline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85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Общественная деятельность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8142" y="1663429"/>
            <a:ext cx="10915649" cy="52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Обнародовали толстовку за год деятельности в профбюро.</a:t>
            </a:r>
            <a:endParaRPr lang="ru-RU" sz="3200" b="0" kern="0" dirty="0" smtClean="0">
              <a:latin typeface="Rawline" panose="00000500000000000000" pitchFamily="2" charset="-52"/>
            </a:endParaRPr>
          </a:p>
        </p:txBody>
      </p:sp>
      <p:pic>
        <p:nvPicPr>
          <p:cNvPr id="3074" name="Picture 2" descr="https://sun9-78.userapi.com/impg/2GpmD4JX1T2bQTmRyFFnmjv3kEiYEPHiWvwEpw/6duySYGUld8.jpg?size=1620x2160&amp;quality=95&amp;sign=11b1e17efff9d102dbb40eaa2fc5ff4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913">
            <a:off x="6585949" y="2338324"/>
            <a:ext cx="2817702" cy="375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6.userapi.com/impg/kDiEUsQuxRCxycrpdJRnp-HzgJynXJkdRQMaJQ/a5_CIHDJyG4.jpg?size=1200x1600&amp;quality=96&amp;sign=ad1d287861ce0129061bbc77c6f8a91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772">
            <a:off x="3099671" y="2408114"/>
            <a:ext cx="2882261" cy="384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8142" y="1600724"/>
            <a:ext cx="10915649" cy="293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Выжить.</a:t>
            </a:r>
            <a:endParaRPr lang="ru-RU" sz="3200" b="0" kern="0" dirty="0" smtClean="0">
              <a:latin typeface="Rawline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99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8142" y="1600724"/>
            <a:ext cx="10915649" cy="302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Доделать диплом.</a:t>
            </a:r>
          </a:p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Подготовка к экзаменам и зачетам.</a:t>
            </a:r>
          </a:p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Подготовка тестовых лекций для курса и пробная запись.</a:t>
            </a:r>
          </a:p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Работа над внутренним климатом и сплочением команды профбюро + подготовка к ДФ.</a:t>
            </a:r>
          </a:p>
        </p:txBody>
      </p:sp>
    </p:spTree>
    <p:extLst>
      <p:ext uri="{BB962C8B-B14F-4D97-AF65-F5344CB8AC3E}">
        <p14:creationId xmlns:p14="http://schemas.microsoft.com/office/powerpoint/2010/main" val="8247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50967" y="2984712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rPr lang="ru-RU" sz="4800" kern="0" dirty="0" smtClean="0">
                <a:latin typeface="Rawline" panose="00000500000000000000" pitchFamily="2" charset="-52"/>
              </a:rPr>
              <a:t>До встречи </a:t>
            </a:r>
            <a:r>
              <a:rPr lang="ru-RU" sz="4800" kern="0" dirty="0" smtClean="0">
                <a:latin typeface="Rawline" panose="00000500000000000000" pitchFamily="2" charset="-52"/>
              </a:rPr>
              <a:t>через неделю!</a:t>
            </a:r>
            <a:endParaRPr lang="ru-RU" sz="4800" kern="0" dirty="0"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9140">
            <a:off x="488505" y="4620535"/>
            <a:ext cx="1707142" cy="170069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7610475" y="3195924"/>
            <a:ext cx="2238375" cy="386625"/>
          </a:xfrm>
          <a:prstGeom prst="line">
            <a:avLst/>
          </a:prstGeom>
          <a:ln w="53975">
            <a:solidFill>
              <a:srgbClr val="FF000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 rot="21346558">
            <a:off x="7252365" y="3728127"/>
            <a:ext cx="3973458" cy="55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r>
              <a:rPr lang="ru-RU" sz="4800" kern="0" dirty="0" smtClean="0">
                <a:latin typeface="Rawline" panose="00000500000000000000" pitchFamily="2" charset="-52"/>
              </a:rPr>
              <a:t>две недели!</a:t>
            </a:r>
            <a:endParaRPr lang="ru-RU" sz="4800" kern="0" dirty="0">
              <a:latin typeface="Rawline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93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 «Введение в ФЭЧ»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8142" y="1600724"/>
            <a:ext cx="10915649" cy="293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Определили формат курса (онлайн, предзаписанные видеоролики + задачи + интерактив)</a:t>
            </a:r>
          </a:p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Распределили между собой темы лекций </a:t>
            </a:r>
            <a:br>
              <a:rPr lang="ru-RU" sz="3200" b="0" kern="0" dirty="0" smtClean="0">
                <a:latin typeface="Rawline" panose="00000500000000000000" pitchFamily="2" charset="-52"/>
              </a:rPr>
            </a:br>
            <a:r>
              <a:rPr lang="ru-RU" sz="3200" b="0" kern="0" dirty="0" smtClean="0">
                <a:latin typeface="Rawline" panose="00000500000000000000" pitchFamily="2" charset="-52"/>
              </a:rPr>
              <a:t>(Никита, Матвей, Ирина)</a:t>
            </a:r>
          </a:p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Узнали нюансы по технической реализации</a:t>
            </a:r>
          </a:p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Готовим тестовые лекции, а также брендбук проекта</a:t>
            </a:r>
            <a:endParaRPr lang="ru-RU" sz="3200" b="0" kern="0" dirty="0" smtClean="0">
              <a:latin typeface="Rawline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802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87" y="1079769"/>
            <a:ext cx="8871626" cy="49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 «Введение в ФЭЧ»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8142" y="1600723"/>
            <a:ext cx="10915649" cy="453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ru-RU" sz="2400" b="0" kern="0" dirty="0" smtClean="0">
                <a:latin typeface="Rawline" panose="00000500000000000000" pitchFamily="2" charset="-52"/>
              </a:rPr>
              <a:t>Старт курса (структура, что предстоит изучать)</a:t>
            </a:r>
          </a:p>
          <a:p>
            <a:pPr marL="457200" indent="-457200" algn="l">
              <a:buFontTx/>
              <a:buChar char="-"/>
            </a:pPr>
            <a:r>
              <a:rPr lang="ru-RU" sz="2400" b="0" kern="0" dirty="0" smtClean="0">
                <a:latin typeface="Rawline" panose="00000500000000000000" pitchFamily="2" charset="-52"/>
              </a:rPr>
              <a:t>Элементарные частицы</a:t>
            </a:r>
          </a:p>
          <a:p>
            <a:pPr marL="457200" indent="-457200" algn="l">
              <a:buFontTx/>
              <a:buChar char="-"/>
            </a:pPr>
            <a:r>
              <a:rPr lang="ru-RU" sz="2400" b="0" kern="0" dirty="0" smtClean="0">
                <a:latin typeface="Rawline" panose="00000500000000000000" pitchFamily="2" charset="-52"/>
              </a:rPr>
              <a:t>Наблюдения (в классике, в квантмехе)</a:t>
            </a:r>
          </a:p>
          <a:p>
            <a:pPr marL="457200" indent="-457200" algn="l">
              <a:buFontTx/>
              <a:buChar char="-"/>
            </a:pPr>
            <a:r>
              <a:rPr lang="ru-RU" sz="2400" b="0" kern="0" dirty="0" smtClean="0">
                <a:latin typeface="Rawline" panose="00000500000000000000" pitchFamily="2" charset="-52"/>
              </a:rPr>
              <a:t>Теория рассеяния</a:t>
            </a:r>
          </a:p>
          <a:p>
            <a:pPr marL="457200" indent="-457200" algn="l">
              <a:buFontTx/>
              <a:buChar char="-"/>
            </a:pPr>
            <a:r>
              <a:rPr lang="ru-RU" sz="2400" b="0" kern="0" dirty="0" smtClean="0">
                <a:latin typeface="Rawline" panose="00000500000000000000" pitchFamily="2" charset="-52"/>
              </a:rPr>
              <a:t>Обзор фундаментальных взаимодействий (акцент на ОТО)</a:t>
            </a:r>
          </a:p>
          <a:p>
            <a:pPr marL="457200" indent="-457200" algn="l">
              <a:buFontTx/>
              <a:buChar char="-"/>
            </a:pPr>
            <a:r>
              <a:rPr lang="ru-RU" sz="2400" b="0" kern="0" dirty="0" smtClean="0">
                <a:latin typeface="Rawline" panose="00000500000000000000" pitchFamily="2" charset="-52"/>
              </a:rPr>
              <a:t>Ускорители, детекторы</a:t>
            </a:r>
          </a:p>
          <a:p>
            <a:pPr marL="457200" indent="-457200" algn="l">
              <a:buFontTx/>
              <a:buChar char="-"/>
            </a:pPr>
            <a:r>
              <a:rPr lang="ru-RU" sz="2400" b="0" kern="0" dirty="0" smtClean="0">
                <a:latin typeface="Rawline" panose="00000500000000000000" pitchFamily="2" charset="-52"/>
              </a:rPr>
              <a:t>Законы сохранения</a:t>
            </a:r>
          </a:p>
          <a:p>
            <a:pPr marL="457200" indent="-457200" algn="l">
              <a:buFontTx/>
              <a:buChar char="-"/>
            </a:pPr>
            <a:r>
              <a:rPr lang="ru-RU" sz="2400" b="0" kern="0" dirty="0" smtClean="0">
                <a:latin typeface="Rawline" panose="00000500000000000000" pitchFamily="2" charset="-52"/>
              </a:rPr>
              <a:t>Антиматерия</a:t>
            </a:r>
          </a:p>
          <a:p>
            <a:pPr marL="457200" indent="-457200" algn="l">
              <a:buFontTx/>
              <a:buChar char="-"/>
            </a:pPr>
            <a:r>
              <a:rPr lang="ru-RU" sz="2400" b="0" kern="0" dirty="0" smtClean="0">
                <a:latin typeface="Rawline" panose="00000500000000000000" pitchFamily="2" charset="-52"/>
              </a:rPr>
              <a:t>Э</a:t>
            </a:r>
            <a:r>
              <a:rPr lang="en-US" sz="2400" b="0" kern="0" dirty="0" smtClean="0">
                <a:latin typeface="Rawline" panose="00000500000000000000" pitchFamily="2" charset="-52"/>
              </a:rPr>
              <a:t>/</a:t>
            </a:r>
            <a:r>
              <a:rPr lang="ru-RU" sz="2400" b="0" kern="0" dirty="0" smtClean="0">
                <a:latin typeface="Rawline" panose="00000500000000000000" pitchFamily="2" charset="-52"/>
              </a:rPr>
              <a:t>м взаимодействие + диаграммки</a:t>
            </a:r>
          </a:p>
          <a:p>
            <a:pPr marL="457200" indent="-457200" algn="l">
              <a:buFontTx/>
              <a:buChar char="-"/>
            </a:pPr>
            <a:r>
              <a:rPr lang="ru-RU" sz="2400" b="0" kern="0" dirty="0" smtClean="0">
                <a:latin typeface="Rawline" panose="00000500000000000000" pitchFamily="2" charset="-52"/>
              </a:rPr>
              <a:t>Бозон Хиггса</a:t>
            </a:r>
          </a:p>
          <a:p>
            <a:pPr marL="457200" indent="-457200" algn="l">
              <a:buFontTx/>
              <a:buChar char="-"/>
            </a:pPr>
            <a:r>
              <a:rPr lang="ru-RU" sz="2400" b="0" kern="0" dirty="0" smtClean="0">
                <a:latin typeface="Rawline" panose="00000500000000000000" pitchFamily="2" charset="-52"/>
              </a:rPr>
              <a:t>Финал (проблемы физики, рассказ про ФФ и лабораторию)</a:t>
            </a:r>
          </a:p>
          <a:p>
            <a:pPr marL="457200" indent="-457200" algn="l">
              <a:buFontTx/>
              <a:buChar char="-"/>
            </a:pPr>
            <a:r>
              <a:rPr lang="ru-RU" sz="2400" b="0" kern="0" dirty="0" smtClean="0">
                <a:latin typeface="Rawline" panose="00000500000000000000" pitchFamily="2" charset="-52"/>
              </a:rPr>
              <a:t>+ техническая лекция (мат. аппарат, единицы измерения и т.д.)</a:t>
            </a:r>
          </a:p>
        </p:txBody>
      </p:sp>
    </p:spTree>
    <p:extLst>
      <p:ext uri="{BB962C8B-B14F-4D97-AF65-F5344CB8AC3E}">
        <p14:creationId xmlns:p14="http://schemas.microsoft.com/office/powerpoint/2010/main" val="93176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Научка</a:t>
            </a:r>
            <a:r>
              <a:rPr lang="en-US" dirty="0" smtClean="0"/>
              <a:t>/</a:t>
            </a:r>
            <a:r>
              <a:rPr lang="ru-RU" dirty="0" smtClean="0"/>
              <a:t>ВКР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8142" y="1507786"/>
            <a:ext cx="10915649" cy="345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Мультигамильтоновы системы: несколько гамильтонианов (интегралов движения), приводящих к одним и тем же уравнениям движения.</a:t>
            </a:r>
          </a:p>
          <a:p>
            <a:pPr marL="457200" indent="-457200" algn="l">
              <a:buFontTx/>
              <a:buChar char="-"/>
            </a:pPr>
            <a:endParaRPr lang="ru-RU" sz="3200" b="0" kern="0" dirty="0" smtClean="0">
              <a:latin typeface="Rawline" panose="00000500000000000000" pitchFamily="2" charset="-52"/>
            </a:endParaRPr>
          </a:p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Основа работы: Пуассонова геометрия, формализм Намбу-Пуассона, высший инвариант динамической системы.</a:t>
            </a:r>
            <a:endParaRPr lang="ru-RU" sz="3200" b="0" kern="0" dirty="0" smtClean="0">
              <a:latin typeface="Rawline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903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Научка</a:t>
            </a:r>
            <a:r>
              <a:rPr lang="en-US" dirty="0" smtClean="0"/>
              <a:t>/</a:t>
            </a:r>
            <a:r>
              <a:rPr lang="ru-RU" dirty="0" smtClean="0"/>
              <a:t>ВКР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8142" y="1600723"/>
            <a:ext cx="10915649" cy="144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Научка</a:t>
            </a:r>
            <a:r>
              <a:rPr lang="ru-RU" sz="3200" b="0" kern="0" dirty="0" smtClean="0">
                <a:latin typeface="Rawline" panose="00000500000000000000" pitchFamily="2" charset="-52"/>
              </a:rPr>
              <a:t>: решена задача построения статистической механики мультигамильтоновой системы в специальной </a:t>
            </a:r>
            <a:r>
              <a:rPr lang="ru-RU" sz="3200" b="0" kern="0" dirty="0" smtClean="0">
                <a:latin typeface="Rawline" panose="00000500000000000000" pitchFamily="2" charset="-52"/>
              </a:rPr>
              <a:t>СК</a:t>
            </a:r>
            <a:endParaRPr lang="ru-RU" sz="3200" b="0" kern="0" dirty="0" smtClean="0">
              <a:latin typeface="Rawline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53" y="3291790"/>
            <a:ext cx="71342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Общественная деятельность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6413" y="1629587"/>
            <a:ext cx="10915649" cy="115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ru-RU" sz="3200" b="0" kern="0" dirty="0">
                <a:latin typeface="Rawline" panose="00000500000000000000" pitchFamily="2" charset="-52"/>
              </a:rPr>
              <a:t>П</a:t>
            </a:r>
            <a:r>
              <a:rPr lang="ru-RU" sz="3200" b="0" kern="0" dirty="0" smtClean="0">
                <a:latin typeface="Rawline" panose="00000500000000000000" pitchFamily="2" charset="-52"/>
              </a:rPr>
              <a:t>ровели </a:t>
            </a:r>
            <a:r>
              <a:rPr lang="ru-RU" sz="3200" b="0" kern="0" dirty="0" smtClean="0">
                <a:latin typeface="Rawline" panose="00000500000000000000" pitchFamily="2" charset="-52"/>
              </a:rPr>
              <a:t>интеллектуальную игру «</a:t>
            </a:r>
            <a:r>
              <a:rPr lang="en-US" sz="3200" b="0" kern="0" dirty="0" smtClean="0">
                <a:latin typeface="Rawline" panose="00000500000000000000" pitchFamily="2" charset="-52"/>
              </a:rPr>
              <a:t>Physics&amp;Fantasies</a:t>
            </a:r>
            <a:r>
              <a:rPr lang="ru-RU" sz="3200" b="0" kern="0" dirty="0" smtClean="0">
                <a:latin typeface="Rawline" panose="00000500000000000000" pitchFamily="2" charset="-52"/>
              </a:rPr>
              <a:t>» </a:t>
            </a:r>
            <a:br>
              <a:rPr lang="ru-RU" sz="3200" b="0" kern="0" dirty="0" smtClean="0">
                <a:latin typeface="Rawline" panose="00000500000000000000" pitchFamily="2" charset="-52"/>
              </a:rPr>
            </a:br>
            <a:r>
              <a:rPr lang="ru-RU" sz="3200" b="0" kern="0" dirty="0" smtClean="0">
                <a:latin typeface="Rawline" panose="00000500000000000000" pitchFamily="2" charset="-52"/>
              </a:rPr>
              <a:t>(9 команд, Университетский уровень)</a:t>
            </a:r>
            <a:endParaRPr lang="ru-RU" sz="3200" b="0" kern="0" dirty="0" smtClean="0">
              <a:latin typeface="Rawline" panose="00000500000000000000" pitchFamily="2" charset="-52"/>
            </a:endParaRPr>
          </a:p>
        </p:txBody>
      </p:sp>
      <p:pic>
        <p:nvPicPr>
          <p:cNvPr id="1026" name="Picture 2" descr="https://sun9-26.userapi.com/impg/_2aWOiFqc_p45A48KKJ2Nh5Xgi65uMylbwHxUQ/XKMBpx9RvLI.jpg?size=2000x2000&amp;quality=95&amp;sign=d6e8ef82bc78c4b54a59a2446826bec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1615">
            <a:off x="1805298" y="3304949"/>
            <a:ext cx="2733238" cy="273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8.userapi.com/impg/OZkZBfp4FIhXXG6wGlX7zPjZQkxLKolr49cUIA/oPAy29vbCvU.jpg?size=2560x1702&amp;quality=95&amp;sign=d0fc87268bf45f63ebdc965b59f417d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19">
            <a:off x="6067760" y="3201803"/>
            <a:ext cx="4390576" cy="29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Общественная деятельность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8142" y="1430899"/>
            <a:ext cx="10915649" cy="124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Принял </a:t>
            </a:r>
            <a:r>
              <a:rPr lang="ru-RU" sz="3200" b="0" kern="0" dirty="0" smtClean="0">
                <a:latin typeface="Rawline" panose="00000500000000000000" pitchFamily="2" charset="-52"/>
              </a:rPr>
              <a:t>участие в вузовском этапе всероссийского конкурса «Студенческий лидер»</a:t>
            </a:r>
            <a:endParaRPr lang="ru-RU" sz="3200" b="0" kern="0" dirty="0" smtClean="0">
              <a:latin typeface="Rawline" panose="00000500000000000000" pitchFamily="2" charset="-52"/>
            </a:endParaRPr>
          </a:p>
        </p:txBody>
      </p:sp>
      <p:pic>
        <p:nvPicPr>
          <p:cNvPr id="2050" name="Picture 2" descr="https://sun4-19.userapi.com/impg/bUwFLZxEo9AJ-1ooBdIIoAj0IOn-Keoihui4CA/qvzOw9urp7Y.jpg?size=2560x1706&amp;quality=95&amp;sign=d28d4754c81cb284078f323b2b78f80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03" y="2678151"/>
            <a:ext cx="5294526" cy="35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Общественная деятельность</a:t>
            </a:r>
            <a:endParaRPr lang="ru-RU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EA53F2-2F7F-C127-1F80-DEB2849FE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2"/>
          <a:stretch/>
        </p:blipFill>
        <p:spPr>
          <a:xfrm>
            <a:off x="10639872" y="5273511"/>
            <a:ext cx="1202190" cy="118319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8142" y="1430899"/>
            <a:ext cx="10915649" cy="75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333" b="1" i="0" u="none" strike="noStrike" cap="none"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Spartan"/>
              <a:buNone/>
              <a:defRPr sz="3900" b="1" i="0" u="none" strike="noStrike" cap="none">
                <a:solidFill>
                  <a:schemeClr val="dk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ru-RU" sz="3200" b="0" kern="0" dirty="0" smtClean="0">
                <a:latin typeface="Rawline" panose="00000500000000000000" pitchFamily="2" charset="-52"/>
              </a:rPr>
              <a:t>Занял 4 место в старшед дивизионе.</a:t>
            </a:r>
            <a:endParaRPr lang="ru-RU" sz="3200" b="0" kern="0" dirty="0" smtClean="0">
              <a:latin typeface="Rawline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298" y="2403461"/>
            <a:ext cx="6139336" cy="34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3">
      <a:dk1>
        <a:srgbClr val="0B0B25"/>
      </a:dk1>
      <a:lt1>
        <a:srgbClr val="0B0B25"/>
      </a:lt1>
      <a:dk2>
        <a:srgbClr val="FD8000"/>
      </a:dk2>
      <a:lt2>
        <a:srgbClr val="873780"/>
      </a:lt2>
      <a:accent1>
        <a:srgbClr val="FFFFE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CB8BDC42-043C-4B54-A461-D7E4BA677C2D}" vid="{3233CC6C-907E-4C34-B6E6-81E24035848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75</TotalTime>
  <Words>237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Comfortaa</vt:lpstr>
      <vt:lpstr>Rawline</vt:lpstr>
      <vt:lpstr>Arial</vt:lpstr>
      <vt:lpstr>Spartan</vt:lpstr>
      <vt:lpstr>Тема1</vt:lpstr>
      <vt:lpstr>Отчет о проделанной работе</vt:lpstr>
      <vt:lpstr>Курс «Введение в ФЭЧ»</vt:lpstr>
      <vt:lpstr>Презентация PowerPoint</vt:lpstr>
      <vt:lpstr>Курс «Введение в ФЭЧ»</vt:lpstr>
      <vt:lpstr>Научка/ВКР</vt:lpstr>
      <vt:lpstr>Научка/ВКР</vt:lpstr>
      <vt:lpstr>Общественная деятельность</vt:lpstr>
      <vt:lpstr>Общественная деятельность</vt:lpstr>
      <vt:lpstr>Общественная деятельность</vt:lpstr>
      <vt:lpstr>Общественная деятельность</vt:lpstr>
      <vt:lpstr>Планы</vt:lpstr>
      <vt:lpstr>Планы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NIKITA</cp:lastModifiedBy>
  <cp:revision>12</cp:revision>
  <dcterms:created xsi:type="dcterms:W3CDTF">2025-03-17T01:29:37Z</dcterms:created>
  <dcterms:modified xsi:type="dcterms:W3CDTF">2025-04-14T02:49:24Z</dcterms:modified>
</cp:coreProperties>
</file>