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3" r:id="rId4"/>
    <p:sldId id="283" r:id="rId5"/>
    <p:sldId id="284" r:id="rId6"/>
    <p:sldId id="285" r:id="rId7"/>
    <p:sldId id="286" r:id="rId8"/>
    <p:sldId id="287" r:id="rId9"/>
    <p:sldId id="296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9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DA790B-2A89-7387-EA13-937479C15F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83B5F0-288B-C7FA-0D1E-B5065FB8E6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20ADB-C921-46D4-87D9-CFD54C284F23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630EA-6C3C-F442-E1B2-5E396F25FD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8AF6F8-22A5-25E0-AE7F-E4D8D193C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F0217-423A-454D-A8F8-4D28FCE4E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03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B3BEB-BD3A-45F7-AC8F-B61FFCC36ED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A4756-890A-4240-8F98-99D75A2FD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98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53326-385B-3C43-A49D-3852855741E7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0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Мазин И. П., Шметер С. М. Облака: строение и физика образования. - Л.: Гидрометеоиздат, 1983. – 279 с.</a:t>
            </a:r>
          </a:p>
          <a:p>
            <a:pPr>
              <a:spcBef>
                <a:spcPct val="0"/>
              </a:spcBef>
            </a:pPr>
            <a:r>
              <a:rPr lang="ru-RU" altLang="ru-RU"/>
              <a:t>Рыбакова Ж.В. Облака. Учебное пособие. - Томск.: Изд-во Томского государственного педагогического университета, 2008. - 243 с.</a:t>
            </a:r>
          </a:p>
          <a:p>
            <a:pPr>
              <a:spcBef>
                <a:spcPct val="0"/>
              </a:spcBef>
            </a:pPr>
            <a:r>
              <a:rPr lang="ru-RU" altLang="ru-RU"/>
              <a:t>Андреев А.О., Дукальская М.В., Головина Е.Г. Облака: происхождение, классификация распознание. – СПб.: изд. РГГМУ, 2017. -228 с.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88675-585D-44C9-8266-8AA0D42B7D2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CF7C-9166-7340-3A4C-49587DAE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D2500C-275A-F2A7-4FFB-13310026F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DF0F7-679E-4662-0202-B4EA6B6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8567-2CFA-476F-A286-05CA0BF85C0C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4C6CE-09EF-E668-0121-9B980A8C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D30E2-7D34-0589-2841-ACAEEE4D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3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7825B-C59C-D2F6-129B-E3DE62EB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07B05A-2576-7345-D2CA-79FF39B4D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3C643-8CC6-8C1D-2A7B-D6334466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559A-C8D7-4080-B40C-76497B446A38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7CDE5-69E3-CD3B-A393-8D7EDD1F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C148D-6B88-3965-42D5-564D8E70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3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E9DC4E-1B06-7969-58E8-764BA82FF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B09D5B-7F18-8237-091F-69BF7D9E2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D1667-9F24-F001-2F60-62D4A64E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7830-5D89-497F-AE03-56A50C65E32D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8AC6F-1C8C-7B95-3E11-85B19292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24BB0-29B9-D771-D1CB-CCD27BFA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4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9812-CEB8-487B-8918-716D2BB7CA00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EAF-EFA6-4A1E-BBDB-36E53C125986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4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DB8F-6A34-4423-9C8F-E4D22D77C2E3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1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91C8-4F2E-4334-A170-67007BD5D3A3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1A91-ED74-4EBC-9041-08D9915AF0B6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6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BCB-198A-42AD-9C3E-BF67990C7A9A}" type="datetime1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3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9956-C85F-4247-AA26-E6602C1571DA}" type="datetime1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C40E-84DF-4C0C-A583-790732BCFE41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7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52CA3-9926-A1C7-B403-6DCAA68A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CA83C-FE48-D976-0E81-97220F12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3DDE-CE91-6A03-3CC5-1443826E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518C-D005-4574-B1A7-BA6B35DF42BA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4D2A0-60F3-D05F-04D5-0491BD3E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962E-6AE1-B4E0-E95A-305F9644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5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62A5-AB2A-48B7-B082-89F3383855AE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8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4E53-DCF9-4F71-AE5C-A3A48D4CE5A5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3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C87-80C5-4C6F-9990-EFE3077D07F1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9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B9EA1-6DC3-F7B5-6C8D-080EE62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55D0C-A336-75AD-9144-C359150F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405E0-72C8-0652-D3C3-BEF659B2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95C2-9073-4B51-8FC7-4B5240903E22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5BFA1-0E7B-0E45-388A-E317B728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7BCE5-E32B-9D01-6654-086F0C08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3B0F5-5DBB-24F7-6132-7CC0CA7E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55CBA-CCFE-28A8-E1D4-A661C4DD2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5EBD59-DB2A-C7E6-389D-63E2A62A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F5CF5-64EC-6C15-F103-5BBE962C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318F-E158-4DDE-881F-2BB85A0F7788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99C26-5F8C-3BC1-8A29-20219DDD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800D6-FE7A-76A3-646C-FC8358F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9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57A85-9594-A43D-97BB-0423476D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1313A-4DDA-DB51-FD8E-206FD3C8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3D64E-FEF3-A28F-CCE6-E4D3C94B1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2A7999-276D-2E6D-FCAD-14A945A86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1504F3-9652-3FBB-2437-403EC3106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927B66-01B1-FE03-C258-A3FFCEB3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C5E7-6B1B-45B2-B732-5FCBE7ED9894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5ACE1C-4F35-E0BB-764D-ACB94086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30BDA1-0C80-6451-68F1-0CE0B306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F028A-7BC5-A0E1-A178-9E87BE30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65B568-1ABD-A34F-084F-6E60172C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6A51-9323-4F9C-936D-98BE97791493}" type="datetime1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B1D8FC-4DCF-121D-F13A-C9B809C9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20F0-FA8A-A9FB-EC91-6942A5A2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FD47C6-DE72-072D-CD61-3A002DA5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E9B-7E3F-4B05-9632-CAE57DFCE62D}" type="datetime1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B9BCD-A9F9-C614-93E0-BDF8E557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E38E3-5D71-42B2-DAE6-EA95F678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5390D-C03F-0258-396C-A9970ED6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0307C-5DDD-8403-C93E-B7D54350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DBAA6-CEB8-1834-7EF4-BA4160C7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42623-5E1F-E7B7-0EEB-E836BE52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F572-0BD0-48B1-8848-67ACDEE67DBA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B85E2-78D4-E1FF-5E25-3C811DFA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DAB92-F65F-913D-E029-A5DFFAD4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0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150D-CF0E-AE71-DAE5-CDD033A6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4C7E43-2863-960B-3363-ED88C2E34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FFE958-8850-FCF8-DD42-423065CF5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92684-A18D-FD2E-2850-6A62E152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358-7EE8-4F8C-B406-64B6D07E386E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5BE7D-FBA2-128E-42FC-E4556C83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C4CCEC-7D6E-052B-A9AD-C6094B88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F90B9-7CA1-3606-50F0-2F3680A0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0AAEB-FFE8-2347-5078-14139F0F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671B6-F8F3-2363-0BC8-2B612EA2C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2F92-C94F-4092-87D6-429A91E14ACA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23DD8-AEF1-E9A8-53E5-7B04077FE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26091-BB1D-FA47-FF53-C69A85221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DBBE-8A65-8F40-B89D-6190578C6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0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501D-44F7-4544-8D71-B60BC51DFA04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BBE2-175E-4733-A1A0-782728C5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eteo.ru/wp-content/uploads/2024/02/%D0%A1%D0%B2%D0%B8%D0%B4%D0%B5%D1%82%D0%B5%D0%BB%D1%8C%D1%81%D1%82%D0%B2%D0%BE_%D0%9E%D1%81%D0%BD%D0%BE%D0%B2%D0%BD%D1%8B%D0%B5_%D0%BC%D0%B5%D1%82%D0%B5%D0%BE%D1%80%D0%BE%D0%BB%D0%BE%D0%B3%D0%B8%D1%87%D0%B5%D1%81%D0%BA%D0%B8%D0%B5_%D1%81%D1%80%D0%BE%D0%BA%D0%B8_%E2%84%96_2014620549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C63ED-E452-C2CF-32C5-D93051877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4425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облаков верхнего яруса с использованием данных спутникового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реанализа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8C09D-FC25-6CB8-0E2A-74E165C1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25" y="182779"/>
            <a:ext cx="3867230" cy="1903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4FD8D-E648-493D-D942-AD4DAE44E718}"/>
              </a:ext>
            </a:extLst>
          </p:cNvPr>
          <p:cNvSpPr txBox="1"/>
          <p:nvPr/>
        </p:nvSpPr>
        <p:spPr>
          <a:xfrm>
            <a:off x="1410701" y="5751891"/>
            <a:ext cx="937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Лаборатория анализа данных физики высоких энергий (ЛАДФВЭ)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Национального исследовательского Томского государственного университета (НИ ТГУ)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06E59-5642-5042-E446-7CEF150AF135}"/>
              </a:ext>
            </a:extLst>
          </p:cNvPr>
          <p:cNvSpPr txBox="1"/>
          <p:nvPr/>
        </p:nvSpPr>
        <p:spPr>
          <a:xfrm>
            <a:off x="2660132" y="4019947"/>
            <a:ext cx="687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Акимов Иван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Магистр ФФ ТГУ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Младший научный сотрудник ЛАДФВЭ ФФ НИ ТГУ</a:t>
            </a:r>
          </a:p>
        </p:txBody>
      </p:sp>
      <p:pic>
        <p:nvPicPr>
          <p:cNvPr id="7" name="Рисунок 6" descr="Изображение выглядит как текст, Шрифт, линия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CE7B6A3-8ED3-07BC-F829-2AF8978B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5" y="225664"/>
            <a:ext cx="3316143" cy="16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F6452-5BD4-A62E-57AA-A847CC9CA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51F0A-9486-DBC0-36A4-D590B923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2" y="-1316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сезонности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8C505D-3454-C919-8BB6-10EDCB2C8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6" y="1362902"/>
            <a:ext cx="4130585" cy="29960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FA979-8331-0095-F63D-C15821A6DADD}"/>
              </a:ext>
            </a:extLst>
          </p:cNvPr>
          <p:cNvSpPr txBox="1"/>
          <p:nvPr/>
        </p:nvSpPr>
        <p:spPr>
          <a:xfrm>
            <a:off x="4701357" y="6352145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Разделяющие значения – 0,1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9E1DC3-8B62-4A54-2DBE-412C494D6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0992" y="1144362"/>
            <a:ext cx="3365512" cy="2876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E1A8A6-B567-FC9C-99F2-271E2E26333F}"/>
              </a:ext>
            </a:extLst>
          </p:cNvPr>
          <p:cNvSpPr txBox="1"/>
          <p:nvPr/>
        </p:nvSpPr>
        <p:spPr>
          <a:xfrm>
            <a:off x="8473916" y="4122275"/>
            <a:ext cx="366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метрики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roc_auc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638E8-D3A1-1929-88D7-FC567507AB0B}"/>
              </a:ext>
            </a:extLst>
          </p:cNvPr>
          <p:cNvSpPr txBox="1"/>
          <p:nvPr/>
        </p:nvSpPr>
        <p:spPr>
          <a:xfrm>
            <a:off x="303753" y="4491607"/>
            <a:ext cx="393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 распределений среднего значения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двух выборок (0 – безоблачная атмосфера, 1 – атмосфера с ОВЯ)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42968-AB1A-2D80-8174-043F455A9ECE}"/>
              </a:ext>
            </a:extLst>
          </p:cNvPr>
          <p:cNvSpPr txBox="1"/>
          <p:nvPr/>
        </p:nvSpPr>
        <p:spPr>
          <a:xfrm>
            <a:off x="8473916" y="4768112"/>
            <a:ext cx="3414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ошибок, полученная после применения разделения, с помощью полученного дискриминанта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A8A53-612C-FFE2-B6C9-1126A1E6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1F11-B00D-67AC-D0B4-A71C3F3717CE}"/>
              </a:ext>
            </a:extLst>
          </p:cNvPr>
          <p:cNvSpPr txBox="1"/>
          <p:nvPr/>
        </p:nvSpPr>
        <p:spPr>
          <a:xfrm>
            <a:off x="4546024" y="1045036"/>
            <a:ext cx="3666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представлены данные, которые были на предыдущем слайде, но среднее значение считалось на разных высотах, в зависимости от сезона: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зимнее время 4-7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 8-12 км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0BC032-7727-C7BF-2A92-EEF7624AB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700" y="3097499"/>
            <a:ext cx="4284699" cy="33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5CB94B-9458-6FC9-852B-D892374D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выборке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1A15AD8-DA10-7F91-4D20-28B92AAB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919162"/>
            <a:ext cx="5157787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сезонности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3679D00-D544-3AAC-91C9-150FA6EA6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9" y="919162"/>
            <a:ext cx="5183188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сезонности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5DF0ED-7FC6-2AF2-7C49-2DF61A04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FC3CDA-3876-2831-D36B-23E11E1B49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630" y="1743073"/>
            <a:ext cx="5157787" cy="43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9D2EB-2D09-AB23-988B-28726EDC9B90}"/>
              </a:ext>
            </a:extLst>
          </p:cNvPr>
          <p:cNvSpPr txBox="1"/>
          <p:nvPr/>
        </p:nvSpPr>
        <p:spPr>
          <a:xfrm>
            <a:off x="1653238" y="6189663"/>
            <a:ext cx="366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метрики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roc_auc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619144-C345-602E-342F-9BE40837E5D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8583" y="1743072"/>
            <a:ext cx="5157787" cy="43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C2EF49-AAFD-FB13-1472-AFC4344E9A71}"/>
              </a:ext>
            </a:extLst>
          </p:cNvPr>
          <p:cNvSpPr txBox="1"/>
          <p:nvPr/>
        </p:nvSpPr>
        <p:spPr>
          <a:xfrm>
            <a:off x="7269953" y="6108877"/>
            <a:ext cx="366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метрики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roc_auc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221DC31-27B6-04A6-8C93-8C17D7C8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Определение высот границ облаков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F7773-886A-F55E-6035-90BA3659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12</a:t>
            </a:fld>
            <a:endParaRPr lang="ru-RU"/>
          </a:p>
        </p:txBody>
      </p:sp>
      <p:pic>
        <p:nvPicPr>
          <p:cNvPr id="10" name="Объект 12">
            <a:extLst>
              <a:ext uri="{FF2B5EF4-FFF2-40B4-BE49-F238E27FC236}">
                <a16:creationId xmlns:a16="http://schemas.microsoft.com/office/drawing/2014/main" id="{7D861F96-A717-8288-7FFE-05BA830E8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667" y="2070181"/>
            <a:ext cx="4320914" cy="32921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5B27E9-D3F8-6AB8-44E8-EB54AE244484}"/>
              </a:ext>
            </a:extLst>
          </p:cNvPr>
          <p:cNvSpPr txBox="1"/>
          <p:nvPr/>
        </p:nvSpPr>
        <p:spPr>
          <a:xfrm>
            <a:off x="1208550" y="5305894"/>
            <a:ext cx="379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нормированных значений в конкретный момент времени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456EA-0068-49D7-EBE8-3CA77FE289F1}"/>
              </a:ext>
            </a:extLst>
          </p:cNvPr>
          <p:cNvSpPr txBox="1"/>
          <p:nvPr/>
        </p:nvSpPr>
        <p:spPr>
          <a:xfrm>
            <a:off x="5255581" y="2342230"/>
            <a:ext cx="6312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второй задачи было придумано два различных способа для поиска нижней границы облака: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пики распределения массовой доли льда в атмосфере. Затем найти особые точки – нули второй производной, и взять самую ближайшую слева особую точку к самому нижнему пику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самого нижнего пика идти в сторону уменьшения высот, до тех пор пока значение массовой доли не станет ниже некоторого порогового значения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пиковые значения искались как нули первой производной.</a:t>
            </a:r>
          </a:p>
        </p:txBody>
      </p:sp>
    </p:spTree>
    <p:extLst>
      <p:ext uri="{BB962C8B-B14F-4D97-AF65-F5344CB8AC3E}">
        <p14:creationId xmlns:p14="http://schemas.microsoft.com/office/powerpoint/2010/main" val="123941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01773A-9B62-3BA2-E230-3CC374DF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5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способов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229B93D-DCF7-7521-4A14-EFA3F241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113" y="919162"/>
            <a:ext cx="5157787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37B8C87-754E-F38D-5A50-B43492826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8813" y="919162"/>
            <a:ext cx="5183188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52E2D5-F411-5F35-E7A2-7331BFC6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4A860D-0748-E05C-42F7-E245F252EC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9" y="1743074"/>
            <a:ext cx="5646001" cy="40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948DCE-483C-962F-34D3-86A4052969B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3074"/>
            <a:ext cx="5646001" cy="40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5C8946-14CF-D1F4-EB72-1135C59771E7}"/>
              </a:ext>
            </a:extLst>
          </p:cNvPr>
          <p:cNvSpPr txBox="1"/>
          <p:nvPr/>
        </p:nvSpPr>
        <p:spPr>
          <a:xfrm>
            <a:off x="1134124" y="5910764"/>
            <a:ext cx="1007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что в обоих случаях наблюдается нестабильная картина, и оба этих способа нам не подходят</a:t>
            </a:r>
          </a:p>
        </p:txBody>
      </p:sp>
    </p:spTree>
    <p:extLst>
      <p:ext uri="{BB962C8B-B14F-4D97-AF65-F5344CB8AC3E}">
        <p14:creationId xmlns:p14="http://schemas.microsoft.com/office/powerpoint/2010/main" val="276824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136DC2B-9E69-1AA0-4E3F-A4D4124C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2B1B5C7-15B1-52FF-17F1-9D16F36C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проделанной работе можно сделать следующие выводы: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решение задачи поиска дней с облаками верхнего яруса нужно определиться с тем что нам важнее: сказать что облака точно не было или что оно точно было. От этого будет зависеть способ фильтрации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способа, представленные в этой работе, для решения задачи о предсказании нижней границы ОВЯ показывают не удовлетворительный результат. Необходимо продолжать поиски эффективного алгоритма.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B461D1-6E32-A9DA-7AA6-704F3B95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3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DD3E-C3E4-914E-9BF5-7C63EEC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3661" y="-229648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en-RU"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aser Radar (LIDAR) for Atmospheric Monitoring - Boston Electronics">
            <a:extLst>
              <a:ext uri="{FF2B5EF4-FFF2-40B4-BE49-F238E27FC236}">
                <a16:creationId xmlns:a16="http://schemas.microsoft.com/office/drawing/2014/main" id="{04942F9C-C2A7-A04B-A8FB-6E47A797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57" y="4107904"/>
            <a:ext cx="2724150" cy="2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9621F449-CD2C-095C-949B-75DDC8AF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43" y="2061618"/>
            <a:ext cx="2724150" cy="20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Фото лидара\WP_20170318_16_42_45_Pro.jpg">
            <a:extLst>
              <a:ext uri="{FF2B5EF4-FFF2-40B4-BE49-F238E27FC236}">
                <a16:creationId xmlns:a16="http://schemas.microsoft.com/office/drawing/2014/main" id="{7EF30CCF-B7C5-CEA8-6C23-8F4CF907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29" y="92620"/>
            <a:ext cx="27241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A982E73-86C2-22B5-3555-C56DEAA1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0DBBE-8A65-8F40-B89D-6190578C6D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7BF26-459B-8B06-9B50-AE076D6F2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27" y="1095915"/>
            <a:ext cx="2515808" cy="4998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E2916F-D469-17EC-E841-6D280893ADA2}"/>
              </a:ext>
            </a:extLst>
          </p:cNvPr>
          <p:cNvSpPr txBox="1"/>
          <p:nvPr/>
        </p:nvSpPr>
        <p:spPr>
          <a:xfrm>
            <a:off x="3776255" y="807453"/>
            <a:ext cx="516417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еанализ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MERRA2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широко применяется в задачах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атмосфернои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̆ оптики. Научная новизна исследования заключается в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уникальнои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̆ интеграции больших массивов экспериментальных данных по параметрам атмосферы – спутниковых,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лидарных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 метеорологических, что позволяет разрабатывать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программныи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̆ продукт для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комплекснои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̆ оценки характеристик </a:t>
            </a:r>
            <a:r>
              <a:rPr lang="ru-RU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облаков верхнего яруса (ОВЯ)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определить условия и частоту их наблюдения. В совокупности с анализом и обработкой̆ данных методами машинного обучения (МО) это позволит выявить закономерности в формировании и эволюции ОВЯ, улучшить качество данных, решить сложные задачи классификации структуры и формы облаков, а также выявлять изменения в облаке с течением времени.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33E7C2BC-8BC2-C6B6-E4AB-E7F0D75C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53" y="6156295"/>
            <a:ext cx="7348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Научно-технологическая инфраструктура Российской Федерации. Центры коллективного пользования научным оборудованием и уникальные научные установки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[Web-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сайт].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ckp-rf.ru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/73573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25BC2-0FF7-B6AA-829E-5F332AFDE089}"/>
              </a:ext>
            </a:extLst>
          </p:cNvPr>
          <p:cNvSpPr txBox="1"/>
          <p:nvPr/>
        </p:nvSpPr>
        <p:spPr>
          <a:xfrm>
            <a:off x="5253370" y="6356350"/>
            <a:ext cx="67144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Высотный матричный поляризационный </a:t>
            </a:r>
            <a:r>
              <a:rPr lang="ru-RU" altLang="ru-RU" sz="15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лидар</a:t>
            </a:r>
            <a:r>
              <a:rPr lang="ru-RU" alt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(ВМПЛ) НИ ТГУ </a:t>
            </a:r>
            <a:r>
              <a:rPr lang="ru-RU" altLang="ru-RU" sz="1500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41539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774826" y="34925"/>
            <a:ext cx="86407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Облака верхнего яруса</a:t>
            </a:r>
          </a:p>
          <a:p>
            <a:pPr algn="ctr"/>
            <a:r>
              <a:rPr lang="ru-RU" alt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формы и их признаки</a:t>
            </a:r>
          </a:p>
          <a:p>
            <a:pPr algn="ctr"/>
            <a:endParaRPr lang="ru-RU" alt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20931"/>
              </p:ext>
            </p:extLst>
          </p:nvPr>
        </p:nvGraphicFramePr>
        <p:xfrm>
          <a:off x="328473" y="1505268"/>
          <a:ext cx="11629747" cy="4882447"/>
        </p:xfrm>
        <a:graphic>
          <a:graphicData uri="http://schemas.openxmlformats.org/drawingml/2006/table">
            <a:tbl>
              <a:tblPr/>
              <a:tblGrid>
                <a:gridCol w="387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Перистые </a:t>
                      </a: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Cirus, Ci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Перисто-кучевые (</a:t>
                      </a:r>
                      <a:r>
                        <a:rPr kumimoji="0" lang="en-US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Cirrocumulus, Cc</a:t>
                      </a: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Перисто-слоистые (</a:t>
                      </a:r>
                      <a:r>
                        <a:rPr kumimoji="0" lang="en-US" alt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Cirrostratus, Cs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327">
                <a:tc>
                  <a:txBody>
                    <a:bodyPr/>
                    <a:lstStyle>
                      <a:lvl1pPr indent="1825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altLang="ru-RU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НГ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7‒10 км.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0,2‒3,0 км.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Белые очень тонкие волокна, иногда имеют более плотные части.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Хорошо просвечивают Солнце, возможно гало.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Выпадают осадки в виде очень мелких кристаллов (не достигают земли).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indent="1825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altLang="ru-RU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НГ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6‒8 км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0,2‒1,0 км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Белые мелкие тонкие волны, хлопья или  рябь.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Хорошо просвечивают Солнце, возможно гало или иризация.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Осадки не выпадают.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indent="1825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altLang="ru-RU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НГ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6‒8 км.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0,5‒5,0 км.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Тонкая белая или голубоватая пелена с однородной или слегка волнистой структурой. 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Хорошо просвечивают Солнце, наблюдается гало.</a:t>
                      </a:r>
                    </a:p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Выпадают осадки в виде ледяных игл или слабого снега (не достигают земли)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35" name="Picture 8" descr="http://ice-halo.net/blog/wp-content/uploads/2012/11/1-Group_1-P1340725_P1340731-3_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8412"/>
          <a:stretch>
            <a:fillRect/>
          </a:stretch>
        </p:blipFill>
        <p:spPr bwMode="auto">
          <a:xfrm>
            <a:off x="8775802" y="4266815"/>
            <a:ext cx="269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4" descr="http://3.bp.blogspot.com/-wxk8mwWIQVI/TgUypoER25I/AAAAAAAABc8/6xG2vyMBoe0/s1600/cirrocumulus_lacuno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33" y="4289040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12" descr="http://wordpress.as.edu.au/mharrell/files/2013/03/cirrus-clo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4"/>
          <a:stretch>
            <a:fillRect/>
          </a:stretch>
        </p:blipFill>
        <p:spPr bwMode="auto">
          <a:xfrm>
            <a:off x="856589" y="4289041"/>
            <a:ext cx="26543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2709D4-ED5F-6A52-857F-75B22655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09A76-ADFD-0441-1539-EC4264EF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о высотах формирования ОВЯ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B9BF24-70DB-C13C-B17F-DC5C9FA0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581" y="1451233"/>
            <a:ext cx="3586577" cy="4365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ВМПЛ НИ ТГУ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77B4A12-F314-A1CB-2403-10F0CD1E1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741" y="2007925"/>
            <a:ext cx="2719052" cy="228010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864E35C-A83A-B19B-C6B8-B1D0D0BC7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15939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MERRA-2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93D6B3-485C-4AFB-E383-B996CD21C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314" y="1887809"/>
            <a:ext cx="2036843" cy="2555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A2823-9B9A-95DC-A8ED-EDEE05DBE611}"/>
              </a:ext>
            </a:extLst>
          </p:cNvPr>
          <p:cNvSpPr txBox="1"/>
          <p:nvPr/>
        </p:nvSpPr>
        <p:spPr>
          <a:xfrm>
            <a:off x="381741" y="4443656"/>
            <a:ext cx="5714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Повышенная точность данных о высотах облаков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algn="just" latinLnBrk="1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объем выборки, который не позволяет</a:t>
            </a:r>
          </a:p>
          <a:p>
            <a:pPr algn="just" latinLnBrk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значимые выводы о зависимости высот </a:t>
            </a:r>
          </a:p>
          <a:p>
            <a:pPr algn="just" latinLnBrk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облаков от погодных условий</a:t>
            </a:r>
          </a:p>
        </p:txBody>
      </p:sp>
      <p:pic>
        <p:nvPicPr>
          <p:cNvPr id="1026" name="Picture 2" descr="MERRA-2">
            <a:extLst>
              <a:ext uri="{FF2B5EF4-FFF2-40B4-BE49-F238E27FC236}">
                <a16:creationId xmlns:a16="http://schemas.microsoft.com/office/drawing/2014/main" id="{83163E40-AA6F-DA90-DA1C-1D1B8099ABF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70" y="1983304"/>
            <a:ext cx="4587520" cy="27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CA7095-976A-3A75-AEBD-01BE3F799981}"/>
              </a:ext>
            </a:extLst>
          </p:cNvPr>
          <p:cNvSpPr txBox="1"/>
          <p:nvPr/>
        </p:nvSpPr>
        <p:spPr>
          <a:xfrm>
            <a:off x="6968230" y="4747912"/>
            <a:ext cx="43855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Больший объем данных параметров атмосферы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точность определения интересующих величин из-за усреднения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F6979-1FFB-5248-8082-B586E266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5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AF6F582-BBE1-AD9B-6D31-8069E3C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параметров ОВЯ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E4BFC47-43FD-9433-C772-8857854E3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98" y="1782937"/>
            <a:ext cx="4320914" cy="329212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76CC1A-AB4F-6179-E2E3-249E7D0BA601}"/>
              </a:ext>
            </a:extLst>
          </p:cNvPr>
          <p:cNvSpPr txBox="1"/>
          <p:nvPr/>
        </p:nvSpPr>
        <p:spPr>
          <a:xfrm>
            <a:off x="4560611" y="2126557"/>
            <a:ext cx="7199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реанализе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MERRA-2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данные, которые будут полезны для нашего исследования: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наличия облака на определенной высоте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льда на определенной высоте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QL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вода на определенной высоте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этих данных необходимо решить две ключевые задачи: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BF5E9-1185-4432-23AD-CBAF68E062F9}"/>
              </a:ext>
            </a:extLst>
          </p:cNvPr>
          <p:cNvSpPr txBox="1"/>
          <p:nvPr/>
        </p:nvSpPr>
        <p:spPr>
          <a:xfrm>
            <a:off x="4696512" y="4434881"/>
            <a:ext cx="356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наблюдалось ли облако в конкретный момент времени.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61C11-9FC9-6D11-2BE8-981D1CCBCA56}"/>
              </a:ext>
            </a:extLst>
          </p:cNvPr>
          <p:cNvSpPr txBox="1"/>
          <p:nvPr/>
        </p:nvSpPr>
        <p:spPr>
          <a:xfrm>
            <a:off x="8038103" y="4434881"/>
            <a:ext cx="3315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высоты верхней и нижней границы облака верхнего яруса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D58B00-9688-5BCF-A4D9-7DD83BA4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EE6EC-7333-BB42-D14D-FC302602A4E8}"/>
              </a:ext>
            </a:extLst>
          </p:cNvPr>
          <p:cNvSpPr txBox="1"/>
          <p:nvPr/>
        </p:nvSpPr>
        <p:spPr>
          <a:xfrm>
            <a:off x="760968" y="5046279"/>
            <a:ext cx="379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нормированных значений в конкретный момент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13709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A87EA-507E-F8B7-08EA-58F6EF9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наличия облака в заданный момент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F2D10-19B9-4054-DD49-46FC3BCF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1" y="3953379"/>
            <a:ext cx="11732581" cy="2223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поставленной задачи мы будем использовать базу данных метеорологических наблюдений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научно-исследовательский институт гидрометеорологической информации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данной базе нас будет интересовать наблюдения за облаками верхнего яруса в конкретные моменты времени.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наличия ОВЯ рассчитаем среднее значение величины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высотах формирования ОВЯ (6-10 км).С помощью этой величины, применяя метод бинарного дерева, мы разделим данные на группы с наблюдением ОВЯ  и без него.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5927B-EA4E-4B6D-BF0B-835455F869FA}"/>
              </a:ext>
            </a:extLst>
          </p:cNvPr>
          <p:cNvSpPr txBox="1"/>
          <p:nvPr/>
        </p:nvSpPr>
        <p:spPr>
          <a:xfrm>
            <a:off x="905522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Булыгина О.Н., Веселов В.М., Разуваев В.Н., Александрова Т.М. «Описание массива срочных данных об основных метеорологических параметрах на станциях России».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Свидетельство о государственной регистрации базы данных № 2014620549 от 10 апреля 2014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7FB039-DD64-E3AE-C21A-5F955306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B8601A-C6F7-299B-7D3C-63C9DD07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799" y="1690690"/>
            <a:ext cx="10066402" cy="21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8CFC5-4879-593C-C91F-BBEB75FE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2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Необработанные данные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46614C-39AC-D5EC-C4F4-8C6A431EC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6" y="1362902"/>
            <a:ext cx="4130585" cy="29960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6F7E64-9682-4B98-D593-28C2AFF610D3}"/>
              </a:ext>
            </a:extLst>
          </p:cNvPr>
          <p:cNvSpPr txBox="1"/>
          <p:nvPr/>
        </p:nvSpPr>
        <p:spPr>
          <a:xfrm>
            <a:off x="4933696" y="5792887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Разделяющие значения – 0,0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ADABD8-1747-13FE-F192-65F26A388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8380" y="1144362"/>
            <a:ext cx="3430735" cy="2876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540BD9-AD22-7A49-7153-6B4E377C1728}"/>
              </a:ext>
            </a:extLst>
          </p:cNvPr>
          <p:cNvSpPr txBox="1"/>
          <p:nvPr/>
        </p:nvSpPr>
        <p:spPr>
          <a:xfrm>
            <a:off x="8473916" y="4122275"/>
            <a:ext cx="366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метрики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roc_auc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3FBE7-EA3B-7F5C-C4F1-86DFE99E850A}"/>
              </a:ext>
            </a:extLst>
          </p:cNvPr>
          <p:cNvSpPr txBox="1"/>
          <p:nvPr/>
        </p:nvSpPr>
        <p:spPr>
          <a:xfrm>
            <a:off x="303753" y="4491607"/>
            <a:ext cx="393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 распределений среднего значения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двух выборок (0 – безоблачная атмосфера, 1 – атмосфера с ОВЯ)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C596C-63DC-CC70-8E05-767877C8661C}"/>
              </a:ext>
            </a:extLst>
          </p:cNvPr>
          <p:cNvSpPr txBox="1"/>
          <p:nvPr/>
        </p:nvSpPr>
        <p:spPr>
          <a:xfrm>
            <a:off x="8473916" y="4768112"/>
            <a:ext cx="3414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ошибок, полученная после применения разделения, с помощью полученного дискриминанта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1C3FB-A747-A291-AFF8-FEA35CEF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20770-98B1-E963-607E-C898AE6B4A52}"/>
              </a:ext>
            </a:extLst>
          </p:cNvPr>
          <p:cNvSpPr txBox="1"/>
          <p:nvPr/>
        </p:nvSpPr>
        <p:spPr>
          <a:xfrm>
            <a:off x="4643072" y="1362902"/>
            <a:ext cx="347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мы использовали базу данных без какой-либо обработки.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8BA218-0373-2C0D-C4DB-A8E7CBC3F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887" y="2451662"/>
            <a:ext cx="4284700" cy="33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6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0C0E1B-9F9E-1938-EEF4-570468DD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способов предсказания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66E61F9-DE28-6690-ECA2-FDF55C62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948" y="913607"/>
            <a:ext cx="5157787" cy="8239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Предсказания безоблачной атмосферы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FD0B51-5683-72FE-B7F0-E9D63235C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9166" y="1051997"/>
            <a:ext cx="5183188" cy="54713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Предсказания наличия ОВЯ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E5C7FA-8AB6-17A0-5656-F005FBC6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C41FACD-CF59-037A-376E-C89AFA17E3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61" y="1737519"/>
            <a:ext cx="2936080" cy="2461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97AE3-D3A5-2229-6B6C-36A99210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43" y="3983570"/>
            <a:ext cx="3276907" cy="2555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38C4B-521C-29CE-7AB5-38F0442DED19}"/>
              </a:ext>
            </a:extLst>
          </p:cNvPr>
          <p:cNvSpPr txBox="1"/>
          <p:nvPr/>
        </p:nvSpPr>
        <p:spPr>
          <a:xfrm>
            <a:off x="3474029" y="2537379"/>
            <a:ext cx="171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Разделяющие значения – 0,0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B9F38-3614-C3EE-B842-37E1E5FFD043}"/>
              </a:ext>
            </a:extLst>
          </p:cNvPr>
          <p:cNvSpPr txBox="1"/>
          <p:nvPr/>
        </p:nvSpPr>
        <p:spPr>
          <a:xfrm>
            <a:off x="337351" y="4347369"/>
            <a:ext cx="247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случае, получается добиться минимизации ошибки первого рода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E73EF-3227-5FB6-7DCA-5FF44E5CB4A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72" y="1599128"/>
            <a:ext cx="2936080" cy="24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48B55D-DB2F-612B-390B-DB4B99F25C48}"/>
              </a:ext>
            </a:extLst>
          </p:cNvPr>
          <p:cNvSpPr txBox="1"/>
          <p:nvPr/>
        </p:nvSpPr>
        <p:spPr>
          <a:xfrm>
            <a:off x="6819140" y="2537379"/>
            <a:ext cx="171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Разделяющие значения – 0,2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5AE5E0-1B68-5610-2297-7A252EEE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66" y="4073694"/>
            <a:ext cx="3039682" cy="23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478F67-2179-68F8-40D4-D986ED2C6264}"/>
              </a:ext>
            </a:extLst>
          </p:cNvPr>
          <p:cNvSpPr txBox="1"/>
          <p:nvPr/>
        </p:nvSpPr>
        <p:spPr>
          <a:xfrm>
            <a:off x="9598240" y="4347369"/>
            <a:ext cx="247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случае, получается добиться минимизации ошибки второго рода</a:t>
            </a:r>
          </a:p>
        </p:txBody>
      </p:sp>
    </p:spTree>
    <p:extLst>
      <p:ext uri="{BB962C8B-B14F-4D97-AF65-F5344CB8AC3E}">
        <p14:creationId xmlns:p14="http://schemas.microsoft.com/office/powerpoint/2010/main" val="45919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D6029-C29A-08E9-CFF3-E7E809AD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3C3-01AE-AF01-464A-5E073FB5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12" y="-1316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балла облачности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550789-C174-E9C8-72EC-8D95DF11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6" y="1362902"/>
            <a:ext cx="4130585" cy="29960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78A25-438C-E541-434F-71FC90BA8524}"/>
              </a:ext>
            </a:extLst>
          </p:cNvPr>
          <p:cNvSpPr txBox="1"/>
          <p:nvPr/>
        </p:nvSpPr>
        <p:spPr>
          <a:xfrm>
            <a:off x="4683602" y="6356352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Разделяющие значения –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2F6C40-09B7-A855-540C-547B20D87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0992" y="1144362"/>
            <a:ext cx="3365512" cy="2876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C0C218-1154-6AD0-084E-7EEA6F66CCC2}"/>
              </a:ext>
            </a:extLst>
          </p:cNvPr>
          <p:cNvSpPr txBox="1"/>
          <p:nvPr/>
        </p:nvSpPr>
        <p:spPr>
          <a:xfrm>
            <a:off x="8473916" y="4122275"/>
            <a:ext cx="366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метрики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roc_auc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885B4-98DA-CDC0-6938-5E2F99897B8A}"/>
              </a:ext>
            </a:extLst>
          </p:cNvPr>
          <p:cNvSpPr txBox="1"/>
          <p:nvPr/>
        </p:nvSpPr>
        <p:spPr>
          <a:xfrm>
            <a:off x="303753" y="4491607"/>
            <a:ext cx="393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Гистограммы распределений среднего значения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двух выборок (0 – безоблачная атмосфера, 1 – атмосфера с ОВЯ)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60441-7550-1D15-B38A-E9E84376A8B9}"/>
              </a:ext>
            </a:extLst>
          </p:cNvPr>
          <p:cNvSpPr txBox="1"/>
          <p:nvPr/>
        </p:nvSpPr>
        <p:spPr>
          <a:xfrm>
            <a:off x="8473916" y="4768112"/>
            <a:ext cx="3414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ошибок, полученная после применения разделения, с помощью полученного дискриминанта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DEA6C-998C-7F3A-5F76-8BB8CC80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BBE2-175E-4733-A1A0-782728C521B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2F507-30FF-6013-CA9E-ED8BEEBE3393}"/>
              </a:ext>
            </a:extLst>
          </p:cNvPr>
          <p:cNvSpPr txBox="1"/>
          <p:nvPr/>
        </p:nvSpPr>
        <p:spPr>
          <a:xfrm>
            <a:off x="4546024" y="901264"/>
            <a:ext cx="366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выборке остались только данные с точной уверенностью о том есть ли облако или нет: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дней когда наблюдалось ОВЯ общее количество облачности должно быть больше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дней с чистой атмосферой данное значение должно быть меньше 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71A3F4-2811-4F79-348A-3C3CE7FBF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700" y="3097499"/>
            <a:ext cx="4284700" cy="33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7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1190</Words>
  <Application>Microsoft Office PowerPoint</Application>
  <PresentationFormat>Широкоэкранный</PresentationFormat>
  <Paragraphs>131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1_Тема Office</vt:lpstr>
      <vt:lpstr>2_Тема Office</vt:lpstr>
      <vt:lpstr>Изучение облаков верхнего яруса с использованием данных спутникового реанализа</vt:lpstr>
      <vt:lpstr>Актуальность работы</vt:lpstr>
      <vt:lpstr>Презентация PowerPoint</vt:lpstr>
      <vt:lpstr>Источники информации о высотах формирования ОВЯ</vt:lpstr>
      <vt:lpstr>Сопоставление параметров ОВЯ </vt:lpstr>
      <vt:lpstr>Задача 1: Определение наличия облака в заданный момент времени.</vt:lpstr>
      <vt:lpstr>Необработанные данные</vt:lpstr>
      <vt:lpstr>Сравнение двух способов предсказания</vt:lpstr>
      <vt:lpstr>Фильтр балла облачности</vt:lpstr>
      <vt:lpstr>Фильтр сезонности</vt:lpstr>
      <vt:lpstr>Проверка на валидационной выборке</vt:lpstr>
      <vt:lpstr>Задача 2. Определение высот границ облаков</vt:lpstr>
      <vt:lpstr>Сравнение двух способов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Akimov</dc:creator>
  <cp:lastModifiedBy>Ivan Akimov</cp:lastModifiedBy>
  <cp:revision>12</cp:revision>
  <dcterms:created xsi:type="dcterms:W3CDTF">2025-04-02T10:18:50Z</dcterms:created>
  <dcterms:modified xsi:type="dcterms:W3CDTF">2025-04-14T09:51:59Z</dcterms:modified>
</cp:coreProperties>
</file>