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"/>
  </p:notesMasterIdLst>
  <p:sldIdLst>
    <p:sldId id="256" r:id="rId2"/>
    <p:sldId id="303" r:id="rId3"/>
    <p:sldId id="304" r:id="rId4"/>
    <p:sldId id="262" r:id="rId5"/>
    <p:sldId id="30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9038FD-69E6-497A-9EBF-D27142483978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02EB4-433F-42AE-AAE3-A96FA593F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AC6093B-1D16-421A-A25E-5A7CEB76FC69}" type="datetime1">
              <a:rPr lang="ru-RU" smtClean="0"/>
              <a:pPr/>
              <a:t>17.03.2025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657EE-9565-4E30-A925-B84E7F0DF676}" type="datetime1">
              <a:rPr lang="ru-RU" smtClean="0"/>
              <a:pPr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5B824-1D9C-4B1B-A1D3-7AD0ED97B781}" type="datetime1">
              <a:rPr lang="ru-RU" smtClean="0"/>
              <a:pPr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2AF68-27A8-4FF8-8A2D-294090C4C9B1}" type="datetime1">
              <a:rPr lang="ru-RU" smtClean="0"/>
              <a:pPr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4E620D7-84B5-450C-A9AA-95EF3E500D72}" type="datetime1">
              <a:rPr lang="ru-RU" smtClean="0"/>
              <a:pPr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73FB0-DD30-42C4-AB9A-56E4E0FE0B7D}" type="datetime1">
              <a:rPr lang="ru-RU" smtClean="0"/>
              <a:pPr/>
              <a:t>17.03.2025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CFB94-ADA8-444E-9FE1-13E3980EA39F}" type="datetime1">
              <a:rPr lang="ru-RU" smtClean="0"/>
              <a:pPr/>
              <a:t>17.03.2025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3DE0-4E61-48A0-A5D0-2B2B335A63C3}" type="datetime1">
              <a:rPr lang="ru-RU" smtClean="0"/>
              <a:pPr/>
              <a:t>17.03.2025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A59A-428A-4DCE-9CEC-CB7D45C9E926}" type="datetime1">
              <a:rPr lang="ru-RU" smtClean="0"/>
              <a:pPr/>
              <a:t>17.03.2025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C8B3-7046-46BF-9F9C-29A5B7BCBDEF}" type="datetime1">
              <a:rPr lang="ru-RU" smtClean="0"/>
              <a:pPr/>
              <a:t>17.03.2025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A8446-FFA2-425D-ADA8-5C02F50CA30B}" type="datetime1">
              <a:rPr lang="ru-RU" smtClean="0"/>
              <a:pPr/>
              <a:t>17.03.2025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4846E5F-7FD3-46DC-9E37-D025AA007057}" type="datetime1">
              <a:rPr lang="ru-RU" smtClean="0"/>
              <a:pPr/>
              <a:t>17.03.2025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714752"/>
            <a:ext cx="7362852" cy="1304924"/>
          </a:xfrm>
        </p:spPr>
        <p:txBody>
          <a:bodyPr>
            <a:normAutofit/>
          </a:bodyPr>
          <a:lstStyle/>
          <a:p>
            <a:r>
              <a:rPr lang="ru-RU" dirty="0"/>
              <a:t>Отчёт 17</a:t>
            </a:r>
            <a:r>
              <a:rPr lang="en-US" dirty="0"/>
              <a:t>.0</a:t>
            </a:r>
            <a:r>
              <a:rPr lang="ru-RU" dirty="0"/>
              <a:t>3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Чалый Никита</a:t>
            </a:r>
          </a:p>
        </p:txBody>
      </p:sp>
      <p:pic>
        <p:nvPicPr>
          <p:cNvPr id="4" name="Picture 2" descr="https://geant4.web.cern.ch/assets/logo/g4logo-web.png">
            <a:extLst>
              <a:ext uri="{FF2B5EF4-FFF2-40B4-BE49-F238E27FC236}">
                <a16:creationId xmlns:a16="http://schemas.microsoft.com/office/drawing/2014/main" id="{675E42F9-0BAA-90C2-9182-FE172FC226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332656"/>
            <a:ext cx="2143137" cy="714380"/>
          </a:xfrm>
          <a:prstGeom prst="rect">
            <a:avLst/>
          </a:prstGeom>
          <a:noFill/>
        </p:spPr>
      </p:pic>
      <p:pic>
        <p:nvPicPr>
          <p:cNvPr id="5" name="Picture 29" descr="C:\Users\User\Downloads\sign_black.png">
            <a:extLst>
              <a:ext uri="{FF2B5EF4-FFF2-40B4-BE49-F238E27FC236}">
                <a16:creationId xmlns:a16="http://schemas.microsoft.com/office/drawing/2014/main" id="{A5C60F6D-595B-4DF5-8614-9D6C11F13E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522" y="240874"/>
            <a:ext cx="1141166" cy="1142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Задачи на практике в ОИЯИ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57200" y="1168761"/>
            <a:ext cx="8229600" cy="5067320"/>
          </a:xfrm>
        </p:spPr>
        <p:txBody>
          <a:bodyPr>
            <a:normAutofit/>
          </a:bodyPr>
          <a:lstStyle/>
          <a:p>
            <a:pPr lvl="1">
              <a:buClr>
                <a:schemeClr val="tx1"/>
              </a:buClr>
              <a:buSzPct val="78000"/>
            </a:pPr>
            <a:r>
              <a:rPr lang="ru-RU" sz="2800" dirty="0">
                <a:solidFill>
                  <a:schemeClr val="tx1"/>
                </a:solidFill>
              </a:rPr>
              <a:t>Моделирование упругого рассеяния </a:t>
            </a:r>
            <a:r>
              <a:rPr lang="en-US" sz="2800" dirty="0">
                <a:solidFill>
                  <a:schemeClr val="tx1"/>
                </a:solidFill>
              </a:rPr>
              <a:t>dd </a:t>
            </a:r>
            <a:r>
              <a:rPr lang="ru-RU" sz="2800" dirty="0">
                <a:solidFill>
                  <a:schemeClr val="tx1"/>
                </a:solidFill>
              </a:rPr>
              <a:t>и </a:t>
            </a:r>
            <a:r>
              <a:rPr lang="en-US" sz="2800" dirty="0" err="1">
                <a:solidFill>
                  <a:schemeClr val="tx1"/>
                </a:solidFill>
              </a:rPr>
              <a:t>dp</a:t>
            </a:r>
            <a:endParaRPr lang="en-US" sz="2800" dirty="0">
              <a:solidFill>
                <a:schemeClr val="tx1"/>
              </a:solidFill>
            </a:endParaRPr>
          </a:p>
          <a:p>
            <a:pPr lvl="2">
              <a:buClr>
                <a:schemeClr val="tx1"/>
              </a:buClr>
              <a:buSzPct val="78000"/>
            </a:pPr>
            <a:r>
              <a:rPr lang="ru-RU" sz="2500" dirty="0"/>
              <a:t>На </a:t>
            </a:r>
            <a:r>
              <a:rPr lang="en-US" sz="2500" dirty="0"/>
              <a:t>SPD </a:t>
            </a:r>
            <a:r>
              <a:rPr lang="ru-RU" sz="2500" dirty="0"/>
              <a:t>заинтересовались упругими </a:t>
            </a:r>
            <a:r>
              <a:rPr lang="en-US" sz="2500" dirty="0"/>
              <a:t>dd</a:t>
            </a:r>
          </a:p>
          <a:p>
            <a:pPr lvl="2">
              <a:buClr>
                <a:schemeClr val="tx1"/>
              </a:buClr>
              <a:buSzPct val="78000"/>
            </a:pPr>
            <a:r>
              <a:rPr lang="ru-RU" sz="2500" dirty="0"/>
              <a:t>Настроен тест на </a:t>
            </a:r>
            <a:r>
              <a:rPr lang="en-US" sz="2500" dirty="0"/>
              <a:t>dd </a:t>
            </a:r>
            <a:r>
              <a:rPr lang="ru-RU" sz="2500" dirty="0"/>
              <a:t>(была проблема с</a:t>
            </a:r>
            <a:r>
              <a:rPr lang="en-US" sz="2500" dirty="0"/>
              <a:t> d </a:t>
            </a:r>
            <a:r>
              <a:rPr lang="ru-RU" sz="2500" dirty="0"/>
              <a:t>как мишенью, но была решена введением материала</a:t>
            </a:r>
            <a:r>
              <a:rPr lang="en-US" sz="2500" dirty="0"/>
              <a:t> G4_D</a:t>
            </a:r>
            <a:r>
              <a:rPr lang="ru-RU" sz="2500" dirty="0"/>
              <a:t>)</a:t>
            </a:r>
            <a:endParaRPr lang="en-US" sz="2500" dirty="0"/>
          </a:p>
          <a:p>
            <a:pPr lvl="2">
              <a:buClr>
                <a:schemeClr val="tx1"/>
              </a:buClr>
              <a:buSzPct val="78000"/>
            </a:pPr>
            <a:r>
              <a:rPr lang="ru-RU" sz="2500" dirty="0"/>
              <a:t>Занимаемся проверкой </a:t>
            </a:r>
            <a:r>
              <a:rPr lang="en-US" sz="2500" dirty="0"/>
              <a:t>dd </a:t>
            </a:r>
            <a:r>
              <a:rPr lang="ru-RU" sz="2500" dirty="0"/>
              <a:t>и </a:t>
            </a:r>
            <a:r>
              <a:rPr lang="en-US" sz="2500" dirty="0" err="1"/>
              <a:t>dp</a:t>
            </a:r>
            <a:r>
              <a:rPr lang="en-US" sz="2500" dirty="0"/>
              <a:t> </a:t>
            </a:r>
            <a:r>
              <a:rPr lang="ru-RU" sz="2500" dirty="0"/>
              <a:t>из </a:t>
            </a:r>
            <a:r>
              <a:rPr lang="en-US" sz="2500" dirty="0"/>
              <a:t>Geant4 </a:t>
            </a:r>
            <a:r>
              <a:rPr lang="ru-RU" sz="2500" dirty="0"/>
              <a:t>с экспериментами и другими моделями</a:t>
            </a:r>
          </a:p>
          <a:p>
            <a:pPr lvl="2">
              <a:buClr>
                <a:schemeClr val="tx1"/>
              </a:buClr>
              <a:buSzPct val="78000"/>
            </a:pPr>
            <a:r>
              <a:rPr lang="ru-RU" sz="2500" dirty="0">
                <a:solidFill>
                  <a:schemeClr val="tx1"/>
                </a:solidFill>
              </a:rPr>
              <a:t>Сейчас есть проблема с </a:t>
            </a:r>
            <a:r>
              <a:rPr lang="en-US" sz="2500" dirty="0">
                <a:solidFill>
                  <a:schemeClr val="tx1"/>
                </a:solidFill>
              </a:rPr>
              <a:t>Plab</a:t>
            </a:r>
            <a:r>
              <a:rPr lang="en-US" sz="2500" dirty="0"/>
              <a:t>~9 GeV</a:t>
            </a:r>
            <a:endParaRPr lang="en-US" sz="2500" dirty="0">
              <a:solidFill>
                <a:schemeClr val="tx1"/>
              </a:solidFill>
            </a:endParaRPr>
          </a:p>
          <a:p>
            <a:pPr lvl="1">
              <a:buClr>
                <a:schemeClr val="tx1"/>
              </a:buClr>
              <a:buSzPct val="78000"/>
            </a:pPr>
            <a:r>
              <a:rPr lang="ru-RU" sz="2800" dirty="0">
                <a:solidFill>
                  <a:schemeClr val="tx1"/>
                </a:solidFill>
              </a:rPr>
              <a:t>Тюнинг модели </a:t>
            </a:r>
            <a:r>
              <a:rPr lang="en-US" sz="2800" dirty="0">
                <a:solidFill>
                  <a:schemeClr val="tx1"/>
                </a:solidFill>
              </a:rPr>
              <a:t>Quark-gluon sting (QGS)</a:t>
            </a:r>
            <a:endParaRPr lang="ru-RU" sz="2800" dirty="0">
              <a:solidFill>
                <a:schemeClr val="tx1"/>
              </a:solidFill>
            </a:endParaRPr>
          </a:p>
          <a:p>
            <a:pPr lvl="2">
              <a:buClr>
                <a:schemeClr val="tx1"/>
              </a:buClr>
              <a:buSzPct val="78000"/>
            </a:pPr>
            <a:r>
              <a:rPr lang="ru-RU" sz="2200" dirty="0"/>
              <a:t>Сейчас</a:t>
            </a:r>
            <a:r>
              <a:rPr lang="en-US" sz="2200" dirty="0"/>
              <a:t> </a:t>
            </a:r>
            <a:r>
              <a:rPr lang="ru-RU" sz="2200" dirty="0"/>
              <a:t>вероятность рождения ди-кварка  </a:t>
            </a:r>
            <a:r>
              <a:rPr lang="en-US" sz="2200" dirty="0"/>
              <a:t>              </a:t>
            </a:r>
            <a:r>
              <a:rPr lang="ru-RU" sz="2200" dirty="0"/>
              <a:t>, но это слишком мало, можно попробовать поднять до </a:t>
            </a:r>
            <a:r>
              <a:rPr lang="en-US" sz="2200" dirty="0"/>
              <a:t>8-13% (</a:t>
            </a:r>
            <a:r>
              <a:rPr lang="ru-RU" sz="2200" dirty="0"/>
              <a:t>будем тестировать)</a:t>
            </a:r>
          </a:p>
        </p:txBody>
      </p:sp>
      <p:pic>
        <p:nvPicPr>
          <p:cNvPr id="5" name="Picture 2" descr="https://geant4.web.cern.ch/assets/logo/g4logo-web.png">
            <a:extLst>
              <a:ext uri="{FF2B5EF4-FFF2-40B4-BE49-F238E27FC236}">
                <a16:creationId xmlns:a16="http://schemas.microsoft.com/office/drawing/2014/main" id="{48D5735A-0ED4-3BFB-D286-958F19C1E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332656"/>
            <a:ext cx="2143137" cy="714380"/>
          </a:xfrm>
          <a:prstGeom prst="rect">
            <a:avLst/>
          </a:prstGeom>
          <a:noFill/>
        </p:spPr>
      </p:pic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FA47D829-6BE3-092C-8DB9-EA0EEBA01E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0999024"/>
              </p:ext>
            </p:extLst>
          </p:nvPr>
        </p:nvGraphicFramePr>
        <p:xfrm>
          <a:off x="6372200" y="5085184"/>
          <a:ext cx="1047471" cy="4419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45760" imgH="203040" progId="Equation.DSMT4">
                  <p:embed/>
                </p:oleObj>
              </mc:Choice>
              <mc:Fallback>
                <p:oleObj name="Equation" r:id="rId3" imgW="5457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372200" y="5085184"/>
                        <a:ext cx="1047471" cy="4419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7329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Другие задачи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57200" y="1168761"/>
            <a:ext cx="8229600" cy="5067320"/>
          </a:xfrm>
        </p:spPr>
        <p:txBody>
          <a:bodyPr>
            <a:normAutofit/>
          </a:bodyPr>
          <a:lstStyle/>
          <a:p>
            <a:pPr lvl="1">
              <a:buClr>
                <a:schemeClr val="tx1"/>
              </a:buClr>
              <a:buSzPct val="78000"/>
            </a:pPr>
            <a:r>
              <a:rPr lang="ru-RU" sz="2800" dirty="0">
                <a:solidFill>
                  <a:schemeClr val="tx1"/>
                </a:solidFill>
              </a:rPr>
              <a:t>Курс по </a:t>
            </a:r>
            <a:r>
              <a:rPr lang="en-US" sz="2800" dirty="0">
                <a:solidFill>
                  <a:schemeClr val="tx1"/>
                </a:solidFill>
              </a:rPr>
              <a:t>Geant4</a:t>
            </a:r>
          </a:p>
          <a:p>
            <a:pPr lvl="2">
              <a:buClr>
                <a:schemeClr val="tx1"/>
              </a:buClr>
              <a:buSzPct val="78000"/>
            </a:pPr>
            <a:r>
              <a:rPr lang="ru-RU" sz="2500" dirty="0"/>
              <a:t>Виртуальная машина (+-)</a:t>
            </a:r>
          </a:p>
          <a:p>
            <a:pPr lvl="2">
              <a:buClr>
                <a:schemeClr val="tx1"/>
              </a:buClr>
              <a:buSzPct val="78000"/>
            </a:pPr>
            <a:r>
              <a:rPr lang="ru-RU" sz="2500" dirty="0">
                <a:solidFill>
                  <a:schemeClr val="tx1"/>
                </a:solidFill>
              </a:rPr>
              <a:t>План (+)</a:t>
            </a:r>
          </a:p>
          <a:p>
            <a:pPr lvl="2">
              <a:buClr>
                <a:schemeClr val="tx1"/>
              </a:buClr>
              <a:buSzPct val="78000"/>
            </a:pPr>
            <a:r>
              <a:rPr lang="ru-RU" sz="2500" dirty="0"/>
              <a:t>Методичка/скрипт (-)</a:t>
            </a:r>
            <a:endParaRPr lang="ru-RU" sz="2500" b="1" u="sng" dirty="0">
              <a:solidFill>
                <a:schemeClr val="tx1"/>
              </a:solidFill>
            </a:endParaRPr>
          </a:p>
          <a:p>
            <a:pPr lvl="1">
              <a:buClr>
                <a:schemeClr val="tx1"/>
              </a:buClr>
              <a:buSzPct val="78000"/>
            </a:pPr>
            <a:r>
              <a:rPr lang="ru-RU" sz="2800" dirty="0">
                <a:solidFill>
                  <a:schemeClr val="tx1"/>
                </a:solidFill>
              </a:rPr>
              <a:t>Начал писать диплом (не без проблем)</a:t>
            </a:r>
          </a:p>
          <a:p>
            <a:pPr lvl="1">
              <a:buClr>
                <a:schemeClr val="tx1"/>
              </a:buClr>
              <a:buSzPct val="78000"/>
            </a:pPr>
            <a:r>
              <a:rPr lang="ru-RU" sz="2800" dirty="0">
                <a:solidFill>
                  <a:schemeClr val="tx1"/>
                </a:solidFill>
              </a:rPr>
              <a:t>Вышел </a:t>
            </a:r>
            <a:r>
              <a:rPr lang="en-US" sz="2800" dirty="0">
                <a:solidFill>
                  <a:schemeClr val="tx1"/>
                </a:solidFill>
              </a:rPr>
              <a:t>Geant4.11.3.ref02 </a:t>
            </a:r>
            <a:r>
              <a:rPr lang="ru-RU" sz="2800" dirty="0">
                <a:solidFill>
                  <a:schemeClr val="tx1"/>
                </a:solidFill>
              </a:rPr>
              <a:t>(лежит в </a:t>
            </a:r>
            <a:r>
              <a:rPr lang="en-US" sz="2800" dirty="0">
                <a:solidFill>
                  <a:schemeClr val="tx1"/>
                </a:solidFill>
              </a:rPr>
              <a:t>/home/share) </a:t>
            </a:r>
            <a:endParaRPr lang="ru-RU" sz="2800" dirty="0">
              <a:solidFill>
                <a:schemeClr val="tx1"/>
              </a:solidFill>
            </a:endParaRPr>
          </a:p>
          <a:p>
            <a:pPr lvl="1">
              <a:buClr>
                <a:schemeClr val="tx1"/>
              </a:buClr>
              <a:buSzPct val="78000"/>
            </a:pPr>
            <a:r>
              <a:rPr lang="ru-RU" sz="2800" dirty="0">
                <a:solidFill>
                  <a:schemeClr val="tx1"/>
                </a:solidFill>
              </a:rPr>
              <a:t>Все ещё пытаемся разобраться с формулами в </a:t>
            </a:r>
            <a:r>
              <a:rPr lang="en-US" sz="2800" dirty="0">
                <a:solidFill>
                  <a:schemeClr val="tx1"/>
                </a:solidFill>
              </a:rPr>
              <a:t>pre-compound</a:t>
            </a:r>
            <a:endParaRPr lang="ru-RU" sz="2800" dirty="0">
              <a:solidFill>
                <a:schemeClr val="tx1"/>
              </a:solidFill>
            </a:endParaRPr>
          </a:p>
          <a:p>
            <a:pPr lvl="2">
              <a:buClr>
                <a:schemeClr val="tx1"/>
              </a:buClr>
              <a:buSzPct val="78000"/>
            </a:pPr>
            <a:r>
              <a:rPr lang="ru-RU" sz="2500" dirty="0">
                <a:solidFill>
                  <a:schemeClr val="tx1"/>
                </a:solidFill>
              </a:rPr>
              <a:t>Процесс замедлен</a:t>
            </a:r>
            <a:r>
              <a:rPr lang="ru-RU" sz="2500" dirty="0"/>
              <a:t> из-за практики и диплома</a:t>
            </a:r>
            <a:endParaRPr lang="ru-RU" sz="2800" dirty="0">
              <a:solidFill>
                <a:schemeClr val="tx1"/>
              </a:solidFill>
            </a:endParaRPr>
          </a:p>
          <a:p>
            <a:pPr lvl="1">
              <a:buClr>
                <a:schemeClr val="tx1"/>
              </a:buClr>
              <a:buSzPct val="78000"/>
            </a:pPr>
            <a:r>
              <a:rPr lang="ru-RU" sz="2800" dirty="0">
                <a:solidFill>
                  <a:schemeClr val="tx1"/>
                </a:solidFill>
              </a:rPr>
              <a:t>Курс + практика + диплом = боль.</a:t>
            </a:r>
          </a:p>
          <a:p>
            <a:pPr lvl="1">
              <a:buClr>
                <a:schemeClr val="tx1"/>
              </a:buClr>
              <a:buSzPct val="78000"/>
            </a:pP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5" name="Picture 2" descr="https://geant4.web.cern.ch/assets/logo/g4logo-web.png">
            <a:extLst>
              <a:ext uri="{FF2B5EF4-FFF2-40B4-BE49-F238E27FC236}">
                <a16:creationId xmlns:a16="http://schemas.microsoft.com/office/drawing/2014/main" id="{48D5735A-0ED4-3BFB-D286-958F19C1E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332656"/>
            <a:ext cx="2143137" cy="7143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28556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500306"/>
            <a:ext cx="8229600" cy="914400"/>
          </a:xfrm>
        </p:spPr>
        <p:txBody>
          <a:bodyPr/>
          <a:lstStyle/>
          <a:p>
            <a:pPr algn="ctr"/>
            <a:r>
              <a:rPr lang="ru-RU" dirty="0"/>
              <a:t>Спасибо за внимание!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Низкоэнергетические модели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5</a:t>
            </a:fld>
            <a:endParaRPr lang="ru-RU" dirty="0"/>
          </a:p>
        </p:txBody>
      </p:sp>
      <p:pic>
        <p:nvPicPr>
          <p:cNvPr id="5" name="Picture 2" descr="https://geant4.web.cern.ch/assets/logo/g4logo-web.png">
            <a:extLst>
              <a:ext uri="{FF2B5EF4-FFF2-40B4-BE49-F238E27FC236}">
                <a16:creationId xmlns:a16="http://schemas.microsoft.com/office/drawing/2014/main" id="{48D5735A-0ED4-3BFB-D286-958F19C1E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332656"/>
            <a:ext cx="2143137" cy="714380"/>
          </a:xfrm>
          <a:prstGeom prst="rect">
            <a:avLst/>
          </a:prstGeom>
          <a:noFill/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B6C6830F-943A-F518-F930-5E681348383B}"/>
              </a:ext>
            </a:extLst>
          </p:cNvPr>
          <p:cNvSpPr/>
          <p:nvPr/>
        </p:nvSpPr>
        <p:spPr>
          <a:xfrm>
            <a:off x="3131840" y="1628800"/>
            <a:ext cx="2618491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Pre-compound</a:t>
            </a:r>
            <a:endParaRPr lang="ru-RU" dirty="0"/>
          </a:p>
        </p:txBody>
      </p: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E77B1511-6222-F4BF-35A6-DD42D585A5D4}"/>
              </a:ext>
            </a:extLst>
          </p:cNvPr>
          <p:cNvCxnSpPr>
            <a:cxnSpLocks/>
            <a:stCxn id="11" idx="2"/>
            <a:endCxn id="4" idx="0"/>
          </p:cNvCxnSpPr>
          <p:nvPr/>
        </p:nvCxnSpPr>
        <p:spPr>
          <a:xfrm>
            <a:off x="4441086" y="2276872"/>
            <a:ext cx="0" cy="917310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6A4B8673-C75E-32E5-6286-559C23F0EF7A}"/>
              </a:ext>
            </a:extLst>
          </p:cNvPr>
          <p:cNvCxnSpPr>
            <a:cxnSpLocks/>
          </p:cNvCxnSpPr>
          <p:nvPr/>
        </p:nvCxnSpPr>
        <p:spPr>
          <a:xfrm>
            <a:off x="3664080" y="3873517"/>
            <a:ext cx="0" cy="1090366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DDC4EB1E-3020-0EC3-685B-3ADE10B847AA}"/>
              </a:ext>
            </a:extLst>
          </p:cNvPr>
          <p:cNvCxnSpPr>
            <a:cxnSpLocks/>
          </p:cNvCxnSpPr>
          <p:nvPr/>
        </p:nvCxnSpPr>
        <p:spPr>
          <a:xfrm>
            <a:off x="5249854" y="3854862"/>
            <a:ext cx="0" cy="1109021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990767F-BD23-4BC0-F91D-A25DDFE22EAF}"/>
              </a:ext>
            </a:extLst>
          </p:cNvPr>
          <p:cNvSpPr/>
          <p:nvPr/>
        </p:nvSpPr>
        <p:spPr>
          <a:xfrm>
            <a:off x="3131840" y="3194182"/>
            <a:ext cx="2618491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Multifragmentation</a:t>
            </a: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EB043C9-B175-136C-70D1-09E45EA8D2C5}"/>
              </a:ext>
            </a:extLst>
          </p:cNvPr>
          <p:cNvSpPr/>
          <p:nvPr/>
        </p:nvSpPr>
        <p:spPr>
          <a:xfrm>
            <a:off x="1472333" y="4963883"/>
            <a:ext cx="2618491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Fermi Break Up</a:t>
            </a:r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A4B0C51-EBA0-BDD9-E285-C36B2F8ED087}"/>
              </a:ext>
            </a:extLst>
          </p:cNvPr>
          <p:cNvSpPr/>
          <p:nvPr/>
        </p:nvSpPr>
        <p:spPr>
          <a:xfrm>
            <a:off x="4958243" y="4963883"/>
            <a:ext cx="2618491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Evaporation</a:t>
            </a:r>
            <a:endParaRPr lang="ru-RU" dirty="0"/>
          </a:p>
        </p:txBody>
      </p:sp>
      <p:cxnSp>
        <p:nvCxnSpPr>
          <p:cNvPr id="22" name="Соединитель: уступ 21">
            <a:extLst>
              <a:ext uri="{FF2B5EF4-FFF2-40B4-BE49-F238E27FC236}">
                <a16:creationId xmlns:a16="http://schemas.microsoft.com/office/drawing/2014/main" id="{5A947CC4-7E6C-BEB4-39D8-B8995EABE568}"/>
              </a:ext>
            </a:extLst>
          </p:cNvPr>
          <p:cNvCxnSpPr>
            <a:cxnSpLocks/>
          </p:cNvCxnSpPr>
          <p:nvPr/>
        </p:nvCxnSpPr>
        <p:spPr>
          <a:xfrm rot="5400000">
            <a:off x="1892583" y="2900818"/>
            <a:ext cx="2667458" cy="1458672"/>
          </a:xfrm>
          <a:prstGeom prst="bentConnector3">
            <a:avLst>
              <a:gd name="adj1" fmla="val 27963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7" name="Соединитель: уступ 26">
            <a:extLst>
              <a:ext uri="{FF2B5EF4-FFF2-40B4-BE49-F238E27FC236}">
                <a16:creationId xmlns:a16="http://schemas.microsoft.com/office/drawing/2014/main" id="{97A2878C-A394-3A31-17FA-D120D20708E4}"/>
              </a:ext>
            </a:extLst>
          </p:cNvPr>
          <p:cNvCxnSpPr>
            <a:cxnSpLocks/>
          </p:cNvCxnSpPr>
          <p:nvPr/>
        </p:nvCxnSpPr>
        <p:spPr>
          <a:xfrm rot="16200000" flipH="1">
            <a:off x="4434693" y="2810353"/>
            <a:ext cx="2718049" cy="1589013"/>
          </a:xfrm>
          <a:prstGeom prst="bentConnector3">
            <a:avLst>
              <a:gd name="adj1" fmla="val 29575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6DB4DA8E-449F-4DCC-3F68-A50087CC97A1}"/>
              </a:ext>
            </a:extLst>
          </p:cNvPr>
          <p:cNvSpPr txBox="1"/>
          <p:nvPr/>
        </p:nvSpPr>
        <p:spPr>
          <a:xfrm>
            <a:off x="2747341" y="4132913"/>
            <a:ext cx="889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Z&lt;9, A&lt;17</a:t>
            </a:r>
            <a:endParaRPr lang="ru-RU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F4D0A8E-1B13-7A3F-3043-110880F89A3E}"/>
              </a:ext>
            </a:extLst>
          </p:cNvPr>
          <p:cNvSpPr txBox="1"/>
          <p:nvPr/>
        </p:nvSpPr>
        <p:spPr>
          <a:xfrm>
            <a:off x="6787145" y="1996863"/>
            <a:ext cx="19442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На данный момент </a:t>
            </a:r>
            <a:r>
              <a:rPr lang="en-US" dirty="0">
                <a:solidFill>
                  <a:srgbClr val="FF0000"/>
                </a:solidFill>
              </a:rPr>
              <a:t>Multifragmentation</a:t>
            </a:r>
            <a:r>
              <a:rPr lang="ru-RU" dirty="0">
                <a:solidFill>
                  <a:srgbClr val="FF0000"/>
                </a:solidFill>
              </a:rPr>
              <a:t> искусственно </a:t>
            </a:r>
            <a:r>
              <a:rPr lang="en-US" dirty="0">
                <a:solidFill>
                  <a:srgbClr val="FF0000"/>
                </a:solidFill>
              </a:rPr>
              <a:t>“</a:t>
            </a:r>
            <a:r>
              <a:rPr lang="ru-RU" dirty="0">
                <a:solidFill>
                  <a:srgbClr val="FF0000"/>
                </a:solidFill>
              </a:rPr>
              <a:t>задавлена</a:t>
            </a:r>
            <a:r>
              <a:rPr lang="en-US" dirty="0">
                <a:solidFill>
                  <a:srgbClr val="FF0000"/>
                </a:solidFill>
              </a:rPr>
              <a:t>”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9" name="Левая фигурная скобка 38">
            <a:extLst>
              <a:ext uri="{FF2B5EF4-FFF2-40B4-BE49-F238E27FC236}">
                <a16:creationId xmlns:a16="http://schemas.microsoft.com/office/drawing/2014/main" id="{5B61ED5A-B154-C71B-C1F8-AE58F7D43CB6}"/>
              </a:ext>
            </a:extLst>
          </p:cNvPr>
          <p:cNvSpPr/>
          <p:nvPr/>
        </p:nvSpPr>
        <p:spPr>
          <a:xfrm>
            <a:off x="660020" y="2972642"/>
            <a:ext cx="723565" cy="2769837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13AB7E0-29ED-9205-7E13-5F5B125E64EF}"/>
              </a:ext>
            </a:extLst>
          </p:cNvPr>
          <p:cNvSpPr txBox="1"/>
          <p:nvPr/>
        </p:nvSpPr>
        <p:spPr>
          <a:xfrm rot="5400000">
            <a:off x="-382514" y="4399526"/>
            <a:ext cx="173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De-excitation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5444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3766</TotalTime>
  <Words>178</Words>
  <Application>Microsoft Office PowerPoint</Application>
  <PresentationFormat>Экран (4:3)</PresentationFormat>
  <Paragraphs>33</Paragraphs>
  <Slides>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Bookman Old Style</vt:lpstr>
      <vt:lpstr>Calibri</vt:lpstr>
      <vt:lpstr>Cambria</vt:lpstr>
      <vt:lpstr>Gill Sans MT</vt:lpstr>
      <vt:lpstr>Wingdings</vt:lpstr>
      <vt:lpstr>Wingdings 3</vt:lpstr>
      <vt:lpstr>Начальная</vt:lpstr>
      <vt:lpstr>MathType 6.0 Equation</vt:lpstr>
      <vt:lpstr>Отчёт 17.03</vt:lpstr>
      <vt:lpstr>Задачи на практике в ОИЯИ</vt:lpstr>
      <vt:lpstr>Другие задачи</vt:lpstr>
      <vt:lpstr>Спасибо за внимание!</vt:lpstr>
      <vt:lpstr>Низкоэнергетические модели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по знакомству с Geant4</dc:title>
  <dc:creator>User</dc:creator>
  <cp:lastModifiedBy>Nikita Chalyi</cp:lastModifiedBy>
  <cp:revision>336</cp:revision>
  <dcterms:created xsi:type="dcterms:W3CDTF">2023-08-23T07:13:20Z</dcterms:created>
  <dcterms:modified xsi:type="dcterms:W3CDTF">2025-03-17T09:19:46Z</dcterms:modified>
</cp:coreProperties>
</file>