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</p:sldIdLst>
  <p:sldSz cx="12192000" cy="6858000"/>
  <p:notesSz cx="6858000" cy="9144000"/>
  <p:embeddedFontLst>
    <p:embeddedFont>
      <p:font typeface="Rawline" panose="00000500000000000000" pitchFamily="2" charset="-52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0" autoAdjust="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2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36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-4500000">
            <a:off x="-6188651" y="-5791417"/>
            <a:ext cx="11747496" cy="68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36"/>
          <p:cNvSpPr/>
          <p:nvPr/>
        </p:nvSpPr>
        <p:spPr>
          <a:xfrm>
            <a:off x="311800" y="344000"/>
            <a:ext cx="11568400" cy="6170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3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pic>
        <p:nvPicPr>
          <p:cNvPr id="743" name="Google Shape;743;p36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1799994">
            <a:off x="8719575" y="-2114546"/>
            <a:ext cx="11747516" cy="6819903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36"/>
          <p:cNvSpPr/>
          <p:nvPr/>
        </p:nvSpPr>
        <p:spPr>
          <a:xfrm>
            <a:off x="116300" y="6078733"/>
            <a:ext cx="379600" cy="328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5" name="Google Shape;745;p36"/>
          <p:cNvGrpSpPr/>
          <p:nvPr/>
        </p:nvGrpSpPr>
        <p:grpSpPr>
          <a:xfrm rot="5400000">
            <a:off x="587273" y="507852"/>
            <a:ext cx="937200" cy="937200"/>
            <a:chOff x="1695700" y="425100"/>
            <a:chExt cx="702900" cy="702900"/>
          </a:xfrm>
        </p:grpSpPr>
        <p:sp>
          <p:nvSpPr>
            <p:cNvPr id="746" name="Google Shape;746;p36"/>
            <p:cNvSpPr/>
            <p:nvPr/>
          </p:nvSpPr>
          <p:spPr>
            <a:xfrm>
              <a:off x="1695700" y="425100"/>
              <a:ext cx="702900" cy="702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1941550" y="670950"/>
              <a:ext cx="211200" cy="211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" name="Google Shape;748;p36"/>
          <p:cNvGrpSpPr/>
          <p:nvPr/>
        </p:nvGrpSpPr>
        <p:grpSpPr>
          <a:xfrm>
            <a:off x="8971434" y="6250851"/>
            <a:ext cx="933100" cy="100000"/>
            <a:chOff x="2453575" y="1076038"/>
            <a:chExt cx="699825" cy="75000"/>
          </a:xfrm>
        </p:grpSpPr>
        <p:sp>
          <p:nvSpPr>
            <p:cNvPr id="749" name="Google Shape;749;p36"/>
            <p:cNvSpPr/>
            <p:nvPr/>
          </p:nvSpPr>
          <p:spPr>
            <a:xfrm>
              <a:off x="245357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266185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287012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307840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36"/>
          <p:cNvSpPr/>
          <p:nvPr/>
        </p:nvSpPr>
        <p:spPr>
          <a:xfrm rot="9274968">
            <a:off x="447647" y="6768000"/>
            <a:ext cx="2839660" cy="3283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36"/>
          <p:cNvSpPr/>
          <p:nvPr/>
        </p:nvSpPr>
        <p:spPr>
          <a:xfrm rot="5396137">
            <a:off x="1219873" y="1205052"/>
            <a:ext cx="356000" cy="35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9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16198662" scaled="0"/>
        </a:gradFill>
        <a:effectLst/>
      </p:bgPr>
    </p:bg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8"/>
          <p:cNvSpPr/>
          <p:nvPr/>
        </p:nvSpPr>
        <p:spPr>
          <a:xfrm flipH="1">
            <a:off x="311800" y="344000"/>
            <a:ext cx="11568400" cy="6170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3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772" name="Google Shape;772;p38"/>
          <p:cNvGrpSpPr/>
          <p:nvPr/>
        </p:nvGrpSpPr>
        <p:grpSpPr>
          <a:xfrm flipH="1">
            <a:off x="11198851" y="1467000"/>
            <a:ext cx="937200" cy="937200"/>
            <a:chOff x="1695700" y="425100"/>
            <a:chExt cx="702900" cy="702900"/>
          </a:xfrm>
        </p:grpSpPr>
        <p:sp>
          <p:nvSpPr>
            <p:cNvPr id="773" name="Google Shape;773;p38"/>
            <p:cNvSpPr/>
            <p:nvPr/>
          </p:nvSpPr>
          <p:spPr>
            <a:xfrm>
              <a:off x="1695700" y="425100"/>
              <a:ext cx="702900" cy="702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1941550" y="670950"/>
              <a:ext cx="211200" cy="211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75" name="Google Shape;775;p38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-2700000" flipH="1">
            <a:off x="-8743862" y="-2171079"/>
            <a:ext cx="11747499" cy="681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38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9000001" flipH="1">
            <a:off x="7536937" y="4571787"/>
            <a:ext cx="11747496" cy="6819895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38"/>
          <p:cNvSpPr/>
          <p:nvPr/>
        </p:nvSpPr>
        <p:spPr>
          <a:xfrm flipH="1">
            <a:off x="579184" y="1669800"/>
            <a:ext cx="379600" cy="328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8"/>
          <p:cNvSpPr/>
          <p:nvPr/>
        </p:nvSpPr>
        <p:spPr>
          <a:xfrm flipH="1">
            <a:off x="11330084" y="5984467"/>
            <a:ext cx="356000" cy="35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8"/>
          <p:cNvSpPr/>
          <p:nvPr/>
        </p:nvSpPr>
        <p:spPr>
          <a:xfrm rot="8100000" flipH="1">
            <a:off x="10925141" y="-179342"/>
            <a:ext cx="2840872" cy="3283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0" name="Google Shape;780;p38"/>
          <p:cNvSpPr/>
          <p:nvPr/>
        </p:nvSpPr>
        <p:spPr>
          <a:xfrm flipH="1">
            <a:off x="424784" y="6067333"/>
            <a:ext cx="356000" cy="35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745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Title only 24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16198662" scaled="0"/>
        </a:gra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pic>
        <p:nvPicPr>
          <p:cNvPr id="948" name="Google Shape;948;p50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-4500000" flipH="1">
            <a:off x="-6939659" y="1791222"/>
            <a:ext cx="11747496" cy="6819895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50"/>
          <p:cNvSpPr/>
          <p:nvPr/>
        </p:nvSpPr>
        <p:spPr>
          <a:xfrm flipH="1">
            <a:off x="311800" y="344000"/>
            <a:ext cx="11568400" cy="6170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50" name="Google Shape;950;p50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2700000" flipH="1">
            <a:off x="8349735" y="2438183"/>
            <a:ext cx="11747499" cy="681989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50"/>
          <p:cNvSpPr/>
          <p:nvPr/>
        </p:nvSpPr>
        <p:spPr>
          <a:xfrm rot="7199463" flipH="1">
            <a:off x="-1474771" y="5078524"/>
            <a:ext cx="2840769" cy="16576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0"/>
          <p:cNvSpPr/>
          <p:nvPr/>
        </p:nvSpPr>
        <p:spPr>
          <a:xfrm flipH="1">
            <a:off x="576051" y="654200"/>
            <a:ext cx="379600" cy="328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3" name="Google Shape;953;p50"/>
          <p:cNvGrpSpPr/>
          <p:nvPr/>
        </p:nvGrpSpPr>
        <p:grpSpPr>
          <a:xfrm flipH="1">
            <a:off x="10662518" y="1568584"/>
            <a:ext cx="933100" cy="100000"/>
            <a:chOff x="2453575" y="1076038"/>
            <a:chExt cx="699825" cy="75000"/>
          </a:xfrm>
        </p:grpSpPr>
        <p:sp>
          <p:nvSpPr>
            <p:cNvPr id="954" name="Google Shape;954;p50"/>
            <p:cNvSpPr/>
            <p:nvPr/>
          </p:nvSpPr>
          <p:spPr>
            <a:xfrm>
              <a:off x="245357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266185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287012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307840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8" name="Google Shape;958;p50"/>
          <p:cNvSpPr/>
          <p:nvPr/>
        </p:nvSpPr>
        <p:spPr>
          <a:xfrm flipH="1">
            <a:off x="11286251" y="2125800"/>
            <a:ext cx="356000" cy="35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9" name="Google Shape;959;p50"/>
          <p:cNvGrpSpPr/>
          <p:nvPr/>
        </p:nvGrpSpPr>
        <p:grpSpPr>
          <a:xfrm flipH="1">
            <a:off x="909351" y="5035367"/>
            <a:ext cx="937200" cy="937200"/>
            <a:chOff x="1695700" y="425100"/>
            <a:chExt cx="702900" cy="702900"/>
          </a:xfrm>
        </p:grpSpPr>
        <p:sp>
          <p:nvSpPr>
            <p:cNvPr id="960" name="Google Shape;960;p50"/>
            <p:cNvSpPr/>
            <p:nvPr/>
          </p:nvSpPr>
          <p:spPr>
            <a:xfrm>
              <a:off x="1695700" y="425100"/>
              <a:ext cx="702900" cy="702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1941550" y="670950"/>
              <a:ext cx="211200" cy="211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50"/>
          <p:cNvSpPr/>
          <p:nvPr/>
        </p:nvSpPr>
        <p:spPr>
          <a:xfrm rot="2700000" flipH="1">
            <a:off x="10891216" y="4242225"/>
            <a:ext cx="2840872" cy="3283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85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oogle Shape;1031;p55"/>
          <p:cNvGrpSpPr/>
          <p:nvPr/>
        </p:nvGrpSpPr>
        <p:grpSpPr>
          <a:xfrm flipH="1">
            <a:off x="10487651" y="654200"/>
            <a:ext cx="937200" cy="937200"/>
            <a:chOff x="1695700" y="425100"/>
            <a:chExt cx="702900" cy="702900"/>
          </a:xfrm>
        </p:grpSpPr>
        <p:sp>
          <p:nvSpPr>
            <p:cNvPr id="1032" name="Google Shape;1032;p55"/>
            <p:cNvSpPr/>
            <p:nvPr/>
          </p:nvSpPr>
          <p:spPr>
            <a:xfrm>
              <a:off x="1695700" y="425100"/>
              <a:ext cx="702900" cy="702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5"/>
            <p:cNvSpPr/>
            <p:nvPr/>
          </p:nvSpPr>
          <p:spPr>
            <a:xfrm>
              <a:off x="1941550" y="670950"/>
              <a:ext cx="211200" cy="211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34" name="Google Shape;1034;p55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-4500000" flipH="1">
            <a:off x="-7016659" y="3416922"/>
            <a:ext cx="11747496" cy="6819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55"/>
          <p:cNvSpPr/>
          <p:nvPr/>
        </p:nvSpPr>
        <p:spPr>
          <a:xfrm flipH="1">
            <a:off x="311800" y="344000"/>
            <a:ext cx="11568400" cy="6170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36" name="Google Shape;1036;p55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9000001" flipH="1">
            <a:off x="7536937" y="2438187"/>
            <a:ext cx="11747496" cy="6819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55"/>
          <p:cNvSpPr/>
          <p:nvPr/>
        </p:nvSpPr>
        <p:spPr>
          <a:xfrm rot="9899594" flipH="1">
            <a:off x="-1733156" y="1657088"/>
            <a:ext cx="2840888" cy="1656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55"/>
          <p:cNvSpPr/>
          <p:nvPr/>
        </p:nvSpPr>
        <p:spPr>
          <a:xfrm flipH="1">
            <a:off x="777117" y="5435667"/>
            <a:ext cx="379600" cy="328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9" name="Google Shape;1039;p55"/>
          <p:cNvGrpSpPr/>
          <p:nvPr/>
        </p:nvGrpSpPr>
        <p:grpSpPr>
          <a:xfrm flipH="1">
            <a:off x="674685" y="654184"/>
            <a:ext cx="933100" cy="100000"/>
            <a:chOff x="2453575" y="1076038"/>
            <a:chExt cx="699825" cy="75000"/>
          </a:xfrm>
        </p:grpSpPr>
        <p:sp>
          <p:nvSpPr>
            <p:cNvPr id="1040" name="Google Shape;1040;p55"/>
            <p:cNvSpPr/>
            <p:nvPr/>
          </p:nvSpPr>
          <p:spPr>
            <a:xfrm>
              <a:off x="245357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5"/>
            <p:cNvSpPr/>
            <p:nvPr/>
          </p:nvSpPr>
          <p:spPr>
            <a:xfrm>
              <a:off x="266185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5"/>
            <p:cNvSpPr/>
            <p:nvPr/>
          </p:nvSpPr>
          <p:spPr>
            <a:xfrm>
              <a:off x="287012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5"/>
            <p:cNvSpPr/>
            <p:nvPr/>
          </p:nvSpPr>
          <p:spPr>
            <a:xfrm>
              <a:off x="307840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4" name="Google Shape;1044;p55"/>
          <p:cNvSpPr/>
          <p:nvPr/>
        </p:nvSpPr>
        <p:spPr>
          <a:xfrm flipH="1">
            <a:off x="11330084" y="5984467"/>
            <a:ext cx="356000" cy="35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55"/>
          <p:cNvSpPr/>
          <p:nvPr/>
        </p:nvSpPr>
        <p:spPr>
          <a:xfrm rot="1799882" flipH="1">
            <a:off x="11128290" y="2970232"/>
            <a:ext cx="2840969" cy="32829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55"/>
          <p:cNvSpPr/>
          <p:nvPr/>
        </p:nvSpPr>
        <p:spPr>
          <a:xfrm flipH="1">
            <a:off x="10422251" y="754200"/>
            <a:ext cx="356000" cy="35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600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000" y="2698962"/>
            <a:ext cx="10290000" cy="637600"/>
          </a:xfrm>
        </p:spPr>
        <p:txBody>
          <a:bodyPr/>
          <a:lstStyle/>
          <a:p>
            <a:r>
              <a:rPr lang="ru-RU" sz="4800" dirty="0" smtClean="0">
                <a:latin typeface="Rawline" panose="00000500000000000000" pitchFamily="2" charset="-52"/>
              </a:rPr>
              <a:t>Отчет о проделанной работе</a:t>
            </a:r>
            <a:endParaRPr lang="ru-RU" sz="4800" dirty="0">
              <a:latin typeface="Rawline" panose="00000500000000000000" pitchFamily="2" charset="-52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431062" y="3426396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rPr lang="ru-RU" sz="2800" b="0" kern="0" dirty="0" smtClean="0">
                <a:latin typeface="Rawline" panose="00000500000000000000" pitchFamily="2" charset="-52"/>
              </a:rPr>
              <a:t>10.03-17.03</a:t>
            </a:r>
            <a:endParaRPr lang="ru-RU" sz="2800" b="0" kern="0" dirty="0">
              <a:latin typeface="Rawline" panose="00000500000000000000" pitchFamily="2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21512" y="4063996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rPr lang="ru-RU" sz="2800" b="0" kern="0" dirty="0" smtClean="0">
                <a:latin typeface="Rawline" panose="00000500000000000000" pitchFamily="2" charset="-52"/>
              </a:rPr>
              <a:t>Левин Никита</a:t>
            </a:r>
            <a:endParaRPr lang="ru-RU" sz="2800" b="0" kern="0" dirty="0">
              <a:latin typeface="Rawline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85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Акклиматизация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27" y="1635531"/>
            <a:ext cx="8798279" cy="42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Акклиматизация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33516" y="1238773"/>
            <a:ext cx="8724901" cy="41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algn="l"/>
            <a:r>
              <a:rPr lang="ru-RU" sz="3200" b="0" kern="0" dirty="0" smtClean="0">
                <a:latin typeface="Rawline" panose="00000500000000000000" pitchFamily="2" charset="-52"/>
              </a:rPr>
              <a:t>- Сравнение представления о лаборатории со стороны с действительностью</a:t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kern="0" dirty="0" smtClean="0">
                <a:latin typeface="Rawline" panose="00000500000000000000" pitchFamily="2" charset="-52"/>
              </a:rPr>
              <a:t>- Персоналии лаборатории</a:t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kern="0" dirty="0" smtClean="0">
                <a:latin typeface="Rawline" panose="00000500000000000000" pitchFamily="2" charset="-52"/>
              </a:rPr>
              <a:t>- Внутренняя культура</a:t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kern="0" dirty="0" smtClean="0">
                <a:latin typeface="Rawline" panose="00000500000000000000" pitchFamily="2" charset="-52"/>
              </a:rPr>
              <a:t>- Обязательные встречи</a:t>
            </a:r>
            <a:endParaRPr lang="ru-RU" sz="3200" b="0" kern="0" dirty="0">
              <a:latin typeface="Rawline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71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Профориентационная деятельность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33516" y="705241"/>
            <a:ext cx="8724901" cy="41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algn="l"/>
            <a:r>
              <a:rPr lang="ru-RU" sz="3200" kern="0" dirty="0" smtClean="0">
                <a:latin typeface="Rawline" panose="00000500000000000000" pitchFamily="2" charset="-52"/>
              </a:rPr>
              <a:t>Общие задачи:</a:t>
            </a:r>
            <a:r>
              <a:rPr lang="ru-RU" sz="3200" b="0" kern="0" dirty="0" smtClean="0">
                <a:latin typeface="Rawline" panose="00000500000000000000" pitchFamily="2" charset="-52"/>
              </a:rPr>
              <a:t/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kern="0" dirty="0" smtClean="0">
                <a:latin typeface="Rawline" panose="00000500000000000000" pitchFamily="2" charset="-52"/>
              </a:rPr>
              <a:t>- Изучение георгафии абитуриентов ФФ и других технических факультетов ТГУ</a:t>
            </a:r>
            <a:r>
              <a:rPr lang="ru-RU" sz="3200" b="0" kern="0" dirty="0">
                <a:latin typeface="Rawline" panose="00000500000000000000" pitchFamily="2" charset="-52"/>
              </a:rPr>
              <a:t> </a:t>
            </a:r>
            <a:r>
              <a:rPr lang="ru-RU" sz="3200" b="0" i="1" kern="0" dirty="0" smtClean="0">
                <a:latin typeface="Rawline" panose="00000500000000000000" pitchFamily="2" charset="-52"/>
              </a:rPr>
              <a:t>(решено)</a:t>
            </a:r>
            <a:endParaRPr lang="ru-RU" sz="3200" b="0" i="1" kern="0" dirty="0">
              <a:latin typeface="Rawline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46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Профориентационная деятельность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33516" y="1610116"/>
            <a:ext cx="8724901" cy="436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algn="l"/>
            <a:r>
              <a:rPr lang="ru-RU" sz="3200" kern="0" dirty="0" smtClean="0">
                <a:latin typeface="Rawline" panose="00000500000000000000" pitchFamily="2" charset="-52"/>
              </a:rPr>
              <a:t>Курс «Введение в ФЭЧ»:</a:t>
            </a:r>
            <a:r>
              <a:rPr lang="en-US" sz="3200" kern="0" dirty="0" smtClean="0">
                <a:latin typeface="Rawline" panose="00000500000000000000" pitchFamily="2" charset="-52"/>
              </a:rPr>
              <a:t/>
            </a:r>
            <a:br>
              <a:rPr lang="en-US" sz="3200" kern="0" dirty="0" smtClean="0">
                <a:latin typeface="Rawline" panose="00000500000000000000" pitchFamily="2" charset="-52"/>
              </a:rPr>
            </a:br>
            <a:r>
              <a:rPr lang="en-US" sz="3200" b="0" kern="0" dirty="0" smtClean="0">
                <a:latin typeface="Rawline" panose="00000500000000000000" pitchFamily="2" charset="-52"/>
              </a:rPr>
              <a:t>- </a:t>
            </a:r>
            <a:r>
              <a:rPr lang="ru-RU" sz="3200" b="0" kern="0" dirty="0" smtClean="0">
                <a:latin typeface="Rawline" panose="00000500000000000000" pitchFamily="2" charset="-52"/>
              </a:rPr>
              <a:t>Постановка задачи (цель, ЦА) </a:t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i="1" kern="0" dirty="0" smtClean="0">
                <a:latin typeface="Rawline" panose="00000500000000000000" pitchFamily="2" charset="-52"/>
              </a:rPr>
              <a:t>(выполнено)</a:t>
            </a:r>
            <a:r>
              <a:rPr lang="ru-RU" sz="3200" b="0" kern="0" dirty="0" smtClean="0">
                <a:latin typeface="Rawline" panose="00000500000000000000" pitchFamily="2" charset="-52"/>
              </a:rPr>
              <a:t/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kern="0" dirty="0" smtClean="0">
                <a:latin typeface="Rawline" panose="00000500000000000000" pitchFamily="2" charset="-52"/>
              </a:rPr>
              <a:t>-</a:t>
            </a:r>
            <a:r>
              <a:rPr lang="en-US" sz="3200" b="0" kern="0" dirty="0" smtClean="0">
                <a:latin typeface="Rawline" panose="00000500000000000000" pitchFamily="2" charset="-52"/>
              </a:rPr>
              <a:t> </a:t>
            </a:r>
            <a:r>
              <a:rPr lang="ru-RU" sz="3200" b="0" kern="0" dirty="0" smtClean="0">
                <a:latin typeface="Rawline" panose="00000500000000000000" pitchFamily="2" charset="-52"/>
              </a:rPr>
              <a:t>Изучение сопровождающего материала в виде аналогичного курса </a:t>
            </a:r>
            <a:r>
              <a:rPr lang="en-US" sz="3200" b="0" kern="0" dirty="0" smtClean="0">
                <a:latin typeface="Rawline" panose="00000500000000000000" pitchFamily="2" charset="-52"/>
              </a:rPr>
              <a:t>CERN</a:t>
            </a:r>
            <a:r>
              <a:rPr lang="ru-RU" sz="3200" b="0" kern="0" dirty="0" smtClean="0">
                <a:latin typeface="Rawline" panose="00000500000000000000" pitchFamily="2" charset="-52"/>
              </a:rPr>
              <a:t> </a:t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i="1" kern="0" dirty="0" smtClean="0">
                <a:latin typeface="Rawline" panose="00000500000000000000" pitchFamily="2" charset="-52"/>
              </a:rPr>
              <a:t>(в процессе выполнения)</a:t>
            </a:r>
            <a:r>
              <a:rPr lang="ru-RU" sz="3200" b="0" kern="0" dirty="0" smtClean="0">
                <a:latin typeface="Rawline" panose="00000500000000000000" pitchFamily="2" charset="-52"/>
              </a:rPr>
              <a:t/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kern="0" dirty="0" smtClean="0">
                <a:latin typeface="Rawline" panose="00000500000000000000" pitchFamily="2" charset="-52"/>
              </a:rPr>
              <a:t>- Актуализация плана курса, а также утверждение его формата</a:t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i="1" kern="0" dirty="0" smtClean="0">
                <a:latin typeface="Rawline" panose="00000500000000000000" pitchFamily="2" charset="-52"/>
              </a:rPr>
              <a:t>(будет решено на ближайшей встрече)</a:t>
            </a:r>
            <a:endParaRPr lang="ru-RU" sz="3200" b="0" i="1" kern="0" dirty="0">
              <a:latin typeface="Rawline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65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Профориентационная деятельность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16" y="1619250"/>
            <a:ext cx="7763301" cy="44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50967" y="2984712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rPr lang="ru-RU" sz="4800" kern="0" dirty="0" smtClean="0">
                <a:latin typeface="Rawline" panose="00000500000000000000" pitchFamily="2" charset="-52"/>
              </a:rPr>
              <a:t>До встречи через неделю!</a:t>
            </a:r>
            <a:endParaRPr lang="ru-RU" sz="4800" kern="0" dirty="0"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9140">
            <a:off x="488505" y="4620535"/>
            <a:ext cx="1707142" cy="17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3">
      <a:dk1>
        <a:srgbClr val="0B0B25"/>
      </a:dk1>
      <a:lt1>
        <a:srgbClr val="0B0B25"/>
      </a:lt1>
      <a:dk2>
        <a:srgbClr val="FD8000"/>
      </a:dk2>
      <a:lt2>
        <a:srgbClr val="873780"/>
      </a:lt2>
      <a:accent1>
        <a:srgbClr val="FFFFE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B8BDC42-043C-4B54-A461-D7E4BA677C2D}" vid="{3233CC6C-907E-4C34-B6E6-81E2403584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</TotalTime>
  <Words>38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Comfortaa</vt:lpstr>
      <vt:lpstr>Rawline</vt:lpstr>
      <vt:lpstr>Arial</vt:lpstr>
      <vt:lpstr>Spartan</vt:lpstr>
      <vt:lpstr>Тема1</vt:lpstr>
      <vt:lpstr>Отчет о проделанной работе</vt:lpstr>
      <vt:lpstr>Акклиматизация</vt:lpstr>
      <vt:lpstr>Акклиматизация</vt:lpstr>
      <vt:lpstr>Профориентационная деятельность</vt:lpstr>
      <vt:lpstr>Профориентационная деятельность</vt:lpstr>
      <vt:lpstr>Профориентационная деятельность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5</cp:revision>
  <dcterms:created xsi:type="dcterms:W3CDTF">2025-03-17T01:29:37Z</dcterms:created>
  <dcterms:modified xsi:type="dcterms:W3CDTF">2025-03-17T02:04:00Z</dcterms:modified>
</cp:coreProperties>
</file>