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83" r:id="rId4"/>
    <p:sldId id="277" r:id="rId5"/>
    <p:sldId id="284" r:id="rId6"/>
    <p:sldId id="296" r:id="rId7"/>
    <p:sldId id="287" r:id="rId8"/>
    <p:sldId id="288" r:id="rId9"/>
    <p:sldId id="291" r:id="rId10"/>
    <p:sldId id="295" r:id="rId11"/>
    <p:sldId id="292" r:id="rId12"/>
    <p:sldId id="293" r:id="rId13"/>
    <p:sldId id="294" r:id="rId14"/>
    <p:sldId id="267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M Sans Bold" panose="020B0604020202020204" charset="0"/>
      <p:regular r:id="rId21"/>
    </p:embeddedFont>
    <p:embeddedFont>
      <p:font typeface="Cambria Math" panose="02040503050406030204" pitchFamily="18" charset="0"/>
      <p:regular r:id="rId22"/>
    </p:embeddedFont>
    <p:embeddedFont>
      <p:font typeface="DM Sans Italics" panose="020B0604020202020204" charset="0"/>
      <p:regular r:id="rId23"/>
    </p:embeddedFont>
    <p:embeddedFont>
      <p:font typeface="DM San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22" autoAdjust="0"/>
  </p:normalViewPr>
  <p:slideViewPr>
    <p:cSldViewPr>
      <p:cViewPr varScale="1">
        <p:scale>
          <a:sx n="53" d="100"/>
          <a:sy n="53" d="100"/>
        </p:scale>
        <p:origin x="67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12DB-8A74-4593-B6FE-4517A4831F03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8BA6-EBFB-45FF-945E-5A401DD3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05630" y="3361052"/>
            <a:ext cx="10620170" cy="16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REPORT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ru-RU" sz="3700" dirty="0" smtClean="0">
                <a:solidFill>
                  <a:srgbClr val="FFFFFF"/>
                </a:solidFill>
                <a:latin typeface="DM Sans Italics"/>
              </a:rPr>
              <a:t>1</a:t>
            </a:r>
            <a:r>
              <a:rPr lang="en-US" sz="3700" dirty="0" smtClean="0">
                <a:solidFill>
                  <a:srgbClr val="FFFFFF"/>
                </a:solidFill>
                <a:latin typeface="DM Sans Italics"/>
              </a:rPr>
              <a:t>7.03.2025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03684" y="7202173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>
                <a:solidFill>
                  <a:srgbClr val="FFFFFF"/>
                </a:solidFill>
                <a:latin typeface="DM Sans Italics"/>
              </a:rPr>
              <a:t>Ilia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Polishchuk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Omega, rho and phi mesons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90700"/>
            <a:ext cx="14173200" cy="77819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88616" y="7429106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!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9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448300"/>
            <a:ext cx="11053728" cy="396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6688"/>
            <a:ext cx="11053730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4530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J/Psi 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phi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 - meson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7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5448300"/>
            <a:ext cx="11053725" cy="396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86688"/>
            <a:ext cx="11053728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115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omega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ho!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3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8224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Double Differential cross 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sections (</a:t>
            </a: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log scale)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21633" y="9118978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4570" y="9173029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11" y="1762612"/>
            <a:ext cx="5429918" cy="71863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01300" y="9103108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18" y="1759647"/>
            <a:ext cx="5398757" cy="7145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24122"/>
            <a:ext cx="5410200" cy="71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04003" y="3063874"/>
            <a:ext cx="1427999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THANK YOU FOR YOUR ATTENTION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86000" y="3361052"/>
            <a:ext cx="13639800" cy="16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ATLAS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5692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447800" y="1714500"/>
                <a:ext cx="15849600" cy="4098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total acceptance A is </a:t>
                </a:r>
                <a:r>
                  <a: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defined as the fraction of the number of simulated decays in</a:t>
                </a:r>
              </a:p>
              <a:p>
                <a:pPr lvl="0" algn="just"/>
                <a:r>
                  <a: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probe sample </a:t>
                </a:r>
                <a:r>
                  <a:rPr lang="en-US" sz="3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divided </a:t>
                </a:r>
                <a:r>
                  <a: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by</a:t>
                </a:r>
              </a:p>
              <a:p>
                <a:pPr lvl="0" algn="just"/>
                <a:r>
                  <a: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total number of simulated </a:t>
                </a:r>
                <a:r>
                  <a:rPr lang="en-US" sz="3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decays.</a:t>
                </a:r>
              </a:p>
              <a:p>
                <a:pPr lvl="0" algn="just"/>
                <a:endParaRPr lang="en-US" sz="3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</m:sub>
                          </m:sSub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#####(1)</m:t>
                          </m:r>
                        </m:e>
                      </m:eqArr>
                    </m:oMath>
                  </m:oMathPara>
                </a14:m>
                <a:endParaRPr lang="en-US" sz="37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14500"/>
                <a:ext cx="15849600" cy="4098238"/>
              </a:xfrm>
              <a:prstGeom prst="rect">
                <a:avLst/>
              </a:prstGeom>
              <a:blipFill>
                <a:blip r:embed="rId2"/>
                <a:stretch>
                  <a:fillRect l="-1231" t="-2377" r="-1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447800" y="5600700"/>
                <a:ext cx="15849600" cy="416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7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probability </a:t>
                </a:r>
                <a:r>
                  <a:rPr lang="en-US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that J/</a:t>
                </a:r>
                <a:r>
                  <a:rPr lang="el-GR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ψ</a:t>
                </a:r>
                <a:r>
                  <a:rPr lang="en-US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passes the </a:t>
                </a:r>
                <a:r>
                  <a:rPr lang="en-US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following acceptance selections imposed on the two </a:t>
                </a:r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muons:  </a:t>
                </a:r>
              </a:p>
              <a:p>
                <a:pPr lvl="0" algn="just"/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37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7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7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37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7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7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37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7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7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7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7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7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370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700" b="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&lt;2.5,</m:t>
                    </m:r>
                    <m:d>
                      <m:dPr>
                        <m:begChr m:val="|"/>
                        <m:endChr m:val="|"/>
                        <m:ctrlPr>
                          <a:rPr lang="en-US" sz="37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7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37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700" b="0" i="1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&lt;2.5</m:t>
                    </m:r>
                  </m:oMath>
                </a14:m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en-US" sz="37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den>
                      </m:f>
                      <m:r>
                        <a:rPr lang="en-US" sz="37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𝑡𝑟𝑖𝑔</m:t>
                          </m:r>
                        </m:sub>
                      </m:sSub>
                      <m:r>
                        <a:rPr lang="en-US" sz="37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Trigger chain</a:t>
                </a:r>
                <a:r>
                  <a:rPr lang="en-US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: HLT_mu11_mu6_bJpsimumu_L1MU8VF_2MU5VF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600700"/>
                <a:ext cx="15849600" cy="4164473"/>
              </a:xfrm>
              <a:prstGeom prst="rect">
                <a:avLst/>
              </a:prstGeom>
              <a:blipFill>
                <a:blip r:embed="rId3"/>
                <a:stretch>
                  <a:fillRect l="-1231" t="-2782" r="-1192" b="-3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1562100"/>
                <a:ext cx="14554200" cy="6293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Total acceptance is calculated for following fiducial regions: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20 regions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30 GeV to 80 GeV</a:t>
                </a: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5 regions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0.0 to 2.5</a:t>
                </a:r>
                <a:endParaRPr lang="en-US" sz="3200" b="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32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Average total acceptance is: </a:t>
                </a:r>
              </a:p>
              <a:p>
                <a:pPr lvl="0" algn="just"/>
                <a:endParaRPr lang="en-US" sz="32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𝑝𝑇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82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.4354 %</m:t>
                      </m:r>
                    </m:oMath>
                  </m:oMathPara>
                </a14:m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32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85</m:t>
                      </m:r>
                      <m:r>
                        <a:rPr lang="ru-RU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.8335</m:t>
                      </m:r>
                      <m:r>
                        <a:rPr lang="en-US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32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𝑝𝑇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.1580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62100"/>
                <a:ext cx="14554200" cy="6293133"/>
              </a:xfrm>
              <a:prstGeom prst="rect">
                <a:avLst/>
              </a:prstGeom>
              <a:blipFill>
                <a:blip r:embed="rId2"/>
                <a:stretch>
                  <a:fillRect l="-1214" t="-1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62200" y="342900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Cross sections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990606"/>
                <a:ext cx="14554200" cy="8959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Differential 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μμ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calculated using formula:</a:t>
                </a: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##(2)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𝑝𝑇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sup>
                    </m:sSubSup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total yield of signal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=35.7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integrated luminosity,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bin.</a:t>
                </a: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 used following formula:</a:t>
                </a: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#(3)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sup>
                    </m:sSubSup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total yield of signal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width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bin. </a:t>
                </a:r>
              </a:p>
              <a:p>
                <a:pPr lvl="0" algn="just"/>
                <a:endParaRPr 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Double differential 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μμ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calculated using </a:t>
                </a:r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formula:</a:t>
                </a:r>
                <a:endParaRPr lang="en-US" sz="2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#(4)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90606"/>
                <a:ext cx="14554200" cy="8959247"/>
              </a:xfrm>
              <a:prstGeom prst="rect">
                <a:avLst/>
              </a:prstGeom>
              <a:blipFill>
                <a:blip r:embed="rId2"/>
                <a:stretch>
                  <a:fillRect l="-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8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J/</a:t>
            </a:r>
            <a:r>
              <a:rPr lang="el-GR" sz="4500" b="1" dirty="0" smtClean="0">
                <a:solidFill>
                  <a:srgbClr val="3F7279"/>
                </a:solidFill>
                <a:latin typeface="DM Sans Bold"/>
              </a:rPr>
              <a:t>Ψ</a:t>
            </a:r>
            <a:endParaRPr lang="en-US" sz="4500" b="1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88276"/>
            <a:ext cx="14836124" cy="81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448300"/>
            <a:ext cx="11053728" cy="3961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6688"/>
            <a:ext cx="11053730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4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448300"/>
            <a:ext cx="11053728" cy="396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6688"/>
            <a:ext cx="11053730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8224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Double Differential cross 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sections (</a:t>
            </a: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log scale)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21633" y="9118978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4570" y="9173029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11" y="1562101"/>
            <a:ext cx="5429918" cy="75873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01300" y="9103108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18" y="1560287"/>
            <a:ext cx="5398757" cy="75437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339"/>
            <a:ext cx="5410200" cy="75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5396</TotalTime>
  <Words>133</Words>
  <Application>Microsoft Office PowerPoint</Application>
  <PresentationFormat>Произвольный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Arial</vt:lpstr>
      <vt:lpstr>DM Sans Bold</vt:lpstr>
      <vt:lpstr>Cambria Math</vt:lpstr>
      <vt:lpstr>DM Sans Italics</vt:lpstr>
      <vt:lpstr>DM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Polishchuk_report_07-05-2024, копия, копия</dc:title>
  <dc:creator>Admin</dc:creator>
  <cp:lastModifiedBy>Admin</cp:lastModifiedBy>
  <cp:revision>52</cp:revision>
  <dcterms:created xsi:type="dcterms:W3CDTF">2006-08-16T00:00:00Z</dcterms:created>
  <dcterms:modified xsi:type="dcterms:W3CDTF">2025-03-16T17:55:37Z</dcterms:modified>
  <dc:identifier>DAGC41OLrmw</dc:identifier>
</cp:coreProperties>
</file>