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83" r:id="rId4"/>
    <p:sldId id="277" r:id="rId5"/>
    <p:sldId id="284" r:id="rId6"/>
    <p:sldId id="287" r:id="rId7"/>
    <p:sldId id="288" r:id="rId8"/>
    <p:sldId id="289" r:id="rId9"/>
    <p:sldId id="290" r:id="rId10"/>
    <p:sldId id="291" r:id="rId11"/>
    <p:sldId id="267" r:id="rId12"/>
  </p:sldIdLst>
  <p:sldSz cx="18288000" cy="10287000"/>
  <p:notesSz cx="6858000" cy="9144000"/>
  <p:embeddedFontLst>
    <p:embeddedFont>
      <p:font typeface="DM Sans Italics" panose="020B0604020202020204" charset="0"/>
      <p:regular r:id="rId14"/>
    </p:embeddedFont>
    <p:embeddedFont>
      <p:font typeface="DM Sans" panose="020B0604020202020204" charset="0"/>
      <p:regular r:id="rId15"/>
    </p:embeddedFont>
    <p:embeddedFont>
      <p:font typeface="DM Sans Bold" panose="020B0604020202020204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ru-RU" sz="3700" dirty="0" smtClean="0">
                <a:solidFill>
                  <a:srgbClr val="FFFFFF"/>
                </a:solidFill>
                <a:latin typeface="DM Sans Italics"/>
              </a:rPr>
              <a:t>10</a:t>
            </a:r>
            <a:r>
              <a:rPr lang="en-US" sz="3700" dirty="0" smtClean="0">
                <a:solidFill>
                  <a:srgbClr val="FFFFFF"/>
                </a:solidFill>
                <a:latin typeface="DM Sans Italics"/>
              </a:rPr>
              <a:t>.03.2025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28224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cross 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sections (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log scale)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21633" y="9118978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4570" y="9173029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11" y="1562100"/>
            <a:ext cx="5429918" cy="7587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01300" y="9103108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18" y="1560286"/>
            <a:ext cx="5398757" cy="7543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339"/>
            <a:ext cx="5410200" cy="75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86000" y="3361052"/>
            <a:ext cx="13639800" cy="16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ATLAS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692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488276"/>
            <a:ext cx="133350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 smtClean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400" dirty="0">
              <a:solidFill>
                <a:srgbClr val="444242"/>
              </a:solidFill>
              <a:latin typeface="DM Sans"/>
            </a:endParaRPr>
          </a:p>
          <a:p>
            <a:pPr marL="598342" lvl="1" indent="-299171">
              <a:lnSpc>
                <a:spcPts val="3048"/>
              </a:lnSpc>
              <a:buFont typeface="Arial"/>
              <a:buChar char="•"/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3048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717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  <a:p>
            <a:pPr algn="l">
              <a:lnSpc>
                <a:spcPts val="2949"/>
              </a:lnSpc>
            </a:pPr>
            <a:endParaRPr lang="en-US" sz="2771" dirty="0">
              <a:solidFill>
                <a:srgbClr val="444242"/>
              </a:solidFill>
              <a:latin typeface="DM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47800" y="1714500"/>
                <a:ext cx="15849600" cy="4098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acceptance A is </a:t>
                </a:r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defined as the fraction of the number of simulated decays in</a:t>
                </a:r>
              </a:p>
              <a:p>
                <a:pPr lvl="0" algn="just"/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probe sample </a:t>
                </a:r>
                <a:r>
                  <a:rPr lang="en-US" sz="3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divided </a:t>
                </a:r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by</a:t>
                </a:r>
              </a:p>
              <a:p>
                <a:pPr lvl="0" algn="just"/>
                <a:r>
                  <a:rPr lang="en-US" sz="3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the total number of simulated </a:t>
                </a:r>
                <a:r>
                  <a:rPr lang="en-US" sz="3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anose="020B0604020202020204" charset="0"/>
                  </a:rPr>
                  <a:t>decays.</a:t>
                </a:r>
              </a:p>
              <a:p>
                <a:pPr lvl="0" algn="just"/>
                <a:endParaRPr lang="en-US" sz="3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𝑔𝑒𝑜𝑚</m:t>
                              </m:r>
                            </m:sub>
                          </m:s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####(1)</m:t>
                          </m:r>
                        </m:e>
                      </m:eqArr>
                    </m:oMath>
                  </m:oMathPara>
                </a14:m>
                <a:endParaRPr lang="en-US" sz="37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14500"/>
                <a:ext cx="15849600" cy="4098238"/>
              </a:xfrm>
              <a:prstGeom prst="rect">
                <a:avLst/>
              </a:prstGeom>
              <a:blipFill>
                <a:blip r:embed="rId2"/>
                <a:stretch>
                  <a:fillRect l="-1231" t="-2377" r="-1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47800" y="5600700"/>
                <a:ext cx="15849600" cy="416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7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𝑔𝑒𝑜𝑚</m:t>
                        </m:r>
                      </m:sub>
                    </m:sSub>
                  </m:oMath>
                </a14:m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probability 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that J/</a:t>
                </a:r>
                <a:r>
                  <a:rPr lang="el-GR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ψ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passes the 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following acceptance selections imposed on the two </a:t>
                </a:r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muons:  </a:t>
                </a:r>
              </a:p>
              <a:p>
                <a:pPr lvl="0" algn="just"/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37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7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37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37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7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37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7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7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7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7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7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370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700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&lt;2.5,</m:t>
                    </m:r>
                    <m:d>
                      <m:dPr>
                        <m:begChr m:val="|"/>
                        <m:endChr m:val="|"/>
                        <m:ctrlPr>
                          <a:rPr lang="en-US" sz="37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7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ctrlPr>
                              <a:rPr lang="en-US" sz="37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3700" i="1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en-US" sz="3700" b="0" i="1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7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&lt;2.5</m:t>
                    </m:r>
                  </m:oMath>
                </a14:m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𝑟𝑒𝑐</m:t>
                          </m:r>
                        </m:sub>
                      </m:sSub>
                      <m:r>
                        <a:rPr lang="en-US" sz="37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den>
                      </m:f>
                      <m:r>
                        <a:rPr lang="en-US" sz="37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37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𝑡𝑟𝑖𝑔</m:t>
                          </m:r>
                        </m:sub>
                      </m:sSub>
                      <m:r>
                        <a:rPr lang="en-US" sz="37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7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7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37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Trigger chain</a:t>
                </a:r>
                <a:r>
                  <a:rPr lang="en-US" sz="3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: HLT_mu11_mu6_bJpsimumu_L1MU8VF_2MU5VF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600700"/>
                <a:ext cx="15849600" cy="4164473"/>
              </a:xfrm>
              <a:prstGeom prst="rect">
                <a:avLst/>
              </a:prstGeom>
              <a:blipFill>
                <a:blip r:embed="rId3"/>
                <a:stretch>
                  <a:fillRect l="-1231" t="-2489" r="-1192" b="-4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Acceptance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1562100"/>
                <a:ext cx="14554200" cy="629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Total acceptance is calculated for following fiducial regions:</a:t>
                </a:r>
                <a:r>
                  <a:rPr lang="en-US" sz="3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</a:t>
                </a:r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20 regions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30 GeV to 80 GeV</a:t>
                </a:r>
              </a:p>
              <a:p>
                <a:pPr marL="742950" lvl="0" indent="-742950" algn="just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5 regions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ranging from 0.0 to 2.5</a:t>
                </a:r>
                <a:endParaRPr lang="en-US" sz="3200" b="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32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r>
                  <a:rPr lang="en-US" sz="3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Average total acceptance is: </a:t>
                </a:r>
              </a:p>
              <a:p>
                <a:pPr lvl="0" algn="just"/>
                <a:endParaRPr lang="en-US" sz="32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𝑝𝑇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.4354 %</m:t>
                      </m:r>
                    </m:oMath>
                  </m:oMathPara>
                </a14:m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74.8335</m:t>
                      </m:r>
                      <m:r>
                        <a:rPr lang="en-US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𝑝𝑇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.1580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en-US" sz="3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7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562100"/>
                <a:ext cx="14554200" cy="6293133"/>
              </a:xfrm>
              <a:prstGeom prst="rect">
                <a:avLst/>
              </a:prstGeom>
              <a:blipFill>
                <a:blip r:embed="rId2"/>
                <a:stretch>
                  <a:fillRect l="-1214" t="-1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62200" y="342900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Cross sections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Differential 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formula: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#(2)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𝑝𝑇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=35.7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integrated luminosity,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</a:t>
                </a: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 used following formula:</a:t>
                </a: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 dirty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#(3)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𝑦𝑖𝑒𝑙𝑑</m:t>
                        </m:r>
                      </m:sup>
                    </m:sSubSup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total yield of signal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width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bin. </a:t>
                </a:r>
              </a:p>
              <a:p>
                <a:pPr lvl="0" algn="just"/>
                <a:endParaRPr 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Double differential </a:t>
                </a: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μμ</m:t>
                    </m:r>
                  </m:oMath>
                </a14:m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 is calculated using </a:t>
                </a:r>
                <a:r>
                  <a:rPr lang="en-US" sz="2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M Sans" panose="020B0604020202020204" charset="0"/>
                  </a:rPr>
                  <a:t>formula:</a:t>
                </a:r>
                <a:endParaRPr lang="en-US" sz="2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μμ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𝑦𝑖𝑒𝑙𝑑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∗∆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#(4)</m:t>
                          </m:r>
                        </m:e>
                      </m:eqArr>
                    </m:oMath>
                  </m:oMathPara>
                </a14:m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b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90606"/>
                <a:ext cx="14554200" cy="8959247"/>
              </a:xfrm>
              <a:prstGeom prst="rect">
                <a:avLst/>
              </a:prstGeom>
              <a:blipFill>
                <a:blip r:embed="rId2"/>
                <a:stretch>
                  <a:fillRect l="-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8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F7279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448300"/>
            <a:ext cx="11053730" cy="3961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6688"/>
            <a:ext cx="11053730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4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Differential cross sections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448300"/>
            <a:ext cx="11053728" cy="3961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6688"/>
            <a:ext cx="11053730" cy="3961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77730" y="3412867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8616" y="7429106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cross sections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62264"/>
            <a:ext cx="7954806" cy="5562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06" y="2164078"/>
            <a:ext cx="7954806" cy="55626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54433" y="8094263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Monte Carlo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77329" y="8094263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3F727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Double Differential cross sections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562100"/>
            <a:ext cx="1455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M Sans" panose="020B060402020202020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62264"/>
            <a:ext cx="7954805" cy="5562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06" y="2164078"/>
            <a:ext cx="7954806" cy="55626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64339" y="8094262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77329" y="8094263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M Sans" panose="020B0604020202020204" charset="0"/>
                <a:ea typeface="+mn-ea"/>
                <a:cs typeface="+mn-cs"/>
              </a:rPr>
              <a:t>Data without acceptance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5367</TotalTime>
  <Words>111</Words>
  <Application>Microsoft Office PowerPoint</Application>
  <PresentationFormat>Произвольный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DM Sans Italics</vt:lpstr>
      <vt:lpstr>DM Sans</vt:lpstr>
      <vt:lpstr>Arial</vt:lpstr>
      <vt:lpstr>DM Sans Bold</vt:lpstr>
      <vt:lpstr>Cambria Math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49</cp:revision>
  <dcterms:created xsi:type="dcterms:W3CDTF">2006-08-16T00:00:00Z</dcterms:created>
  <dcterms:modified xsi:type="dcterms:W3CDTF">2025-03-09T15:54:09Z</dcterms:modified>
  <dc:identifier>DAGC41OLrmw</dc:identifier>
</cp:coreProperties>
</file>