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Lato" panose="020F0502020204030203" pitchFamily="34" charset="0"/>
      <p:regular r:id="rId6"/>
      <p:bold r:id="rId7"/>
      <p:italic r:id="rId8"/>
      <p:boldItalic r:id="rId9"/>
    </p:embeddedFont>
    <p:embeddedFont>
      <p:font typeface="Montserrat" panose="00000500000000000000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hOd/qeD/WrFnr+gFkA1vMHTJ0V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B8DAC2-8E72-4AB4-81C1-2F7BC6A64603}" v="466" dt="2026-01-27T04:08:15.1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0" Type="http://schemas.openxmlformats.org/officeDocument/2006/relationships/font" Target="fonts/font5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d64342f4c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g2d64342f4c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d64342f4c9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g2d64342f4c9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196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" name="Google Shape;11;p5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5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19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5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19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5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5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4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4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2352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4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2352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4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4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4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4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4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4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4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4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4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4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4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" name="Google Shape;125;p14"/>
          <p:cNvSpPr txBox="1">
            <a:spLocks noGrp="1"/>
          </p:cNvSpPr>
          <p:nvPr>
            <p:ph type="title" hasCustomPrompt="1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6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21" name="Google Shape;21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7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8" name="Google Shape;28;p7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2352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7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2352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7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7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7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7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7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7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7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7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7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7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7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7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7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7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7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7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8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50" name="Google Shape;50;p8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8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2" name="Google Shape;52;p8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2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9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58" name="Google Shape;58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10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64" name="Google Shape;64;p10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0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11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2352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1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2352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1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1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1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1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1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1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1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1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1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1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11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11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11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1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1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1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9" name="Google Shape;89;p11"/>
          <p:cNvSpPr txBox="1">
            <a:spLocks noGrp="1"/>
          </p:cNvSpPr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12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93" name="Google Shape;93;p12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2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5" name="Google Shape;95;p12"/>
          <p:cNvSpPr txBox="1">
            <a:spLocks noGrp="1"/>
          </p:cNvSpPr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12"/>
          <p:cNvSpPr txBox="1">
            <a:spLocks noGrp="1"/>
          </p:cNvSpPr>
          <p:nvPr>
            <p:ph type="subTitle" idx="1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body" idx="2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3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3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8627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8627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3" name="Google Shape;103;p13"/>
          <p:cNvSpPr txBox="1">
            <a:spLocks noGrp="1"/>
          </p:cNvSpPr>
          <p:nvPr>
            <p:ph type="body" idx="1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Google Shape;104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ru" dirty="0"/>
              <a:t>Отчёт на 26.01.26</a:t>
            </a:r>
            <a:endParaRPr dirty="0"/>
          </a:p>
        </p:txBody>
      </p:sp>
      <p:sp>
        <p:nvSpPr>
          <p:cNvPr id="135" name="Google Shape;135;p1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indent="0"/>
            <a:r>
              <a:rPr lang="ru" dirty="0"/>
              <a:t>Подготовил: Романов Денис, студент 1 курса магистратуры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d64342f4c9_1_0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SzPct val="111111"/>
            </a:pPr>
            <a:r>
              <a:rPr lang="ru" dirty="0"/>
              <a:t>Результаты лучшей модели (TFT)</a:t>
            </a:r>
          </a:p>
        </p:txBody>
      </p:sp>
      <p:sp>
        <p:nvSpPr>
          <p:cNvPr id="141" name="Google Shape;141;g2d64342f4c9_1_0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lnSpc>
                <a:spcPct val="114999"/>
              </a:lnSpc>
              <a:buNone/>
            </a:pPr>
            <a:r>
              <a:rPr lang="en-US" dirty="0"/>
              <a:t>В </a:t>
            </a:r>
            <a:r>
              <a:rPr lang="en-US" dirty="0" err="1"/>
              <a:t>качестве</a:t>
            </a:r>
            <a:r>
              <a:rPr lang="en-US" dirty="0"/>
              <a:t> </a:t>
            </a:r>
            <a:r>
              <a:rPr lang="en-US" dirty="0" err="1"/>
              <a:t>обучающей</a:t>
            </a:r>
            <a:r>
              <a:rPr lang="en-US" dirty="0"/>
              <a:t> </a:t>
            </a:r>
            <a:r>
              <a:rPr lang="en-US" dirty="0" err="1"/>
              <a:t>выборки</a:t>
            </a:r>
            <a:r>
              <a:rPr lang="en-US" dirty="0"/>
              <a:t> </a:t>
            </a:r>
            <a:r>
              <a:rPr lang="en-US" dirty="0" err="1"/>
              <a:t>исполользовалась</a:t>
            </a:r>
            <a:r>
              <a:rPr lang="en-US" dirty="0"/>
              <a:t> </a:t>
            </a:r>
            <a:r>
              <a:rPr lang="en-US" dirty="0" err="1"/>
              <a:t>данные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2010 </a:t>
            </a:r>
            <a:r>
              <a:rPr lang="en-US" dirty="0" err="1"/>
              <a:t>до</a:t>
            </a:r>
            <a:r>
              <a:rPr lang="en-US" dirty="0"/>
              <a:t> 2019 </a:t>
            </a:r>
            <a:r>
              <a:rPr lang="en-US" dirty="0" err="1"/>
              <a:t>годов</a:t>
            </a:r>
            <a:r>
              <a:rPr lang="en-US" dirty="0"/>
              <a:t>,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валидации</a:t>
            </a:r>
            <a:r>
              <a:rPr lang="en-US" dirty="0"/>
              <a:t> 2020 </a:t>
            </a:r>
            <a:r>
              <a:rPr lang="en-US" dirty="0" err="1"/>
              <a:t>год</a:t>
            </a:r>
            <a:r>
              <a:rPr lang="en-US" dirty="0"/>
              <a:t>,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тестов</a:t>
            </a:r>
            <a:r>
              <a:rPr lang="en-US" dirty="0"/>
              <a:t> 2021 </a:t>
            </a:r>
            <a:r>
              <a:rPr lang="en-US" dirty="0" err="1"/>
              <a:t>год</a:t>
            </a:r>
            <a:r>
              <a:rPr lang="en-US" dirty="0"/>
              <a:t>.</a:t>
            </a:r>
          </a:p>
          <a:p>
            <a:pPr>
              <a:lnSpc>
                <a:spcPct val="114999"/>
              </a:lnSpc>
              <a:buNone/>
            </a:pPr>
            <a:r>
              <a:rPr lang="en-US" dirty="0" err="1"/>
              <a:t>Ниже</a:t>
            </a:r>
            <a:r>
              <a:rPr lang="en-US" dirty="0"/>
              <a:t> </a:t>
            </a:r>
            <a:r>
              <a:rPr lang="en-US" dirty="0" err="1"/>
              <a:t>приведены</a:t>
            </a:r>
            <a:r>
              <a:rPr lang="en-US" dirty="0"/>
              <a:t> </a:t>
            </a:r>
            <a:r>
              <a:rPr lang="en-US" dirty="0" err="1"/>
              <a:t>результаты</a:t>
            </a:r>
            <a:r>
              <a:rPr lang="en-US" dirty="0"/>
              <a:t> </a:t>
            </a:r>
            <a:r>
              <a:rPr lang="en-US" dirty="0" err="1"/>
              <a:t>модели</a:t>
            </a:r>
            <a:r>
              <a:rPr lang="en-US" dirty="0"/>
              <a:t>:</a:t>
            </a:r>
          </a:p>
          <a:p>
            <a:pPr>
              <a:lnSpc>
                <a:spcPct val="114999"/>
              </a:lnSpc>
              <a:buNone/>
            </a:pPr>
            <a:r>
              <a:rPr lang="en-US" dirty="0"/>
              <a:t>Q1 — SMAPE: 0.1446, MAE: 7.7311, RMSE: 12.8856</a:t>
            </a:r>
            <a:endParaRPr lang="ru-RU" dirty="0"/>
          </a:p>
          <a:p>
            <a:pPr>
              <a:lnSpc>
                <a:spcPct val="114999"/>
              </a:lnSpc>
              <a:buNone/>
            </a:pPr>
            <a:r>
              <a:rPr lang="en-US" dirty="0"/>
              <a:t>Q2 — SMAPE: 0.2927, MAE: 17.0808, RMSE: 25.4883</a:t>
            </a:r>
          </a:p>
          <a:p>
            <a:pPr>
              <a:lnSpc>
                <a:spcPct val="114999"/>
              </a:lnSpc>
              <a:buNone/>
            </a:pPr>
            <a:r>
              <a:rPr lang="en-US" dirty="0"/>
              <a:t>Q3 — SMAPE: 0.1109, MAE: 5.1635, RMSE: 10.0126</a:t>
            </a:r>
          </a:p>
          <a:p>
            <a:pPr>
              <a:lnSpc>
                <a:spcPct val="114999"/>
              </a:lnSpc>
              <a:buNone/>
            </a:pPr>
            <a:r>
              <a:rPr lang="en-US" dirty="0"/>
              <a:t>(Q1 -&gt; [</a:t>
            </a:r>
            <a:r>
              <a:rPr lang="en-US" dirty="0" err="1"/>
              <a:t>Ноябрь</a:t>
            </a:r>
            <a:r>
              <a:rPr lang="en-US" dirty="0"/>
              <a:t>, </a:t>
            </a:r>
            <a:r>
              <a:rPr lang="en-US" dirty="0" err="1"/>
              <a:t>Март</a:t>
            </a:r>
            <a:r>
              <a:rPr lang="en-US" dirty="0"/>
              <a:t>], Q2 -&gt; {</a:t>
            </a:r>
            <a:r>
              <a:rPr lang="en-US" dirty="0" err="1"/>
              <a:t>Апрель</a:t>
            </a:r>
            <a:r>
              <a:rPr lang="en-US" dirty="0"/>
              <a:t>, </a:t>
            </a:r>
            <a:r>
              <a:rPr lang="en-US" dirty="0" err="1"/>
              <a:t>Октябрь</a:t>
            </a:r>
            <a:r>
              <a:rPr lang="en-US" dirty="0"/>
              <a:t>}, Q3 -&gt; [</a:t>
            </a:r>
            <a:r>
              <a:rPr lang="en-US" dirty="0" err="1"/>
              <a:t>Май</a:t>
            </a:r>
            <a:r>
              <a:rPr lang="en-US" dirty="0"/>
              <a:t>, </a:t>
            </a:r>
            <a:r>
              <a:rPr lang="en-US" dirty="0" err="1"/>
              <a:t>Сентябрь</a:t>
            </a:r>
            <a:r>
              <a:rPr lang="en-US" dirty="0"/>
              <a:t>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d64342f4c9_1_8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indent="0">
              <a:buNone/>
            </a:pPr>
            <a:r>
              <a:rPr lang="ru-RU" dirty="0"/>
              <a:t>Скачано около 18т спутниковых данных для анализа... 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9B3A94-97F1-3809-96F1-6C376AF4EE48}"/>
              </a:ext>
            </a:extLst>
          </p:cNvPr>
          <p:cNvSpPr txBox="1"/>
          <p:nvPr/>
        </p:nvSpPr>
        <p:spPr>
          <a:xfrm>
            <a:off x="2533500" y="240750"/>
            <a:ext cx="4572000" cy="10464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Montserrat"/>
              </a:rPr>
              <a:t>Скачивание данных L1 MODIS</a:t>
            </a:r>
          </a:p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Экран (16:9)</PresentationFormat>
  <Slides>3</Slides>
  <Notes>3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Focus</vt:lpstr>
      <vt:lpstr>Отчёт на 26.01.26</vt:lpstr>
      <vt:lpstr>Результаты лучшей модели (TFT)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87</cp:revision>
  <dcterms:modified xsi:type="dcterms:W3CDTF">2026-01-27T04:08:29Z</dcterms:modified>
</cp:coreProperties>
</file>