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1" r:id="rId6"/>
    <p:sldId id="260" r:id="rId7"/>
    <p:sldId id="257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Акимов Иван</a:t>
            </a:r>
            <a:endParaRPr lang="ru-RU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r"/>
            <a:r>
              <a:rPr lang="ru-RU" altLang="en-US"/>
              <a:t>26.01.26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Глобальная задача</a:t>
            </a:r>
            <a:endParaRPr lang="ru-RU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p>
            <a:pPr algn="ctr"/>
            <a:r>
              <a:rPr lang="ru-RU" altLang="en-US"/>
              <a:t>Глобальная проблема</a:t>
            </a:r>
            <a:endParaRPr lang="ru-RU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20000"/>
          </a:bodyPr>
          <a:p>
            <a:pPr marL="0" indent="0" algn="ctr">
              <a:buNone/>
            </a:pPr>
            <a:r>
              <a:rPr lang="ru-RU" altLang="en-US"/>
              <a:t>Точность предсказаний (высоты и вероятность появления ОВЯ) на текущий момент очень низкая.</a:t>
            </a:r>
            <a:endParaRPr lang="ru-RU" altLang="en-US"/>
          </a:p>
          <a:p>
            <a:pPr marL="0" indent="0" algn="ctr">
              <a:buNone/>
            </a:pPr>
            <a:r>
              <a:rPr lang="ru-RU" altLang="en-US"/>
              <a:t>Это связанно, скорее всего, с неправильным использованием параметров атмосферы. Нужно учитывать как временную динамику так и пространственную.</a:t>
            </a:r>
            <a:endParaRPr lang="ru-RU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algn="ctr"/>
            <a:r>
              <a:rPr lang="ru-RU" altLang="en-US"/>
              <a:t>Предполагаемое решение</a:t>
            </a:r>
            <a:endParaRPr lang="ru-RU" alt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p>
            <a:pPr marL="0" indent="0" algn="ctr">
              <a:buNone/>
            </a:pPr>
            <a:r>
              <a:rPr lang="ru-RU" altLang="en-US"/>
              <a:t>Использовать нейросетевые модели для предсказания времнных рядов в качестве энкодера для признаккового пространства</a:t>
            </a: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/>
              <a:t>Time Fusion Transformer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pPr algn="ctr"/>
            <a:r>
              <a:rPr lang="ru-RU" altLang="en-US"/>
              <a:t>Проблема</a:t>
            </a:r>
            <a:endParaRPr lang="ru-RU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pPr marL="0" indent="0" algn="ctr">
              <a:buNone/>
            </a:pPr>
            <a:r>
              <a:rPr lang="ru-RU" altLang="en-US"/>
              <a:t>Плохая реализация лоудера в оригинальной билиотеке </a:t>
            </a:r>
            <a:r>
              <a:rPr lang="en-US" altLang="ru-RU"/>
              <a:t>pytorch_forecasting</a:t>
            </a:r>
            <a:endParaRPr lang="en-US" alt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algn="ctr"/>
            <a:r>
              <a:rPr lang="ru-RU" altLang="en-US"/>
              <a:t>Решение</a:t>
            </a:r>
            <a:endParaRPr lang="ru-RU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p>
            <a:pPr marL="0" indent="0" algn="ctr">
              <a:buNone/>
            </a:pPr>
            <a:r>
              <a:rPr lang="ru-RU" altLang="en-US"/>
              <a:t>Реализация данной модели есть в библиотеке </a:t>
            </a:r>
            <a:r>
              <a:rPr lang="en-US" altLang="ru-RU"/>
              <a:t>darts</a:t>
            </a:r>
            <a:r>
              <a:rPr lang="ru-RU" altLang="en-US"/>
              <a:t>, которая более оптимизированна для работы с временными рядами</a:t>
            </a:r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pPr algn="ctr"/>
            <a:r>
              <a:rPr lang="ru-RU" altLang="en-US"/>
              <a:t>Результаты</a:t>
            </a:r>
            <a:endParaRPr lang="ru-RU" altLang="en-US"/>
          </a:p>
        </p:txBody>
      </p:sp>
      <p:pic>
        <p:nvPicPr>
          <p:cNvPr id="12" name="Content Placeholder 11" descr="Снимок экрана 2026-01-26 в 18.09.3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041900" y="1120140"/>
            <a:ext cx="6892925" cy="3867150"/>
          </a:xfrm>
          <a:prstGeom prst="rect">
            <a:avLst/>
          </a:prstGeom>
        </p:spPr>
      </p:pic>
      <p:pic>
        <p:nvPicPr>
          <p:cNvPr id="13" name="Picture 12" descr="Снимок экрана 2026-01-26 в 18.05.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" y="1918970"/>
            <a:ext cx="4391025" cy="4448175"/>
          </a:xfrm>
          <a:prstGeom prst="rect">
            <a:avLst/>
          </a:prstGeom>
        </p:spPr>
      </p:pic>
      <p:sp>
        <p:nvSpPr>
          <p:cNvPr id="14" name="Text Box 13"/>
          <p:cNvSpPr txBox="1"/>
          <p:nvPr/>
        </p:nvSpPr>
        <p:spPr>
          <a:xfrm>
            <a:off x="5807710" y="5445125"/>
            <a:ext cx="53613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Обучение проводилось на годах с 2010 по 2021,</a:t>
            </a:r>
            <a:endParaRPr lang="ru-RU" altLang="en-US"/>
          </a:p>
          <a:p>
            <a:r>
              <a:rPr lang="ru-RU" altLang="en-US"/>
              <a:t>в качестве валидационной выборки использовался 2022 год</a:t>
            </a:r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6670"/>
            <a:ext cx="10515600" cy="1325563"/>
          </a:xfrm>
        </p:spPr>
        <p:txBody>
          <a:bodyPr/>
          <a:p>
            <a:pPr algn="ctr"/>
            <a:r>
              <a:rPr lang="ru-RU" altLang="en-US"/>
              <a:t>Результаты</a:t>
            </a:r>
            <a:endParaRPr lang="ru-RU" altLang="en-US"/>
          </a:p>
        </p:txBody>
      </p:sp>
      <p:pic>
        <p:nvPicPr>
          <p:cNvPr id="9" name="Content Placeholder 8" descr="Снимок экрана 2026-01-26 в 17.55.3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1102995"/>
            <a:ext cx="5404485" cy="2906395"/>
          </a:xfrm>
          <a:prstGeom prst="rect">
            <a:avLst/>
          </a:prstGeom>
        </p:spPr>
      </p:pic>
      <p:pic>
        <p:nvPicPr>
          <p:cNvPr id="10" name="Picture 9" descr="Снимок экрана 2026-01-26 в 17.56.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1585" y="939800"/>
            <a:ext cx="5546090" cy="2998470"/>
          </a:xfrm>
          <a:prstGeom prst="rect">
            <a:avLst/>
          </a:prstGeom>
        </p:spPr>
      </p:pic>
      <p:pic>
        <p:nvPicPr>
          <p:cNvPr id="11" name="Picture 10" descr="Снимок экрана 2026-01-26 в 17.56.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585" y="3938270"/>
            <a:ext cx="5158740" cy="2774950"/>
          </a:xfrm>
          <a:prstGeom prst="rect">
            <a:avLst/>
          </a:prstGeom>
        </p:spPr>
      </p:pic>
      <p:sp>
        <p:nvSpPr>
          <p:cNvPr id="12" name="Text Box 11"/>
          <p:cNvSpPr txBox="1"/>
          <p:nvPr/>
        </p:nvSpPr>
        <p:spPr>
          <a:xfrm>
            <a:off x="356870" y="4312285"/>
            <a:ext cx="53613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Обучение проводилось на годах с 2010 по 2021,</a:t>
            </a:r>
            <a:endParaRPr lang="ru-RU" altLang="en-US"/>
          </a:p>
          <a:p>
            <a:r>
              <a:rPr lang="ru-RU" altLang="en-US"/>
              <a:t>в качестве валидационной выборки использовался 2022 год</a:t>
            </a:r>
            <a:endParaRPr lang="ru-RU" altLang="en-US"/>
          </a:p>
        </p:txBody>
      </p:sp>
      <p:sp>
        <p:nvSpPr>
          <p:cNvPr id="13" name="Text Box 12"/>
          <p:cNvSpPr txBox="1"/>
          <p:nvPr/>
        </p:nvSpPr>
        <p:spPr>
          <a:xfrm>
            <a:off x="459740" y="5414010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На данном слайде представлены результат работы модели в конкретную дату</a:t>
            </a:r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60730"/>
          </a:xfrm>
        </p:spPr>
        <p:txBody>
          <a:bodyPr/>
          <a:p>
            <a:pPr algn="ctr"/>
            <a:r>
              <a:rPr lang="en-US">
                <a:latin typeface="Times New Roman Regular" panose="02020603050405020304" charset="0"/>
                <a:cs typeface="Times New Roman Regular" panose="02020603050405020304" charset="0"/>
              </a:rPr>
              <a:t>MAE </a:t>
            </a:r>
            <a:r>
              <a:rPr lang="ru-RU" altLang="en-US">
                <a:latin typeface="Times New Roman Regular" panose="02020603050405020304" charset="0"/>
                <a:cs typeface="Times New Roman Regular" panose="02020603050405020304" charset="0"/>
              </a:rPr>
              <a:t>на валидационной выборке</a:t>
            </a:r>
            <a:endParaRPr lang="ru-RU" altLang="en-US">
              <a:latin typeface="Times New Roman Regular" panose="02020603050405020304" charset="0"/>
              <a:cs typeface="Times New Roman Regular" panose="02020603050405020304" charset="0"/>
            </a:endParaRPr>
          </a:p>
        </p:txBody>
      </p:sp>
      <p:graphicFrame>
        <p:nvGraphicFramePr>
          <p:cNvPr id="6" name="Content Placeholder 5"/>
          <p:cNvGraphicFramePr/>
          <p:nvPr>
            <p:ph idx="1"/>
          </p:nvPr>
        </p:nvGraphicFramePr>
        <p:xfrm>
          <a:off x="838200" y="1344930"/>
          <a:ext cx="5274310" cy="5513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65"/>
                <a:gridCol w="1321435"/>
                <a:gridCol w="1320165"/>
                <a:gridCol w="1312545"/>
              </a:tblGrid>
              <a:tr h="719455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Высота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первого часа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первых двух часов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первых шести часов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5.08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7.19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13.81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5.00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7.12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13.83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4.99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7.34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14.27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5.36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7.80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15.19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5.47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8.00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15.12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5.63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8.23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15.56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6.11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8.83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16.13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5.90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8.60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16.01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2575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6.45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9.36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16.68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6.01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8.66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15.68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6.06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8.60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15.38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5.61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7.79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14.09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10000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4.97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6.89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12.41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10500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4.57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6.27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11.52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3.99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5.33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9.62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2.91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3.80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7.12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12000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2.26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2.96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5.24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</a:tbl>
          </a:graphicData>
        </a:graphic>
      </p:graphicFrame>
      <p:graphicFrame>
        <p:nvGraphicFramePr>
          <p:cNvPr id="10" name="Table 9"/>
          <p:cNvGraphicFramePr/>
          <p:nvPr/>
        </p:nvGraphicFramePr>
        <p:xfrm>
          <a:off x="6385560" y="1344930"/>
          <a:ext cx="5274310" cy="5513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65"/>
                <a:gridCol w="1321435"/>
                <a:gridCol w="1320165"/>
                <a:gridCol w="1312545"/>
              </a:tblGrid>
              <a:tr h="719455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Высота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первого часа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первых двух часов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Средняя ошибка для первых шести часов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5.49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7.72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15.40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5.89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8.23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16.23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6.10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8.77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16.42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5.97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8.70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16.47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6.62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9.38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16.84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6.47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9.23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16.45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6.42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8.77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15.64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6.73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9.06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15.56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2575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5.74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7.91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14.07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5.74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7.80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13.60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5.26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6.94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12.25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4.74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6.33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11.21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10000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4.31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5.74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9.87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10500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3.81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4.99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8.65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3.13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3.99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7.19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11500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2.35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3.02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5.39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  <a:tr h="281940"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12000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1.97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2.41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  <a:tc>
                  <a:txBody>
                    <a:bodyPr/>
                    <a:p>
                      <a:pPr marL="12700" indent="0" algn="ctr" fontAlgn="ctr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 Regular" panose="02020603050405020304" charset="0"/>
                          <a:ea typeface="Calibri"/>
                          <a:cs typeface="Times New Roman Regular" panose="02020603050405020304" charset="0"/>
                        </a:rPr>
                        <a:t>3.94 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 Regular" panose="02020603050405020304" charset="0"/>
                        <a:ea typeface="Calibri"/>
                        <a:cs typeface="Times New Roman Regular" panose="02020603050405020304" charset="0"/>
                      </a:endParaRPr>
                    </a:p>
                  </a:txBody>
                  <a:tcPr marL="13017" marR="13017" marT="13017" anchor="ctr" anchorCtr="0"/>
                </a:tc>
              </a:tr>
            </a:tbl>
          </a:graphicData>
        </a:graphic>
      </p:graphicFrame>
      <p:sp>
        <p:nvSpPr>
          <p:cNvPr id="11" name="Text Box 10"/>
          <p:cNvSpPr txBox="1"/>
          <p:nvPr/>
        </p:nvSpPr>
        <p:spPr>
          <a:xfrm>
            <a:off x="992505" y="876935"/>
            <a:ext cx="49758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b="1"/>
              <a:t>Летний сезон</a:t>
            </a:r>
            <a:endParaRPr lang="ru-RU" altLang="en-US" b="1"/>
          </a:p>
        </p:txBody>
      </p:sp>
      <p:sp>
        <p:nvSpPr>
          <p:cNvPr id="12" name="Text Box 11"/>
          <p:cNvSpPr txBox="1"/>
          <p:nvPr/>
        </p:nvSpPr>
        <p:spPr>
          <a:xfrm>
            <a:off x="6534785" y="868680"/>
            <a:ext cx="49758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b="1"/>
              <a:t>Зимний сезон</a:t>
            </a:r>
            <a:endParaRPr lang="ru-RU" alt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Проблемы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/>
              <a:t>1) НЕ самая крутая точность, особенно на целевых высотах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r>
              <a:rPr lang="ru-RU" altLang="en-US"/>
              <a:t>2) Проблема межсезонности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marL="0" indent="0">
              <a:buNone/>
            </a:pPr>
            <a:r>
              <a:rPr lang="ru-RU" altLang="en-US"/>
              <a:t>3) Долгое обучение</a:t>
            </a:r>
            <a:endParaRPr lang="ru-R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images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634865" y="0"/>
            <a:ext cx="2387600" cy="34163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434975" y="3416300"/>
            <a:ext cx="34626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>
                <a:solidFill>
                  <a:schemeClr val="accent4"/>
                </a:solidFill>
              </a:rPr>
              <a:t>1) Переберать модели</a:t>
            </a:r>
            <a:endParaRPr lang="ru-RU" altLang="en-US">
              <a:solidFill>
                <a:schemeClr val="accent4"/>
              </a:solidFill>
            </a:endParaRPr>
          </a:p>
          <a:p>
            <a:endParaRPr lang="ru-RU" altLang="en-US">
              <a:solidFill>
                <a:schemeClr val="accent4"/>
              </a:solidFill>
            </a:endParaRPr>
          </a:p>
          <a:p>
            <a:endParaRPr lang="ru-RU" altLang="en-US">
              <a:solidFill>
                <a:schemeClr val="accent4"/>
              </a:solidFill>
            </a:endParaRPr>
          </a:p>
          <a:p>
            <a:r>
              <a:rPr lang="ru-RU" altLang="en-US">
                <a:solidFill>
                  <a:schemeClr val="accent4"/>
                </a:solidFill>
              </a:rPr>
              <a:t>2) Для каждой модели искать самый лучший набор гиперпараметров</a:t>
            </a:r>
            <a:endParaRPr lang="ru-RU" altLang="en-US">
              <a:solidFill>
                <a:schemeClr val="accent4"/>
              </a:solidFill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759700" y="3416300"/>
            <a:ext cx="32912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>
                <a:solidFill>
                  <a:srgbClr val="C00000"/>
                </a:solidFill>
              </a:rPr>
              <a:t>3) Нужно залазить внутрь библиотек и вытаскивать модели и проводить манипуляции с ними</a:t>
            </a:r>
            <a:endParaRPr lang="ru-RU" altLang="en-US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2162</Words>
  <Application>WPS Presentation</Application>
  <PresentationFormat>Widescreen</PresentationFormat>
  <Paragraphs>346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SimSun</vt:lpstr>
      <vt:lpstr>Wingdings</vt:lpstr>
      <vt:lpstr>Arial Unicode MS</vt:lpstr>
      <vt:lpstr>Calibri Light</vt:lpstr>
      <vt:lpstr>Helvetica Neue</vt:lpstr>
      <vt:lpstr>Calibri</vt:lpstr>
      <vt:lpstr>Microsoft YaHei</vt:lpstr>
      <vt:lpstr>汉仪旗黑</vt:lpstr>
      <vt:lpstr>Calibri</vt:lpstr>
      <vt:lpstr>宋体-简</vt:lpstr>
      <vt:lpstr>Times New Roman Regular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Акимов Иван</dc:title>
  <dc:creator>ivanakimob</dc:creator>
  <cp:lastModifiedBy>Иван Акимов</cp:lastModifiedBy>
  <cp:revision>2</cp:revision>
  <dcterms:created xsi:type="dcterms:W3CDTF">2026-01-26T11:21:04Z</dcterms:created>
  <dcterms:modified xsi:type="dcterms:W3CDTF">2026-01-26T11:21:04Z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FE162CA884D6BC89DC3D776975BB358B_41</vt:lpwstr>
  </property>
  <property fmtid="{D5CDD505-2E9C-101B-9397-08002B2CF9AE}" pid="3" name="KSOProductBuildVer">
    <vt:lpwstr>1033-6.10.1.8197</vt:lpwstr>
  </property>
</Properties>
</file>