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17"/>
    <p:restoredTop sz="94613"/>
  </p:normalViewPr>
  <p:slideViewPr>
    <p:cSldViewPr snapToGrid="0">
      <p:cViewPr varScale="1">
        <p:scale>
          <a:sx n="116" d="100"/>
          <a:sy n="116" d="100"/>
        </p:scale>
        <p:origin x="208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E5D0D3-4D83-5E8F-D8DC-07D5C38D6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E06875F-1AB3-E1A1-DA61-580135B57F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3A484F4-955B-0BB1-6441-E07AE2A07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3386-5551-CB4E-8D98-4F3756A543C7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9A1FE1-0022-7E48-2040-51234ADF4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505B1F-AE52-694F-CFD0-ED48CB689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79F5-820E-1B44-8886-62984CAC43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53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74C962-1D6D-330B-B084-6CF84C954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D154C48-DFE6-9C5B-44FE-75CCDC5AE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511040-CAAC-A2FF-D96E-2322FFEDD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3386-5551-CB4E-8D98-4F3756A543C7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BCFC9A-1898-1976-AC1A-867D2E813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599B4A-1C10-C2F7-34C6-185F4E7D1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79F5-820E-1B44-8886-62984CAC43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058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F413FEA-C765-9E9E-48A4-7D92247DB8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30C613E-2361-4475-3278-3F960D1BEC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019AF9-12F4-CD07-3AA6-2B08909FC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3386-5551-CB4E-8D98-4F3756A543C7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E0B13D4-6551-0AB2-DCBF-C3EC6DBCB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C88B39-08B3-E7A2-C1C1-03199BDC2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79F5-820E-1B44-8886-62984CAC43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68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89AF38-965E-941A-6E04-A5E5BF485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406812-982A-2E14-E3C3-F83B17B3D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3BAEF1-B4B4-481B-DE86-CED8A3C72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3386-5551-CB4E-8D98-4F3756A543C7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D50E9D-A964-DABC-4228-4B46C0CA2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5DF012-D530-FAF5-FCA7-687CB202A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79F5-820E-1B44-8886-62984CAC43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804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9E7D1B-3C6A-0EB9-CD44-818DF4989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E4C2D54-FE9B-560D-0AEA-C39742352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DE9852-4966-988E-17E8-066C837F8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3386-5551-CB4E-8D98-4F3756A543C7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65E9D2-D39E-8CD5-5819-C45847913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48FF46-D892-ECFC-2AE2-5676F2956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79F5-820E-1B44-8886-62984CAC43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068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A49F95-6400-FD4D-EA48-689F98E7D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6C0D42-AEE6-CBC1-8430-972FEFF4C6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96C9E28-FE06-CDBD-8795-DF1C5715A9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96C511C-CE3E-E155-6D63-A291473D0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3386-5551-CB4E-8D98-4F3756A543C7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8A088C5-0769-0EE2-00F4-6AB9885F0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ECAE08F-9349-698C-4D8D-03C941830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79F5-820E-1B44-8886-62984CAC43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127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C99B68-F920-0F25-2921-1CB974D1D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7A449D-CC8E-25B2-125D-297060F1C4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1EA2D79-7E4F-5708-579D-D74C22B224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05A10EC-0266-0268-3590-C5281716F8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6C7AFE-21B6-321A-D344-50C07EC9A6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3E28AE1-3463-F5C5-4D81-81EA8818B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3386-5551-CB4E-8D98-4F3756A543C7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F79A13E-8B2A-0D75-DD96-4F75051D3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50DDC1A-7118-DE6D-2877-32382BD15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79F5-820E-1B44-8886-62984CAC43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153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424C4B-1388-FB43-9B45-353CFBB51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2515CE1-F4EB-5BB0-EE87-B0B66A502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3386-5551-CB4E-8D98-4F3756A543C7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52FA995-4457-839D-4900-048928984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D51A274-09A1-C97A-6655-1DD9E3875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79F5-820E-1B44-8886-62984CAC43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821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A5D5737-2B7D-9F5D-61C9-C4EAD04DB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3386-5551-CB4E-8D98-4F3756A543C7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5D7162F-AB87-A8BC-EBE4-C69B16648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2BA45F9-1D8F-0EFF-34A9-F3B59623B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79F5-820E-1B44-8886-62984CAC43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453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FD2112-3849-57C2-E07B-1A5DBD581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1A674B-36E9-A60B-15A6-7CFAD1080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1BB957B-F45C-69CE-6EA3-CFB09F1DD4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0477BF6-FB01-C659-7872-684CB02DB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3386-5551-CB4E-8D98-4F3756A543C7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74EB2C1-F13E-2F92-64FD-204D979F7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E6C475D-31A4-568A-260E-BBB349F5D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79F5-820E-1B44-8886-62984CAC43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905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E0BD4E-DC0E-7E4B-5417-4F0730969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B01993F-0513-2D31-560D-2F2C6B932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DE32734-5DCE-324B-2781-26182C1704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48ECC36-CBFE-1F65-C556-94798B489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3386-5551-CB4E-8D98-4F3756A543C7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5E1CEDE-1D51-DE09-D1FB-9AD78CFBA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8DE738-C29D-B4EA-93F1-B19DD56CD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79F5-820E-1B44-8886-62984CAC43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602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E5A65E-3FEB-9403-8BE2-AC9671B94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D22E366-D4E0-ECB9-7061-412D09A9D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F71E7D-BC39-0C79-0867-0738053A1E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483386-5551-CB4E-8D98-4F3756A543C7}" type="datetimeFigureOut">
              <a:rPr lang="ru-RU" smtClean="0"/>
              <a:t>14.01.2026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D6F3E-1A07-855A-9926-0D30275E42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3F96C8-035A-4F10-27B9-7404A7BE2A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F179F5-820E-1B44-8886-62984CAC43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216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meteo.ru/wp-content/uploads/2024/02/%D0%A1%D0%B2%D0%B8%D0%B4%D0%B5%D1%82%D0%B5%D0%BB%D1%8C%D1%81%D1%82%D0%B2%D0%BE_%D0%9E%D1%81%D0%BD%D0%BE%D0%B2%D0%BD%D1%8B%D0%B5_%D0%BC%D0%B5%D1%82%D0%B5%D0%BE%D1%80%D0%BE%D0%BB%D0%BE%D0%B3%D0%B8%D1%87%D0%B5%D1%81%D0%BA%D0%B8%D0%B5_%D1%81%D1%80%D0%BE%D0%BA%D0%B8_%E2%84%96_2014620549.pdf" TargetMode="External"/><Relationship Id="rId2" Type="http://schemas.openxmlformats.org/officeDocument/2006/relationships/hyperlink" Target="http://meteo.ru/data/basic-parameter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97543" y="181515"/>
          <a:ext cx="11596914" cy="57701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203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20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6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77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Задача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Ожидаемый результат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kern="100">
                          <a:effectLst/>
                        </a:rPr>
                        <a:t>Представление полученных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>
                          <a:effectLst/>
                        </a:rPr>
                        <a:t>результатов</a:t>
                      </a:r>
                      <a:endParaRPr lang="ru-RU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1926">
                <a:tc row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Создание системы хранения обработки данных параметров атмосферы ОВЯ согласно месту и времени проведения </a:t>
                      </a:r>
                      <a:r>
                        <a:rPr lang="ru-RU" sz="1200" kern="100" dirty="0" err="1">
                          <a:effectLst/>
                        </a:rPr>
                        <a:t>лидарных</a:t>
                      </a:r>
                      <a:r>
                        <a:rPr lang="ru-RU" sz="1200" kern="100" dirty="0">
                          <a:effectLst/>
                        </a:rPr>
                        <a:t> экспериментов на ВМПЛ НИ ТГУ (2009-2026 гг.) для разработки моделей МО для предсказания оптических и геометрических характеристик ОВЯ. 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 anchor="ctr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ru-RU" sz="1200" kern="100" dirty="0">
                          <a:effectLst/>
                        </a:rPr>
                        <a:t>Сопоставление данных </a:t>
                      </a:r>
                      <a:r>
                        <a:rPr lang="ru-RU" sz="1200" kern="100" dirty="0" err="1">
                          <a:effectLst/>
                        </a:rPr>
                        <a:t>лидарных</a:t>
                      </a:r>
                      <a:r>
                        <a:rPr lang="ru-RU" sz="1200" kern="100" dirty="0">
                          <a:effectLst/>
                        </a:rPr>
                        <a:t> и спутниковых измерений, в течение которых регистрировались различные экспериментальные ситуации (безоблачная атмосфера, одиночные и зарегистрированные одновременно на различных высотах ОВЯ). 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 row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kern="100">
                          <a:effectLst/>
                        </a:rPr>
                        <a:t> 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>
                          <a:effectLst/>
                        </a:rPr>
                        <a:t>Данный цикл работ завершен. 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>
                          <a:effectLst/>
                        </a:rPr>
                        <a:t> 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>
                          <a:effectLst/>
                        </a:rPr>
                        <a:t>Полученные результаты опубликованы в 4 статьях перечня </a:t>
                      </a:r>
                      <a:r>
                        <a:rPr lang="en-US" sz="1200" kern="100">
                          <a:effectLst/>
                        </a:rPr>
                        <a:t>WOS </a:t>
                      </a:r>
                      <a:r>
                        <a:rPr lang="ru-RU" sz="1200" kern="100">
                          <a:effectLst/>
                        </a:rPr>
                        <a:t>и </a:t>
                      </a:r>
                      <a:r>
                        <a:rPr lang="en-US" sz="1200" kern="100">
                          <a:effectLst/>
                        </a:rPr>
                        <a:t>Scopus</a:t>
                      </a:r>
                      <a:r>
                        <a:rPr lang="ru-RU" sz="1200" kern="100">
                          <a:effectLst/>
                        </a:rPr>
                        <a:t> (уровни </a:t>
                      </a:r>
                      <a:r>
                        <a:rPr lang="en-US" sz="1200" kern="100">
                          <a:effectLst/>
                        </a:rPr>
                        <a:t>Q</a:t>
                      </a:r>
                      <a:r>
                        <a:rPr lang="ru-RU" sz="1200" kern="100">
                          <a:effectLst/>
                        </a:rPr>
                        <a:t>2, </a:t>
                      </a:r>
                      <a:r>
                        <a:rPr lang="en-US" sz="1200" kern="100">
                          <a:effectLst/>
                        </a:rPr>
                        <a:t>Q</a:t>
                      </a:r>
                      <a:r>
                        <a:rPr lang="ru-RU" sz="1200" kern="100">
                          <a:effectLst/>
                        </a:rPr>
                        <a:t>3 и </a:t>
                      </a:r>
                      <a:r>
                        <a:rPr lang="en-US" sz="1200" kern="100">
                          <a:effectLst/>
                        </a:rPr>
                        <a:t>Q</a:t>
                      </a:r>
                      <a:r>
                        <a:rPr lang="ru-RU" sz="1200" kern="100">
                          <a:effectLst/>
                        </a:rPr>
                        <a:t>4).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>
                          <a:effectLst/>
                        </a:rPr>
                        <a:t> 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>
                          <a:effectLst/>
                        </a:rPr>
                        <a:t> 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>
                          <a:effectLst/>
                        </a:rPr>
                        <a:t>Представлены на 6 международных и всероссийских конференциях. 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>
                          <a:effectLst/>
                        </a:rPr>
                        <a:t> </a:t>
                      </a:r>
                      <a:endParaRPr lang="ru-RU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1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ru-RU" sz="1200" kern="100" dirty="0">
                          <a:effectLst/>
                        </a:rPr>
                        <a:t>Оценка метеорологической обстановки над точкой стояния лидара по данным аэрологического зондирования, </a:t>
                      </a:r>
                      <a:r>
                        <a:rPr lang="ru-RU" sz="1200" kern="100" dirty="0" err="1">
                          <a:effectLst/>
                        </a:rPr>
                        <a:t>реанализов</a:t>
                      </a:r>
                      <a:r>
                        <a:rPr lang="ru-RU" sz="1200" kern="100" dirty="0">
                          <a:effectLst/>
                        </a:rPr>
                        <a:t> ERA5 и Merra2.  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95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ru-RU" sz="1200" kern="100" dirty="0">
                          <a:effectLst/>
                        </a:rPr>
                        <a:t>Классификация данных параметров атмосферы по оптическим и микрофизическим (зеркальность) характеристикам ОВЯ в зависимости от метеорологической обстановки.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7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ru-RU" sz="1200" kern="100" dirty="0">
                          <a:effectLst/>
                        </a:rPr>
                        <a:t>Разработка алгоритмов МО для предсказания границ формирования и элементов МОРС ОВЯ. 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9747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Исследовать возможность использования данных </a:t>
                      </a:r>
                      <a:r>
                        <a:rPr lang="ru-RU" sz="1200" kern="100" dirty="0" err="1">
                          <a:effectLst/>
                        </a:rPr>
                        <a:t>реанализа</a:t>
                      </a:r>
                      <a:r>
                        <a:rPr lang="ru-RU" sz="1200" kern="100" dirty="0">
                          <a:effectLst/>
                        </a:rPr>
                        <a:t> ERA5</a:t>
                      </a:r>
                      <a:r>
                        <a:rPr lang="ru-RU" sz="1200" kern="100" baseline="30000" dirty="0">
                          <a:effectLst/>
                        </a:rPr>
                        <a:t>1</a:t>
                      </a:r>
                      <a:r>
                        <a:rPr lang="ru-RU" sz="1200" kern="100" dirty="0">
                          <a:effectLst/>
                        </a:rPr>
                        <a:t> и ВНИИГМИ-МЦД</a:t>
                      </a:r>
                      <a:r>
                        <a:rPr lang="ru-RU" sz="1200" kern="100" baseline="30000" dirty="0">
                          <a:effectLst/>
                        </a:rPr>
                        <a:t>2</a:t>
                      </a:r>
                      <a:r>
                        <a:rPr lang="ru-RU" sz="1200" kern="100" dirty="0">
                          <a:effectLst/>
                        </a:rPr>
                        <a:t> для прогнозирования вероятности обнаружения ОВЯ.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 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Разработка алгоритмов МО для прогнозирования вероятности формирования ОВЯ. 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ru-RU" sz="1200" kern="100" dirty="0"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Материал готовится для публикации в </a:t>
                      </a:r>
                      <a:r>
                        <a:rPr lang="en-US" sz="1200" kern="100" dirty="0">
                          <a:effectLst/>
                        </a:rPr>
                        <a:t>MDPI</a:t>
                      </a:r>
                      <a:r>
                        <a:rPr lang="ru-RU" sz="1200" kern="100" dirty="0">
                          <a:effectLst/>
                        </a:rPr>
                        <a:t>, </a:t>
                      </a:r>
                      <a:r>
                        <a:rPr lang="en-US" sz="1200" kern="100" dirty="0">
                          <a:effectLst/>
                        </a:rPr>
                        <a:t>Remote sensing</a:t>
                      </a:r>
                      <a:r>
                        <a:rPr lang="ru-RU" sz="1200" kern="100" dirty="0">
                          <a:effectLst/>
                        </a:rPr>
                        <a:t>, </a:t>
                      </a:r>
                      <a:r>
                        <a:rPr lang="en-US" sz="1200" kern="100" dirty="0">
                          <a:effectLst/>
                        </a:rPr>
                        <a:t>Q</a:t>
                      </a:r>
                      <a:r>
                        <a:rPr lang="ru-RU" sz="1200" kern="100" dirty="0">
                          <a:effectLst/>
                        </a:rPr>
                        <a:t>1.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 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Представлены на 2 международных конференциях. 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 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3669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ru-RU" sz="1200" kern="100" dirty="0"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Разработка алгоритма автоматизации подбора наиболее эффективного набора параметров на примере предсказания МОРС ОВЯ по метеорологическим параметрам атмосферы.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ru-RU" sz="1200" kern="100" dirty="0">
                          <a:effectLst/>
                        </a:rPr>
                        <a:t>Разработана и обучена модель для краткосрочного прогнозирования на основе анализа временных рядов метеорологических данных, полученных из </a:t>
                      </a:r>
                      <a:r>
                        <a:rPr lang="ru-RU" sz="1200" kern="100" dirty="0" err="1">
                          <a:effectLst/>
                        </a:rPr>
                        <a:t>реанализов</a:t>
                      </a:r>
                      <a:r>
                        <a:rPr lang="ru-RU" sz="1200" kern="100" dirty="0">
                          <a:effectLst/>
                        </a:rPr>
                        <a:t> ERA5 и MERRA. В качестве архитектуры использована модель Time Fusion </a:t>
                      </a:r>
                      <a:r>
                        <a:rPr lang="ru-RU" sz="1200" kern="100" dirty="0" err="1">
                          <a:effectLst/>
                        </a:rPr>
                        <a:t>Transformers</a:t>
                      </a:r>
                      <a:r>
                        <a:rPr lang="ru-RU" sz="1200" kern="100" dirty="0">
                          <a:effectLst/>
                        </a:rPr>
                        <a:t>, обеспечивающая эффективное моделирование временной динамики и </a:t>
                      </a:r>
                      <a:r>
                        <a:rPr lang="ru-RU" sz="1200" kern="100" dirty="0" err="1">
                          <a:effectLst/>
                        </a:rPr>
                        <a:t>межзависимостей</a:t>
                      </a:r>
                      <a:r>
                        <a:rPr lang="ru-RU" sz="1200" kern="100" dirty="0">
                          <a:effectLst/>
                        </a:rPr>
                        <a:t> в данных – не получилось. Переключаемся на: </a:t>
                      </a:r>
                      <a:r>
                        <a:rPr lang="en-US" sz="1200" kern="100" dirty="0">
                          <a:effectLst/>
                        </a:rPr>
                        <a:t>darts</a:t>
                      </a:r>
                      <a:r>
                        <a:rPr lang="ru-RU" sz="1200" kern="100" dirty="0">
                          <a:effectLst/>
                        </a:rPr>
                        <a:t> и </a:t>
                      </a:r>
                      <a:r>
                        <a:rPr lang="ru-RU" sz="1200" kern="100" dirty="0" err="1">
                          <a:effectLst/>
                        </a:rPr>
                        <a:t>графовые</a:t>
                      </a:r>
                      <a:r>
                        <a:rPr lang="ru-RU" sz="1200" kern="100" dirty="0">
                          <a:effectLst/>
                        </a:rPr>
                        <a:t> нейронные сети.  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 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 </a:t>
                      </a:r>
                    </a:p>
                    <a:p>
                      <a:pPr algn="ctr">
                        <a:buNone/>
                      </a:pPr>
                      <a:r>
                        <a:rPr lang="ru-RU" sz="1200" kern="100" dirty="0">
                          <a:effectLst/>
                        </a:rPr>
                        <a:t>В работе </a:t>
                      </a:r>
                      <a:endParaRPr lang="ru-RU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21" marR="46621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6322542"/>
            <a:ext cx="12192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[1] Copernicus Climate Data Store. Available online: https://</a:t>
            </a:r>
            <a:r>
              <a:rPr lang="en-US" sz="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cds.climate.copernicus.eu</a:t>
            </a:r>
            <a:r>
              <a:rPr lang="en-US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(accessed on February 7, 2025). </a:t>
            </a:r>
            <a:endParaRPr lang="ru-RU" sz="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ru-RU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[2] Всероссийский научно-исследовательский институт гидрометеорологической информации – Мировой центр данных (ВНИИГМИ-МЦД). Основные метеорологические параметры (срочные данные) [</a:t>
            </a:r>
            <a:r>
              <a:rPr lang="ru-RU" sz="800" u="sng" kern="100" dirty="0">
                <a:solidFill>
                  <a:srgbClr val="4678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http://meteo.ru/data/basic-parameters/</a:t>
            </a:r>
            <a:r>
              <a:rPr lang="ru-RU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].   Официальная библиографическая ссылка на этот массив: Булыгина О.Н., Веселов В.М., Разуваев В.Н., Александрова Т.М. «Описание массива срочных данных об основных метеорологических параметрах на станциях России». </a:t>
            </a:r>
            <a:r>
              <a:rPr lang="ru-RU" sz="800" u="sng" kern="100" dirty="0">
                <a:solidFill>
                  <a:srgbClr val="467886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Свидетельство о государственной регистрации базы данных № 2014620549 от 10 апреля 2014 г.</a:t>
            </a:r>
            <a:endParaRPr lang="ru-RU" sz="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ru-RU" sz="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8691FA0-6198-4BC2-2E10-0FEDE3D3FA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9728973"/>
              </p:ext>
            </p:extLst>
          </p:nvPr>
        </p:nvGraphicFramePr>
        <p:xfrm>
          <a:off x="2677558" y="601955"/>
          <a:ext cx="7035933" cy="27189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5311">
                  <a:extLst>
                    <a:ext uri="{9D8B030D-6E8A-4147-A177-3AD203B41FA5}">
                      <a16:colId xmlns:a16="http://schemas.microsoft.com/office/drawing/2014/main" val="353551840"/>
                    </a:ext>
                  </a:extLst>
                </a:gridCol>
                <a:gridCol w="3479360">
                  <a:extLst>
                    <a:ext uri="{9D8B030D-6E8A-4147-A177-3AD203B41FA5}">
                      <a16:colId xmlns:a16="http://schemas.microsoft.com/office/drawing/2014/main" val="1382583449"/>
                    </a:ext>
                  </a:extLst>
                </a:gridCol>
                <a:gridCol w="1211262">
                  <a:extLst>
                    <a:ext uri="{9D8B030D-6E8A-4147-A177-3AD203B41FA5}">
                      <a16:colId xmlns:a16="http://schemas.microsoft.com/office/drawing/2014/main" val="4039312035"/>
                    </a:ext>
                  </a:extLst>
                </a:gridCol>
              </a:tblGrid>
              <a:tr h="226578"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kern="100" dirty="0">
                          <a:effectLst/>
                        </a:rPr>
                        <a:t>Статьи</a:t>
                      </a:r>
                      <a:endParaRPr lang="ru-R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8664628"/>
                  </a:ext>
                </a:extLst>
              </a:tr>
              <a:tr h="226578">
                <a:tc>
                  <a:txBody>
                    <a:bodyPr/>
                    <a:lstStyle/>
                    <a:p>
                      <a:pPr indent="449580" algn="ctr">
                        <a:buNone/>
                      </a:pPr>
                      <a:r>
                        <a:rPr lang="ru-RU" sz="1400" kern="100" dirty="0">
                          <a:effectLst/>
                        </a:rPr>
                        <a:t>Название </a:t>
                      </a:r>
                      <a:endParaRPr lang="ru-R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kern="100" dirty="0">
                          <a:effectLst/>
                        </a:rPr>
                        <a:t>Журнал/финансирование</a:t>
                      </a:r>
                      <a:endParaRPr lang="ru-R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kern="100" dirty="0">
                          <a:effectLst/>
                        </a:rPr>
                        <a:t>Сроки </a:t>
                      </a:r>
                      <a:endParaRPr lang="ru-R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3486450"/>
                  </a:ext>
                </a:extLst>
              </a:tr>
              <a:tr h="6797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kern="100">
                          <a:effectLst/>
                        </a:rPr>
                        <a:t>High level clouds forecasting based on lidar and meteorological data </a:t>
                      </a:r>
                      <a:endParaRPr lang="ru-RU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ru-RU" sz="1400" kern="100" dirty="0"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en-US" sz="1400" kern="100" dirty="0">
                          <a:effectLst/>
                        </a:rPr>
                        <a:t>MDPI Q1 </a:t>
                      </a:r>
                      <a:r>
                        <a:rPr lang="ru-RU" sz="1400" kern="100" dirty="0">
                          <a:effectLst/>
                        </a:rPr>
                        <a:t>/ РНФ, Мегагрант</a:t>
                      </a:r>
                      <a:endParaRPr lang="ru-R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kern="100" dirty="0">
                          <a:effectLst/>
                        </a:rPr>
                        <a:t>Январь </a:t>
                      </a:r>
                      <a:endParaRPr lang="ru-R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8983264"/>
                  </a:ext>
                </a:extLst>
              </a:tr>
              <a:tr h="22657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kern="100">
                          <a:effectLst/>
                        </a:rPr>
                        <a:t>МОРС</a:t>
                      </a:r>
                      <a:endParaRPr lang="ru-RU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kern="100" dirty="0">
                          <a:effectLst/>
                        </a:rPr>
                        <a:t>MDPI Q1</a:t>
                      </a:r>
                      <a:r>
                        <a:rPr lang="ru-RU" sz="1400" kern="100" dirty="0">
                          <a:effectLst/>
                        </a:rPr>
                        <a:t> / РНФ, Мегагрант</a:t>
                      </a:r>
                      <a:endParaRPr lang="ru-R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kern="100">
                          <a:effectLst/>
                        </a:rPr>
                        <a:t>май</a:t>
                      </a:r>
                      <a:endParaRPr lang="ru-RU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5363361"/>
                  </a:ext>
                </a:extLst>
              </a:tr>
              <a:tr h="4531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kern="100">
                          <a:effectLst/>
                        </a:rPr>
                        <a:t>Метеорологические исследования</a:t>
                      </a:r>
                      <a:endParaRPr lang="ru-RU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400" kern="100" dirty="0">
                          <a:effectLst/>
                        </a:rPr>
                        <a:t>MDPI Q</a:t>
                      </a:r>
                      <a:r>
                        <a:rPr lang="ru-RU" sz="1400" kern="100" dirty="0">
                          <a:effectLst/>
                        </a:rPr>
                        <a:t>2 / РНФ, Мегагрант</a:t>
                      </a:r>
                      <a:endParaRPr lang="ru-R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kern="100">
                          <a:effectLst/>
                        </a:rPr>
                        <a:t>апрель</a:t>
                      </a:r>
                      <a:endParaRPr lang="ru-RU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2430709"/>
                  </a:ext>
                </a:extLst>
              </a:tr>
              <a:tr h="226578">
                <a:tc gridSpan="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kern="100" dirty="0">
                          <a:effectLst/>
                        </a:rPr>
                        <a:t>Конференции</a:t>
                      </a:r>
                      <a:endParaRPr lang="ru-R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395773"/>
                  </a:ext>
                </a:extLst>
              </a:tr>
              <a:tr h="22657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kern="100">
                          <a:effectLst/>
                        </a:rPr>
                        <a:t>МСАРД, Санкт-Петербург</a:t>
                      </a:r>
                      <a:endParaRPr lang="ru-RU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kern="100">
                          <a:effectLst/>
                        </a:rPr>
                        <a:t>Июнь</a:t>
                      </a:r>
                      <a:endParaRPr lang="ru-RU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338224"/>
                  </a:ext>
                </a:extLst>
              </a:tr>
              <a:tr h="22657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kern="100">
                          <a:effectLst/>
                        </a:rPr>
                        <a:t>ОАиО, Томск</a:t>
                      </a:r>
                      <a:endParaRPr lang="ru-RU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kern="100" dirty="0">
                          <a:effectLst/>
                        </a:rPr>
                        <a:t>Июль</a:t>
                      </a:r>
                      <a:endParaRPr lang="ru-R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077485"/>
                  </a:ext>
                </a:extLst>
              </a:tr>
              <a:tr h="22657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kern="100">
                          <a:effectLst/>
                        </a:rPr>
                        <a:t>Environments</a:t>
                      </a:r>
                      <a:endParaRPr lang="ru-RU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kern="100" dirty="0">
                          <a:effectLst/>
                        </a:rPr>
                        <a:t>Июль</a:t>
                      </a:r>
                      <a:endParaRPr lang="ru-RU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2611059"/>
                  </a:ext>
                </a:extLst>
              </a:tr>
            </a:tbl>
          </a:graphicData>
        </a:graphic>
      </p:graphicFrame>
      <p:sp>
        <p:nvSpPr>
          <p:cNvPr id="7" name="Объект 2">
            <a:extLst>
              <a:ext uri="{FF2B5EF4-FFF2-40B4-BE49-F238E27FC236}">
                <a16:creationId xmlns:a16="http://schemas.microsoft.com/office/drawing/2014/main" id="{E38A7363-2384-C3E7-7164-0AA4DAD271E0}"/>
              </a:ext>
            </a:extLst>
          </p:cNvPr>
          <p:cNvSpPr txBox="1">
            <a:spLocks/>
          </p:cNvSpPr>
          <p:nvPr/>
        </p:nvSpPr>
        <p:spPr>
          <a:xfrm>
            <a:off x="419100" y="3704422"/>
            <a:ext cx="11353800" cy="2911475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/>
              <a:t>1) Романов Денис – поступил в магистратуру ИПМКН. Магистерская работа у нас – </a:t>
            </a:r>
            <a:r>
              <a:rPr lang="en-US" dirty="0" err="1"/>
              <a:t>tft</a:t>
            </a:r>
            <a:r>
              <a:rPr lang="en-US" dirty="0"/>
              <a:t>.</a:t>
            </a:r>
            <a:endParaRPr lang="ru-RU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/>
              <a:t>2) Акимов Иван – планирует поступление в нашу аспирантуру. Диссертация – исследование МОРС под руководством </a:t>
            </a:r>
            <a:r>
              <a:rPr lang="ru-RU" dirty="0" err="1"/>
              <a:t>Казинского</a:t>
            </a:r>
            <a:r>
              <a:rPr lang="ru-RU" dirty="0"/>
              <a:t> (нужно обсуждать). 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3) </a:t>
            </a:r>
            <a:r>
              <a:rPr lang="ru-RU" dirty="0"/>
              <a:t>По итогу практикума готовы взять на ставку лаборанта (РНФ) </a:t>
            </a:r>
            <a:r>
              <a:rPr lang="ru-RU" dirty="0" err="1"/>
              <a:t>Беланович</a:t>
            </a:r>
            <a:r>
              <a:rPr lang="ru-RU" dirty="0"/>
              <a:t> Виталия.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/>
              <a:t>4) Планируемые проекты: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/>
              <a:t>4.1. Исследования МОРС: написать заявку на «малые научные группы», РНФ, руководитель Акимов (надо обсуждать, если будет писать диссертацию по МОРС)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/>
              <a:t>4.2. «Междисциплинарный проект» РНФ: заявка 2027 г., Кучинская.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/>
              <a:t>5) Наладить сотрудничество с ИПМКН.  Готовимся к встрече с Кабановой Т.В. Может позвать </a:t>
            </a:r>
            <a:r>
              <a:rPr lang="ru-RU" dirty="0" err="1"/>
              <a:t>Казинского</a:t>
            </a:r>
            <a:r>
              <a:rPr lang="ru-RU" dirty="0"/>
              <a:t>?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685F3D79-3A70-9E7B-918F-1797E91F8A1B}"/>
              </a:ext>
            </a:extLst>
          </p:cNvPr>
          <p:cNvSpPr txBox="1">
            <a:spLocks/>
          </p:cNvSpPr>
          <p:nvPr/>
        </p:nvSpPr>
        <p:spPr>
          <a:xfrm>
            <a:off x="419100" y="0"/>
            <a:ext cx="11353800" cy="29114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/>
              <a:t>Планы: </a:t>
            </a:r>
          </a:p>
        </p:txBody>
      </p:sp>
    </p:spTree>
    <p:extLst>
      <p:ext uri="{BB962C8B-B14F-4D97-AF65-F5344CB8AC3E}">
        <p14:creationId xmlns:p14="http://schemas.microsoft.com/office/powerpoint/2010/main" val="36894988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568</Words>
  <Application>Microsoft Macintosh PowerPoint</Application>
  <PresentationFormat>Широкоэкранный</PresentationFormat>
  <Paragraphs>64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Olesia Kuchinskaia</dc:creator>
  <cp:lastModifiedBy>Olesia Kuchinskaia</cp:lastModifiedBy>
  <cp:revision>2</cp:revision>
  <dcterms:created xsi:type="dcterms:W3CDTF">2026-01-14T06:56:55Z</dcterms:created>
  <dcterms:modified xsi:type="dcterms:W3CDTF">2026-01-14T11:52:46Z</dcterms:modified>
</cp:coreProperties>
</file>