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8" r:id="rId2"/>
    <p:sldId id="287" r:id="rId3"/>
    <p:sldId id="257" r:id="rId4"/>
    <p:sldId id="260" r:id="rId5"/>
    <p:sldId id="28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2"/>
  </p:normalViewPr>
  <p:slideViewPr>
    <p:cSldViewPr snapToGrid="0">
      <p:cViewPr varScale="1">
        <p:scale>
          <a:sx n="108" d="100"/>
          <a:sy n="108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7233A-CF46-D840-B918-0A8A8EBF6790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B5AD2-C034-DA42-AE2A-B81A0B2334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Google Shape;45;p1:notes"/>
          <p:cNvSpPr txBox="1">
            <a:spLocks noGrp="1"/>
          </p:cNvSpPr>
          <p:nvPr>
            <p:ph type="body" idx="1"/>
          </p:nvPr>
        </p:nvSpPr>
        <p:spPr/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9219" name="Google Shape;46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648D2-CD1D-5940-90FF-8DB242109DBB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B97B5E-4D31-1947-9F97-4F5363D274A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eteo.ru/wp-content/uploads/2024/02/%D0%A1%D0%B2%D0%B8%D0%B4%D0%B5%D1%82%D0%B5%D0%BB%D1%8C%D1%81%D1%82%D0%B2%D0%BE_%D0%9E%D1%81%D0%BD%D0%BE%D0%B2%D0%BD%D1%8B%D0%B5_%D0%BC%D0%B5%D1%82%D0%B5%D0%BE%D1%80%D0%BE%D0%BB%D0%BE%D0%B3%D0%B8%D1%87%D0%B5%D1%81%D0%BA%D0%B8%D0%B5_%D1%81%D1%80%D0%BE%D0%BA%D0%B8_%E2%84%96_2014620549.pdf" TargetMode="External"/><Relationship Id="rId2" Type="http://schemas.openxmlformats.org/officeDocument/2006/relationships/hyperlink" Target="http://meteo.ru/data/basic-parameter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Google Shape;48;p7"/>
          <p:cNvSpPr>
            <a:spLocks noGrp="1"/>
          </p:cNvSpPr>
          <p:nvPr>
            <p:ph type="title"/>
          </p:nvPr>
        </p:nvSpPr>
        <p:spPr>
          <a:xfrm>
            <a:off x="1524000" y="1914524"/>
            <a:ext cx="9889864" cy="1179513"/>
          </a:xfrm>
        </p:spPr>
        <p:txBody>
          <a:bodyPr vert="horz" wrap="square" lIns="91425" tIns="45700" rIns="91425" bIns="45700" anchor="b" anchorCtr="0"/>
          <a:lstStyle/>
          <a:p>
            <a:pPr algn="ctr" eaLnBrk="1" hangingPunct="1">
              <a:buFont typeface="Arial" panose="020B0704020202020204"/>
              <a:buNone/>
            </a:pPr>
            <a:r>
              <a:rPr lang="ru-RU" altLang="en-US" sz="2800" dirty="0">
                <a:latin typeface="Times New Roman" panose="02020603050405020304" pitchFamily="18" charset="0"/>
                <a:ea typeface="Arial" panose="020B0704020202020204"/>
                <a:cs typeface="Times New Roman" panose="02020603050405020304" pitchFamily="18" charset="0"/>
                <a:sym typeface="Arial" panose="020B0704020202020204"/>
              </a:rPr>
              <a:t>Методы машинного обучения в задачах атмосферной оптики</a:t>
            </a:r>
            <a:endParaRPr lang="ru-RU" alt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704020202020204"/>
              <a:sym typeface="Arial" panose="020B0704020202020204"/>
            </a:endParaRPr>
          </a:p>
        </p:txBody>
      </p:sp>
      <p:pic>
        <p:nvPicPr>
          <p:cNvPr id="8195" name="Google Shape;49;p7"/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3738" y="0"/>
            <a:ext cx="3867150" cy="19034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6" name="Google Shape;50;p7"/>
          <p:cNvSpPr/>
          <p:nvPr/>
        </p:nvSpPr>
        <p:spPr>
          <a:xfrm>
            <a:off x="1411288" y="5486400"/>
            <a:ext cx="9369425" cy="914400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/>
          <a:lstStyle/>
          <a:p>
            <a:pPr algn="ctr" eaLnBrk="1" hangingPunct="1">
              <a:buNone/>
            </a:pPr>
            <a:r>
              <a:rPr lang="ru-RU" altLang="en-US" sz="180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Лаборатория анализа данных физики высоких энергий (ЛАДФВЭ)</a:t>
            </a:r>
            <a:endParaRPr lang="en-US" altLang="zh-CN" sz="1800">
              <a:latin typeface="Arial" panose="020B0704020202020204" pitchFamily="34" charset="0"/>
            </a:endParaRPr>
          </a:p>
          <a:p>
            <a:pPr algn="ctr" eaLnBrk="1" hangingPunct="1">
              <a:buNone/>
            </a:pPr>
            <a:r>
              <a:rPr lang="ru-RU" altLang="en-US" sz="180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Национального исследовательского Томского государственного университета (НИ ТГУ)</a:t>
            </a:r>
            <a:endParaRPr lang="en-US" altLang="zh-CN" sz="1800">
              <a:latin typeface="Arial" panose="020B0704020202020204" pitchFamily="34" charset="0"/>
            </a:endParaRPr>
          </a:p>
          <a:p>
            <a:pPr algn="ctr" eaLnBrk="1" hangingPunct="1">
              <a:buNone/>
            </a:pPr>
            <a:r>
              <a:rPr lang="ru-RU" altLang="en-US" sz="180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endParaRPr lang="en-US" altLang="zh-CN" sz="1800">
              <a:latin typeface="Arial" panose="020B0704020202020204" pitchFamily="34" charset="0"/>
            </a:endParaRPr>
          </a:p>
        </p:txBody>
      </p:sp>
      <p:pic>
        <p:nvPicPr>
          <p:cNvPr id="8198" name="Google Shape;52;p7"/>
          <p:cNvPicPr preferRelativeResize="0"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9688"/>
            <a:ext cx="3878263" cy="20558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754881" y="3763964"/>
            <a:ext cx="71265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Кучинская Олеся – к.ф.-м.н., </a:t>
            </a:r>
            <a:r>
              <a:rPr lang="ru-RU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с.н.с</a:t>
            </a: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ЛАДФВЭ, руководитель проекта </a:t>
            </a:r>
          </a:p>
          <a:p>
            <a:endParaRPr lang="ru-RU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команда: Максим Пензин, </a:t>
            </a:r>
            <a:r>
              <a:rPr lang="ru-RU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Иван Акимов</a:t>
            </a: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Денис Романов, Илья Брюханов, Константин Пустовалов, Евгений Ни, Антон </a:t>
            </a:r>
            <a:r>
              <a:rPr lang="ru-RU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Дорошкович</a:t>
            </a: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Иван </a:t>
            </a:r>
            <a:r>
              <a:rPr lang="ru-RU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Животенюк</a:t>
            </a:r>
            <a:endParaRPr lang="ru-RU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54;p18"/>
          <p:cNvSpPr txBox="1"/>
          <p:nvPr/>
        </p:nvSpPr>
        <p:spPr>
          <a:xfrm>
            <a:off x="162546" y="-66960"/>
            <a:ext cx="11352627" cy="1325563"/>
          </a:xfrm>
          <a:prstGeom prst="rect">
            <a:avLst/>
          </a:prstGeom>
          <a:noFill/>
          <a:ln w="9525">
            <a:noFill/>
          </a:ln>
        </p:spPr>
        <p:txBody>
          <a:bodyPr spcFirstLastPara="1" vert="horz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9pPr>
          </a:lstStyle>
          <a:p>
            <a:pPr eaLnBrk="1" fontAlgn="auto" hangingPunct="1">
              <a:lnSpc>
                <a:spcPct val="90000"/>
              </a:lnSpc>
              <a:buFont typeface="Calibri" pitchFamily="34" charset="0"/>
              <a:buNone/>
            </a:pPr>
            <a:r>
              <a:rPr lang="ru-RU" altLang="zh-CN" sz="35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Times New Roman" panose="02020603050405020304" pitchFamily="18" charset="0"/>
              </a:rPr>
              <a:t>Цель: </a:t>
            </a:r>
            <a:endParaRPr lang="en-US" altLang="zh-CN" sz="3500" dirty="0">
              <a:solidFill>
                <a:schemeClr val="tx1"/>
              </a:solidFill>
              <a:latin typeface="+mj-lt"/>
              <a:ea typeface="+mj-ea"/>
              <a:cs typeface="+mj-cs"/>
              <a:sym typeface="Times New Roman" panose="02020603050405020304" pitchFamily="18" charset="0"/>
            </a:endParaRPr>
          </a:p>
        </p:txBody>
      </p:sp>
      <p:pic>
        <p:nvPicPr>
          <p:cNvPr id="7" name="Picture 2" descr="G:\Фото лидара\WP_20170318_16_42_45_P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446" y="105162"/>
            <a:ext cx="2464325" cy="1851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446" y="2034924"/>
            <a:ext cx="2476008" cy="1859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Laser Radar (LIDAR) for Atmospheric Monitoring - Boston Electroni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446" y="3973461"/>
            <a:ext cx="2476008" cy="207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2546" y="957706"/>
            <a:ext cx="831940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Разработка методов реконструкции характеристик облаков верхнего яруса (ОВЯ) естественного и искусственного (самолетные следы) происхождения в условиях изменяющихся климата и антропогенной нагрузки с использованием данных спутникового и наземного зондирования атмосферы, а также инструментов машинного обучения (МО).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Google Shape;154;p18"/>
          <p:cNvSpPr txBox="1"/>
          <p:nvPr/>
        </p:nvSpPr>
        <p:spPr>
          <a:xfrm>
            <a:off x="174229" y="1690630"/>
            <a:ext cx="11352627" cy="1325563"/>
          </a:xfrm>
          <a:prstGeom prst="rect">
            <a:avLst/>
          </a:prstGeom>
          <a:noFill/>
          <a:ln w="9525">
            <a:noFill/>
          </a:ln>
        </p:spPr>
        <p:txBody>
          <a:bodyPr spcFirstLastPara="1" vert="horz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704020202020204"/>
              <a:buNone/>
              <a:defRPr sz="1400" b="0" i="0" u="none" strike="noStrike" cap="none">
                <a:solidFill>
                  <a:srgbClr val="000000"/>
                </a:solidFill>
                <a:latin typeface="Arial" panose="020B0704020202020204"/>
                <a:ea typeface="Arial" panose="020B0704020202020204"/>
                <a:cs typeface="Arial" panose="020B0704020202020204"/>
                <a:sym typeface="Arial" panose="020B0704020202020204"/>
              </a:defRPr>
            </a:lvl9pPr>
          </a:lstStyle>
          <a:p>
            <a:pPr eaLnBrk="1" fontAlgn="auto" hangingPunct="1">
              <a:lnSpc>
                <a:spcPct val="90000"/>
              </a:lnSpc>
              <a:buFont typeface="Calibri" pitchFamily="34" charset="0"/>
              <a:buNone/>
            </a:pPr>
            <a:r>
              <a:rPr lang="ru-RU" altLang="zh-CN" sz="35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Times New Roman" panose="02020603050405020304" pitchFamily="18" charset="0"/>
              </a:rPr>
              <a:t>Описание: </a:t>
            </a:r>
            <a:endParaRPr lang="en-US" altLang="zh-CN" sz="3500" dirty="0">
              <a:solidFill>
                <a:schemeClr val="tx1"/>
              </a:solidFill>
              <a:latin typeface="+mj-lt"/>
              <a:ea typeface="+mj-ea"/>
              <a:cs typeface="+mj-cs"/>
              <a:sym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2546" y="2708835"/>
            <a:ext cx="865525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Работа направлена на изучение аспектов применимости методов МО в задачах лазерного зондирования атмосферы и ряда процессов и факторов, которые, в свою очередь, имеют исключительно важное значение в решении задач экологического мониторинга, динамики и физики атмосферы. Используются принципиально новые методы решения поставленных задач, в частности, разрабатывается не имеющий мировых аналогов программный продукт, позволяющий решать задачи прогнозирования характеристик ОВЯ на основе значений метеорологических параметров. Создана система обработки больших объемов данных временных динамик вертикальных профилей </a:t>
            </a:r>
            <a:r>
              <a:rPr lang="ru-RU" sz="1600" dirty="0" err="1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метеовеличин</a:t>
            </a:r>
            <a:r>
              <a:rPr lang="ru-RU" sz="1600" dirty="0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 (аэрологические станции, </a:t>
            </a:r>
            <a:r>
              <a:rPr lang="ru-RU" sz="1600" dirty="0" err="1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реанализ</a:t>
            </a:r>
            <a:r>
              <a:rPr lang="ru-RU" sz="1600" dirty="0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 ERA5) и результатов </a:t>
            </a:r>
            <a:r>
              <a:rPr lang="ru-RU" sz="1600" dirty="0" err="1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лидарного</a:t>
            </a:r>
            <a:r>
              <a:rPr lang="ru-RU" sz="1600" dirty="0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 зондирования атмосферы. Полученная маркированная база данных будет дополнена информацией спутникового зондирования (</a:t>
            </a:r>
            <a:r>
              <a:rPr lang="ru-RU" sz="1600" dirty="0" err="1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спектрорадиометр</a:t>
            </a:r>
            <a:r>
              <a:rPr lang="ru-RU" sz="1600" dirty="0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 MODIS, космический </a:t>
            </a:r>
            <a:r>
              <a:rPr lang="ru-RU" sz="1600" dirty="0" err="1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лидар</a:t>
            </a:r>
            <a:r>
              <a:rPr lang="ru-RU" sz="1600" dirty="0">
                <a:latin typeface="Times New Roman" panose="02020603050405020304" pitchFamily="18" charset="0"/>
                <a:ea typeface="PT Root UI Regular" pitchFamily="34" charset="-122"/>
                <a:cs typeface="Times New Roman" panose="02020603050405020304" pitchFamily="18" charset="0"/>
              </a:rPr>
              <a:t> CALIOP на спутнике CALIPSO). Что позволит испытать новый подход для проблемы разделения данных, соответствующих разным облачным слоям, регистрируемым спутниками одновременно на различных высотах. В основу решения задач, поставленных в проекте, положены передовые методы анализа больших данных с использованием суперкомпьютеров, что обеспечивает их успешное решение.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489521"/>
              </p:ext>
            </p:extLst>
          </p:nvPr>
        </p:nvGraphicFramePr>
        <p:xfrm>
          <a:off x="297543" y="181515"/>
          <a:ext cx="11596914" cy="5587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20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0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6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Задача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Ожидаемый результат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Представление полученных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результатов</a:t>
                      </a:r>
                      <a:endParaRPr lang="ru-RU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926">
                <a:tc row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Создание системы хранения обработки данных параметров атмосферы ОВЯ согласно месту и времени проведения </a:t>
                      </a:r>
                      <a:r>
                        <a:rPr lang="ru-RU" sz="1200" kern="100" dirty="0" err="1">
                          <a:effectLst/>
                        </a:rPr>
                        <a:t>лидарных</a:t>
                      </a:r>
                      <a:r>
                        <a:rPr lang="ru-RU" sz="1200" kern="100" dirty="0">
                          <a:effectLst/>
                        </a:rPr>
                        <a:t> экспериментов на ВМПЛ НИ ТГУ (2009-2026 гг.) для разработки моделей МО для предсказания оптических и геометрических характеристик ОВЯ.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Сопоставление данных </a:t>
                      </a:r>
                      <a:r>
                        <a:rPr lang="ru-RU" sz="1200" kern="100" dirty="0" err="1">
                          <a:effectLst/>
                        </a:rPr>
                        <a:t>лидарных</a:t>
                      </a:r>
                      <a:r>
                        <a:rPr lang="ru-RU" sz="1200" kern="100" dirty="0">
                          <a:effectLst/>
                        </a:rPr>
                        <a:t> и спутниковых измерений, в течение которых регистрировались различные экспериментальные ситуации (безоблачная атмосфера, одиночные и зарегистрированные одновременно на различных высотах ОВЯ).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 row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Данный цикл работ завершен. 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Полученные результаты опубликованы в 4 статьях перечня </a:t>
                      </a:r>
                      <a:r>
                        <a:rPr lang="en-US" sz="1200" kern="100">
                          <a:effectLst/>
                        </a:rPr>
                        <a:t>WOS </a:t>
                      </a:r>
                      <a:r>
                        <a:rPr lang="ru-RU" sz="1200" kern="100">
                          <a:effectLst/>
                        </a:rPr>
                        <a:t>и </a:t>
                      </a:r>
                      <a:r>
                        <a:rPr lang="en-US" sz="1200" kern="100">
                          <a:effectLst/>
                        </a:rPr>
                        <a:t>Scopus</a:t>
                      </a:r>
                      <a:r>
                        <a:rPr lang="ru-RU" sz="1200" kern="100">
                          <a:effectLst/>
                        </a:rPr>
                        <a:t> (уровни </a:t>
                      </a:r>
                      <a:r>
                        <a:rPr lang="en-US" sz="1200" kern="100">
                          <a:effectLst/>
                        </a:rPr>
                        <a:t>Q</a:t>
                      </a:r>
                      <a:r>
                        <a:rPr lang="ru-RU" sz="1200" kern="100">
                          <a:effectLst/>
                        </a:rPr>
                        <a:t>2, </a:t>
                      </a:r>
                      <a:r>
                        <a:rPr lang="en-US" sz="1200" kern="100">
                          <a:effectLst/>
                        </a:rPr>
                        <a:t>Q</a:t>
                      </a:r>
                      <a:r>
                        <a:rPr lang="ru-RU" sz="1200" kern="100">
                          <a:effectLst/>
                        </a:rPr>
                        <a:t>3 и </a:t>
                      </a:r>
                      <a:r>
                        <a:rPr lang="en-US" sz="1200" kern="100">
                          <a:effectLst/>
                        </a:rPr>
                        <a:t>Q</a:t>
                      </a:r>
                      <a:r>
                        <a:rPr lang="ru-RU" sz="1200" kern="100">
                          <a:effectLst/>
                        </a:rPr>
                        <a:t>4).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Представлены на 6 международных и всероссийских конференциях. 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  <a:endParaRPr lang="ru-RU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1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Оценка метеорологической обстановки над точкой стояния лидара по данным аэрологического зондирования, </a:t>
                      </a:r>
                      <a:r>
                        <a:rPr lang="ru-RU" sz="1200" kern="100" dirty="0" err="1">
                          <a:effectLst/>
                        </a:rPr>
                        <a:t>реанализов</a:t>
                      </a:r>
                      <a:r>
                        <a:rPr lang="ru-RU" sz="1200" kern="100" dirty="0">
                          <a:effectLst/>
                        </a:rPr>
                        <a:t> ERA5 и Merra2. 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95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Классификация данных параметров атмосферы по оптическим и микрофизическим (зеркальность) характеристикам ОВЯ в зависимости от метеорологической обстановки.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Разработка алгоритмов МО для предсказания границ формирования и элементов МОРС ОВЯ.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74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Исследовать возможность использования данных </a:t>
                      </a:r>
                      <a:r>
                        <a:rPr lang="ru-RU" sz="1200" kern="100" dirty="0" err="1">
                          <a:effectLst/>
                        </a:rPr>
                        <a:t>реанализа</a:t>
                      </a:r>
                      <a:r>
                        <a:rPr lang="ru-RU" sz="1200" kern="100" dirty="0">
                          <a:effectLst/>
                        </a:rPr>
                        <a:t> ERA5</a:t>
                      </a:r>
                      <a:r>
                        <a:rPr lang="ru-RU" sz="1200" kern="100" baseline="30000" dirty="0">
                          <a:effectLst/>
                        </a:rPr>
                        <a:t>1</a:t>
                      </a:r>
                      <a:r>
                        <a:rPr lang="ru-RU" sz="1200" kern="100" dirty="0">
                          <a:effectLst/>
                        </a:rPr>
                        <a:t> и ВНИИГМИ-МЦД</a:t>
                      </a:r>
                      <a:r>
                        <a:rPr lang="ru-RU" sz="1200" kern="100" baseline="30000" dirty="0">
                          <a:effectLst/>
                        </a:rPr>
                        <a:t>2</a:t>
                      </a:r>
                      <a:r>
                        <a:rPr lang="ru-RU" sz="1200" kern="100" dirty="0">
                          <a:effectLst/>
                        </a:rPr>
                        <a:t> для прогнозирования вероятности обнаружения ОВЯ.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Разработка алгоритмов МО для прогнозирования вероятности формирования ОВЯ.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ru-RU" sz="1200" kern="100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Материал готовится для публикации в </a:t>
                      </a:r>
                      <a:r>
                        <a:rPr lang="en-US" sz="1200" kern="100" dirty="0">
                          <a:effectLst/>
                        </a:rPr>
                        <a:t>MDPI</a:t>
                      </a:r>
                      <a:r>
                        <a:rPr lang="ru-RU" sz="1200" kern="100" dirty="0">
                          <a:effectLst/>
                        </a:rPr>
                        <a:t>, </a:t>
                      </a:r>
                      <a:r>
                        <a:rPr lang="en-US" sz="1200" kern="100" dirty="0">
                          <a:effectLst/>
                        </a:rPr>
                        <a:t>Remote sensing</a:t>
                      </a:r>
                      <a:r>
                        <a:rPr lang="ru-RU" sz="1200" kern="100" dirty="0">
                          <a:effectLst/>
                        </a:rPr>
                        <a:t>, </a:t>
                      </a:r>
                      <a:r>
                        <a:rPr lang="en-US" sz="1200" kern="100" dirty="0">
                          <a:effectLst/>
                        </a:rPr>
                        <a:t>Q</a:t>
                      </a:r>
                      <a:r>
                        <a:rPr lang="ru-RU" sz="1200" kern="100" dirty="0">
                          <a:effectLst/>
                        </a:rPr>
                        <a:t>1.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Представлены на 2 международных конференциях. 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3669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ru-RU" sz="1200" kern="100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Разработка алгоритма автоматизации подбора наиболее эффективного набора параметров на примере предсказания МОРС ОВЯ по метеорологическим параметрам атмосферы.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Разработана и обучена модель для краткосрочного прогнозирования на основе анализа временных рядов метеорологических данных, полученных из </a:t>
                      </a:r>
                      <a:r>
                        <a:rPr lang="ru-RU" sz="1200" kern="100" dirty="0" err="1">
                          <a:effectLst/>
                        </a:rPr>
                        <a:t>реанализов</a:t>
                      </a:r>
                      <a:r>
                        <a:rPr lang="ru-RU" sz="1200" kern="100" dirty="0">
                          <a:effectLst/>
                        </a:rPr>
                        <a:t> ERA5 и MERRA. В качестве архитектуры использована модель Time Fusion </a:t>
                      </a:r>
                      <a:r>
                        <a:rPr lang="ru-RU" sz="1200" kern="100" dirty="0" err="1">
                          <a:effectLst/>
                        </a:rPr>
                        <a:t>Transformers</a:t>
                      </a:r>
                      <a:r>
                        <a:rPr lang="ru-RU" sz="1200" kern="100" dirty="0">
                          <a:effectLst/>
                        </a:rPr>
                        <a:t>, обеспечивающая эффективное моделирование временной динамики и </a:t>
                      </a:r>
                      <a:r>
                        <a:rPr lang="ru-RU" sz="1200" kern="100" dirty="0" err="1">
                          <a:effectLst/>
                        </a:rPr>
                        <a:t>межзависимостей</a:t>
                      </a:r>
                      <a:r>
                        <a:rPr lang="ru-RU" sz="1200" kern="100" dirty="0">
                          <a:effectLst/>
                        </a:rPr>
                        <a:t> в данных.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В работе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322542"/>
            <a:ext cx="1219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[1] Copernicus Climate Data Store. Available online: https://</a:t>
            </a:r>
            <a:r>
              <a:rPr lang="en-US" sz="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cds.climate.copernicus.eu</a:t>
            </a: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(accessed on February 7, 2025). </a:t>
            </a:r>
            <a:endParaRPr lang="ru-RU" sz="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[2] Всероссийский научно-исследовательский институт гидрометеорологической информации – Мировой центр данных (ВНИИГМИ-МЦД). Основные метеорологические параметры (срочные данные) [</a:t>
            </a:r>
            <a:r>
              <a:rPr lang="ru-RU" sz="8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http://meteo.ru/data/basic-parameters/</a:t>
            </a:r>
            <a:r>
              <a:rPr lang="ru-RU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].   Официальная библиографическая ссылка на этот массив: Булыгина О.Н., Веселов В.М., Разуваев В.Н., Александрова Т.М. «Описание массива срочных данных об основных метеорологических параметрах на станциях России». </a:t>
            </a:r>
            <a:r>
              <a:rPr lang="ru-RU" sz="8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Свидетельство о государственной регистрации базы данных № 2014620549 от 10 апреля 2014 г.</a:t>
            </a:r>
            <a:endParaRPr lang="ru-RU" sz="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23946"/>
          </a:xfrm>
        </p:spPr>
        <p:txBody>
          <a:bodyPr>
            <a:normAutofit/>
          </a:bodyPr>
          <a:lstStyle/>
          <a:p>
            <a:pPr algn="ctr"/>
            <a:r>
              <a:rPr lang="ru-RU" sz="3500" dirty="0"/>
              <a:t>Вероятностное прогнозирование ОВЯ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3925" y="4370578"/>
            <a:ext cx="6351270" cy="62394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1500" kern="100" dirty="0">
                <a:cs typeface="Times New Roman" panose="02020603050405020304" pitchFamily="18" charset="0"/>
              </a:rPr>
              <a:t>Сравнение метрик эффективности моделей машинного обучения при наличии/отсутствии ОВЯ с использованием данных стандартных метеорологических наблюдений и </a:t>
            </a:r>
            <a:r>
              <a:rPr lang="ru-RU" sz="1500" kern="100" dirty="0" err="1">
                <a:cs typeface="Times New Roman" panose="02020603050405020304" pitchFamily="18" charset="0"/>
              </a:rPr>
              <a:t>лидарного</a:t>
            </a:r>
            <a:r>
              <a:rPr lang="ru-RU" sz="1500" kern="100" dirty="0">
                <a:cs typeface="Times New Roman" panose="02020603050405020304" pitchFamily="18" charset="0"/>
              </a:rPr>
              <a:t> зондирования атмосферы. </a:t>
            </a:r>
          </a:p>
          <a:p>
            <a:endParaRPr lang="ru-RU" sz="15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303309"/>
              </p:ext>
            </p:extLst>
          </p:nvPr>
        </p:nvGraphicFramePr>
        <p:xfrm>
          <a:off x="253925" y="623947"/>
          <a:ext cx="6351270" cy="3609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9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799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buNone/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</a:rPr>
                        <a:t>Model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>
                          <a:effectLst/>
                        </a:rPr>
                        <a:t>Absence (class 0)/ presence (class 1) of HLC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Meteorology observation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Lidar detecting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ROC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AUC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000">
                          <a:effectLst/>
                        </a:rPr>
                        <a:t>Precision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000">
                          <a:effectLst/>
                        </a:rPr>
                        <a:t>Recall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000">
                          <a:effectLst/>
                        </a:rPr>
                        <a:t>F1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000" dirty="0">
                          <a:effectLst/>
                        </a:rPr>
                        <a:t>ROC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000" dirty="0">
                          <a:effectLst/>
                        </a:rPr>
                        <a:t>AUC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000" dirty="0">
                          <a:effectLst/>
                        </a:rPr>
                        <a:t>Precision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000">
                          <a:effectLst/>
                        </a:rPr>
                        <a:t>Recall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000">
                          <a:effectLst/>
                        </a:rPr>
                        <a:t>F1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XGBOOST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>
                          <a:effectLst/>
                        </a:rPr>
                        <a:t>LIGHTGBM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CATBOOST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>
                          <a:effectLst/>
                        </a:rPr>
                        <a:t>CATBOOST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0,62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0,66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>
                          <a:effectLst/>
                        </a:rPr>
                        <a:t>LIGHTGBM </a:t>
                      </a:r>
                      <a:endParaRPr lang="ru-RU" sz="120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US" sz="1200">
                          <a:effectLst/>
                        </a:rPr>
                        <a:t>(Meteorology observation)</a:t>
                      </a:r>
                      <a:endParaRPr lang="ru-RU" sz="120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US" sz="1200">
                          <a:effectLst/>
                        </a:rPr>
                        <a:t>     KNN </a:t>
                      </a:r>
                      <a:endParaRPr lang="ru-RU" sz="120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US" sz="1200">
                          <a:effectLst/>
                        </a:rPr>
                        <a:t>(Lidar detecting)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0,64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dirty="0">
                          <a:effectLst/>
                        </a:rPr>
                        <a:t>0,68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XGBOOST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0,61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>
                          <a:effectLst/>
                        </a:rPr>
                        <a:t>0,74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dirty="0">
                          <a:effectLst/>
                        </a:rPr>
                        <a:t>0,67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" b="6"/>
          <a:stretch>
            <a:fillRect/>
          </a:stretch>
        </p:blipFill>
        <p:spPr bwMode="auto">
          <a:xfrm>
            <a:off x="7273402" y="753148"/>
            <a:ext cx="3920490" cy="28987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7273402" y="3781124"/>
            <a:ext cx="4447652" cy="788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1000"/>
              </a:spcBef>
            </a:pPr>
            <a:r>
              <a:rPr lang="ru-RU" sz="1400" kern="100" dirty="0">
                <a:cs typeface="Times New Roman" panose="02020603050405020304" pitchFamily="18" charset="0"/>
              </a:rPr>
              <a:t>Гистограммы распределения вероятности зарегистрировать ОВЯ метеорологическим и </a:t>
            </a:r>
            <a:r>
              <a:rPr lang="ru-RU" sz="1400" kern="100" dirty="0" err="1">
                <a:cs typeface="Times New Roman" panose="02020603050405020304" pitchFamily="18" charset="0"/>
              </a:rPr>
              <a:t>лидарным</a:t>
            </a:r>
            <a:r>
              <a:rPr lang="ru-RU" sz="1400" kern="100" dirty="0">
                <a:cs typeface="Times New Roman" panose="02020603050405020304" pitchFamily="18" charset="0"/>
              </a:rPr>
              <a:t> методами, после применения фильтра балла облачности.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D79BB5-C5AD-2735-1639-590DC6DF4A81}"/>
              </a:ext>
            </a:extLst>
          </p:cNvPr>
          <p:cNvSpPr txBox="1"/>
          <p:nvPr/>
        </p:nvSpPr>
        <p:spPr>
          <a:xfrm>
            <a:off x="3139127" y="5042118"/>
            <a:ext cx="609452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kern="100" dirty="0">
                <a:effectLst/>
              </a:rPr>
              <a:t>Результаты демонстрируют высокую эффективность моделей МО в выявлении связей между метеоусловиями и вероятностью обнаружения ОВЯ, что подтверждается значениями ROC AUC в диапазоне 0,87–0,88 для наличия и 0,77–0,78 для отсутствия облаков, а также сбалансированными метриками Precision, </a:t>
            </a:r>
            <a:r>
              <a:rPr lang="ru-RU" sz="1400" kern="100" dirty="0" err="1">
                <a:effectLst/>
              </a:rPr>
              <a:t>Recall</a:t>
            </a:r>
            <a:r>
              <a:rPr lang="ru-RU" sz="1400" kern="100" dirty="0">
                <a:effectLst/>
              </a:rPr>
              <a:t> и F1. Наиболее устойчивой показала себя модель </a:t>
            </a:r>
            <a:r>
              <a:rPr lang="ru-RU" sz="1400" kern="100" dirty="0" err="1">
                <a:effectLst/>
              </a:rPr>
              <a:t>XGBoost</a:t>
            </a:r>
            <a:r>
              <a:rPr lang="ru-RU" sz="1400" kern="100" dirty="0">
                <a:effectLst/>
              </a:rPr>
              <a:t>, обладающая способностью эффективно интегрировать данные различных типов для надежного прогнозирования в различных условиях.</a:t>
            </a:r>
            <a:endParaRPr lang="ru-RU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D881C1F-D504-10E6-E0FB-D9F3E1FA8E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Спасибо за внимание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EC925CF1-E03F-3FA7-41CA-C75F06229C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444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866</Words>
  <Application>Microsoft Office PowerPoint</Application>
  <PresentationFormat>Широкоэкранный</PresentationFormat>
  <Paragraphs>129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Times New Roman</vt:lpstr>
      <vt:lpstr>Тема Office</vt:lpstr>
      <vt:lpstr>Методы машинного обучения в задачах атмосферной оптики</vt:lpstr>
      <vt:lpstr>Презентация PowerPoint</vt:lpstr>
      <vt:lpstr>Презентация PowerPoint</vt:lpstr>
      <vt:lpstr>Вероятностное прогнозирование ОВЯ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Olesia Kuchinskaia</dc:creator>
  <cp:lastModifiedBy>Ivan Akimov</cp:lastModifiedBy>
  <cp:revision>6</cp:revision>
  <dcterms:created xsi:type="dcterms:W3CDTF">2025-12-17T07:26:17Z</dcterms:created>
  <dcterms:modified xsi:type="dcterms:W3CDTF">2025-12-18T06:32:00Z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39E1A58FB43D93AC195B426994101578_42</vt:lpwstr>
  </property>
  <property fmtid="{D5CDD505-2E9C-101B-9397-08002B2CF9AE}" pid="3" name="KSOProductBuildVer">
    <vt:lpwstr>1033-6.10.1.8197</vt:lpwstr>
  </property>
</Properties>
</file>