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</p:sldMasterIdLst>
  <p:notesMasterIdLst>
    <p:notesMasterId r:id="rId11"/>
  </p:notesMasterIdLst>
  <p:handoutMasterIdLst>
    <p:handoutMasterId r:id="rId12"/>
  </p:handoutMasterIdLst>
  <p:sldIdLst>
    <p:sldId id="1497" r:id="rId5"/>
    <p:sldId id="1498" r:id="rId6"/>
    <p:sldId id="1499" r:id="rId7"/>
    <p:sldId id="1500" r:id="rId8"/>
    <p:sldId id="1501" r:id="rId9"/>
    <p:sldId id="15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DAC8D-1283-4594-9D9A-27C4BB7169E7}" v="24" dt="2025-12-18T04:59:27.192"/>
    <p1510:client id="{19BB6AF9-8F96-4499-A8FB-2CF18E11DC92}" v="64" dt="2025-12-18T04:54:20.514"/>
    <p1510:client id="{7B227BC0-1704-4530-A920-D7C69280FA2E}" v="3098" dt="2025-12-18T06:31:57.467"/>
    <p1510:client id="{8C0E3FE5-7448-4719-AF52-3534DAF8C71B}" v="610" dt="2025-12-18T05:28:32.405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5218032"/>
            <a:ext cx="10932414" cy="786384"/>
          </a:xfrm>
        </p:spPr>
        <p:txBody>
          <a:bodyPr anchor="b">
            <a:no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5972629"/>
            <a:ext cx="10932414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12F663-2D42-4D8D-8B66-F6D7B96B7E4F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11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939" y="603250"/>
            <a:ext cx="6940265" cy="1247114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9939" y="2946400"/>
            <a:ext cx="6940265" cy="307736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D06-3677-41B9-93FF-F244A316173A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57EC6461-B110-039F-5E9B-951A244C5823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6FE7E00A-9B1B-C1C5-8E1D-04154B081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26" y="4899892"/>
            <a:ext cx="6303475" cy="1322744"/>
          </a:xfrm>
        </p:spPr>
        <p:txBody>
          <a:bodyPr anchor="b"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726" y="635364"/>
            <a:ext cx="6303475" cy="417987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6261" y="0"/>
            <a:ext cx="496567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726" y="6453002"/>
            <a:ext cx="1996689" cy="365125"/>
          </a:xfrm>
        </p:spPr>
        <p:txBody>
          <a:bodyPr/>
          <a:lstStyle/>
          <a:p>
            <a:fld id="{AF1BDF4E-8C13-44FB-9026-C40AFBD27988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9353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4994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3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8899-13A2-4E87-9940-E0F530BAB98F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4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E565-C398-4C36-A428-0551C7D5DE8E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8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206-50E4-41A4-9C8E-9A1E3F3312DD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2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39E-6716-4AEB-B56E-5A4637DB6293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0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39"/>
            <a:ext cx="3494314" cy="5719639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D3B-2389-48A8-BD1C-64E8B564DC2A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6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56914DD-DD42-4B3C-8A86-D2A3379492DC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6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5363"/>
            <a:ext cx="6295061" cy="2452897"/>
          </a:xfrm>
        </p:spPr>
        <p:txBody>
          <a:bodyPr anchor="t"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36" y="3238524"/>
            <a:ext cx="6295060" cy="298411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9048" y="635364"/>
            <a:ext cx="4942952" cy="5587272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344424-14BD-402D-BC7C-E30C5D38EAD0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8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6C782C4-C2E5-4A86-A35E-5A0906541E04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966705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012950"/>
            <a:ext cx="10966705" cy="42964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3E9E-867F-47D4-B13F-6E6FFB1B7C4A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40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126C11-AC0C-4F72-92E2-191602B652CE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8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97D0C8B-A7D7-4085-BD6C-F718C2812B1E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13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E7194C-F80D-4BE7-86E9-35DE71EE480C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21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1667510"/>
          </a:xfrm>
        </p:spPr>
        <p:txBody>
          <a:bodyPr anchor="b"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2178050"/>
            <a:ext cx="4512601" cy="4186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0ECAE9-8D9C-48C6-ACCA-BF6EC7CF4D71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40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D2D13F-205F-4391-B493-94CB2F69FA8D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49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4802C336-AE02-47E8-B1F7-E3673B5DD374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93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99A118-8426-4787-A906-B547D3E835BD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19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B885821-1E04-4388-9DFB-9D6F038AB81E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6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B16B68-C4C5-408E-8C30-F0466EF6C40A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57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942FD4E2-42C2-4AC0-A6C7-FAAF9BF6E496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2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8AABB8B-4620-4B01-AC08-F2C17CE7BAD0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1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61424"/>
            <a:ext cx="2953618" cy="2240279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1248C849-3CC8-4626-8E0A-32A0C0EC1B11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583422" cy="224028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7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3079730"/>
            <a:ext cx="10930126" cy="377827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57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172200" cy="4425696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ED60-CD2F-4F53-857A-08E5A431BD6A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7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290890"/>
            <a:ext cx="4672584" cy="4041648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F98E-28B2-4DBA-9573-27866346135C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53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2D0-124B-490C-94A4-F4CC42766C0B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05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7" y="1145787"/>
            <a:ext cx="3459755" cy="339412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6098" y="1145787"/>
            <a:ext cx="7286460" cy="4253946"/>
          </a:xfrm>
        </p:spPr>
        <p:txBody>
          <a:bodyPr lIns="91440" rIns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9994" i="1" kern="1200" dirty="0">
                <a:solidFill>
                  <a:srgbClr val="113D61">
                    <a:alpha val="100000"/>
                  </a:srgbClr>
                </a:solidFill>
                <a:latin typeface="+mj-lt"/>
                <a:ea typeface="Bodoni MT Italic" pitchFamily="34" charset="-122"/>
                <a:cs typeface="Bodoni MT Italic" pitchFamily="34" charset="-12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01B54B-9DB4-4059-8190-43A1603AB7A6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FD6197F8-EB4C-31FB-CACD-B4DF3CEE1283}"/>
              </a:ext>
            </a:extLst>
          </p:cNvPr>
          <p:cNvSpPr/>
          <p:nvPr/>
        </p:nvSpPr>
        <p:spPr>
          <a:xfrm>
            <a:off x="679447" y="577819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000A43B0-2460-97F8-262A-620AEC02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5995505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4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6286-1B70-4E0C-B2C0-63FFDB80C08C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05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248D83-BA57-480C-A651-E1F12A52220D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85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09F-6B5C-4A0B-A24E-27CA187C6F2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5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1540" y="852674"/>
            <a:ext cx="6704076" cy="5218942"/>
          </a:xfrm>
        </p:spPr>
        <p:txBody>
          <a:bodyPr anchor="b">
            <a:noAutofit/>
          </a:bodyPr>
          <a:lstStyle>
            <a:lvl1pPr marL="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F3C08D-1BEA-426E-8A12-EAC8B933B281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AB8284D4-E410-0C16-3B21-75F959B42F1D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23" name="Image 0" descr=" ">
            <a:extLst>
              <a:ext uri="{FF2B5EF4-FFF2-40B4-BE49-F238E27FC236}">
                <a16:creationId xmlns:a16="http://schemas.microsoft.com/office/drawing/2014/main" id="{2786DCB8-E15A-25F3-8114-B7D8D2289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4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9938" y="419100"/>
            <a:ext cx="9125470" cy="5734812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03AD-2573-454F-BD0E-2D3DB950FC3B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DF64F846-9D70-7948-0A9A-D23B58E67C1F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9578DCE1-E8BD-87F6-A7B9-37851EB85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8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690B0201-F822-4EAC-9483-794208D24AB4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2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939" y="625120"/>
            <a:ext cx="6675932" cy="446558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9938" y="1746468"/>
            <a:ext cx="9069870" cy="4687806"/>
          </a:xfrm>
        </p:spPr>
        <p:txBody>
          <a:bodyPr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000" i="1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4A80-538B-4093-B891-E402591ADC09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AF1FC064-1EF7-F6C3-E918-0DB191789005}"/>
              </a:ext>
            </a:extLst>
          </p:cNvPr>
          <p:cNvSpPr/>
          <p:nvPr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9" name="Image 0" descr=" ">
            <a:extLst>
              <a:ext uri="{FF2B5EF4-FFF2-40B4-BE49-F238E27FC236}">
                <a16:creationId xmlns:a16="http://schemas.microsoft.com/office/drawing/2014/main" id="{0944C70F-AA92-9A20-9499-4F304A06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3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1EB763-80CA-44DF-BADD-E51CF4879EBA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7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A87457-CCFA-4CB7-AF73-1C00B72ACEFA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89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946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DA029-15C9-49C5-AE61-337B4CB298FB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89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B6A390-CFE6-8675-47BC-3045FA54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754332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876" y="1754332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7876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C4B114-1CEB-44E4-B4DC-0FE65F147252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84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73BA38-B2A9-A134-1305-92B26CF9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71428D-A792-4823-A426-07DC9CC2D5EF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48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72DF6E-DF24-4ABC-A778-6F43478B6361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10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D10DB0-052E-428E-9E35-0BF1448C4998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36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789044-BABB-43A2-8C8F-E40E14C9D842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15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257300"/>
            <a:ext cx="8757924" cy="1723644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473450"/>
            <a:ext cx="10890374" cy="28638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38684E-FC43-4B19-84BC-9DA97C82EAD4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3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997" y="635364"/>
            <a:ext cx="10923339" cy="4915803"/>
          </a:xfrm>
        </p:spPr>
        <p:txBody>
          <a:bodyPr anchor="t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9937" y="5799354"/>
            <a:ext cx="9418399" cy="44655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A86B1-8D3C-44FE-BD06-31F50B197DDB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02574B0E-E690-3936-E24A-039421B24FD7}"/>
              </a:ext>
            </a:extLst>
          </p:cNvPr>
          <p:cNvSpPr/>
          <p:nvPr/>
        </p:nvSpPr>
        <p:spPr>
          <a:xfrm>
            <a:off x="679447" y="5803591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FD99B78C-30FB-8F34-4B19-F781FCDA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6020901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7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2000">
                <a:solidFill>
                  <a:schemeClr val="tx1"/>
                </a:solidFill>
              </a:defRPr>
            </a:lvl2pPr>
            <a:lvl3pPr marL="457200" indent="0">
              <a:buNone/>
              <a:defRPr sz="18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5F431-D69D-47BB-ACFE-82303040D5B6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40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816D-C79A-4399-A589-78065E5C7E1B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53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590" y="1318302"/>
            <a:ext cx="960882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276B-36AC-4A3A-AD2A-9A0966D16D3E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5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47" y="635363"/>
            <a:ext cx="10952715" cy="4931191"/>
          </a:xfrm>
        </p:spPr>
        <p:txBody>
          <a:bodyPr anchor="t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A4C8E-0512-44ED-A117-15A43817985F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8F39D539-C72A-46A0-EB96-C3401D538D65}"/>
              </a:ext>
            </a:extLst>
          </p:cNvPr>
          <p:cNvSpPr/>
          <p:nvPr/>
        </p:nvSpPr>
        <p:spPr>
          <a:xfrm>
            <a:off x="679447" y="5803591"/>
            <a:ext cx="482598" cy="482537"/>
          </a:xfrm>
          <a:prstGeom prst="ellipse">
            <a:avLst/>
          </a:prstGeom>
          <a:noFill/>
          <a:ln w="12700">
            <a:solidFill>
              <a:srgbClr val="DCEBFF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9" name="Image 0" descr=" ">
            <a:extLst>
              <a:ext uri="{FF2B5EF4-FFF2-40B4-BE49-F238E27FC236}">
                <a16:creationId xmlns:a16="http://schemas.microsoft.com/office/drawing/2014/main" id="{FD8622F3-14FF-0CA2-1EC3-17C66BA6C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6020901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39" y="374649"/>
            <a:ext cx="9632961" cy="5847987"/>
          </a:xfrm>
        </p:spPr>
        <p:txBody>
          <a:bodyPr anchor="b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42C84F-F977-43DB-90CF-ECC5710077AC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97058303-9BE8-7CE5-6918-3467664B819B}"/>
              </a:ext>
            </a:extLst>
          </p:cNvPr>
          <p:cNvSpPr/>
          <p:nvPr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BC632823-5A98-7687-702C-BB6CA7E92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C748914-8664-457B-A714-4A5A7F87DF93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  <p:sldLayoutId id="2147483797" r:id="rId32"/>
    <p:sldLayoutId id="2147483798" r:id="rId33"/>
    <p:sldLayoutId id="2147483799" r:id="rId34"/>
    <p:sldLayoutId id="2147483800" r:id="rId35"/>
    <p:sldLayoutId id="2147483801" r:id="rId36"/>
    <p:sldLayoutId id="2147483802" r:id="rId37"/>
    <p:sldLayoutId id="2147483803" r:id="rId38"/>
    <p:sldLayoutId id="2147483804" r:id="rId39"/>
    <p:sldLayoutId id="2147483805" r:id="rId40"/>
    <p:sldLayoutId id="2147483806" r:id="rId41"/>
    <p:sldLayoutId id="2147483807" r:id="rId42"/>
    <p:sldLayoutId id="2147483808" r:id="rId43"/>
    <p:sldLayoutId id="2147483809" r:id="rId44"/>
    <p:sldLayoutId id="2147483810" r:id="rId45"/>
    <p:sldLayoutId id="2147483811" r:id="rId46"/>
    <p:sldLayoutId id="2147483812" r:id="rId47"/>
    <p:sldLayoutId id="2147483813" r:id="rId48"/>
    <p:sldLayoutId id="2147483814" r:id="rId49"/>
    <p:sldLayoutId id="2147483815" r:id="rId5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0" i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7989-07E4-B482-9F2A-EBF670F7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997" y="635364"/>
            <a:ext cx="10923339" cy="201394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i="0" dirty="0" err="1">
                <a:ea typeface="+mj-lt"/>
                <a:cs typeface="+mj-lt"/>
              </a:rPr>
              <a:t>Новый</a:t>
            </a:r>
            <a:r>
              <a:rPr lang="en-US" sz="4000" i="0" dirty="0">
                <a:ea typeface="+mj-lt"/>
                <a:cs typeface="+mj-lt"/>
              </a:rPr>
              <a:t> </a:t>
            </a:r>
            <a:r>
              <a:rPr lang="en-US" sz="4000" i="0" dirty="0" err="1">
                <a:ea typeface="+mj-lt"/>
                <a:cs typeface="+mj-lt"/>
              </a:rPr>
              <a:t>метод</a:t>
            </a:r>
            <a:r>
              <a:rPr lang="en-US" sz="4000" i="0" dirty="0">
                <a:ea typeface="+mj-lt"/>
                <a:cs typeface="+mj-lt"/>
              </a:rPr>
              <a:t> </a:t>
            </a:r>
            <a:r>
              <a:rPr lang="en-US" sz="4000" i="0" dirty="0" err="1">
                <a:ea typeface="+mj-lt"/>
                <a:cs typeface="+mj-lt"/>
              </a:rPr>
              <a:t>реконструкции</a:t>
            </a:r>
            <a:r>
              <a:rPr lang="en-US" sz="4000" i="0" dirty="0">
                <a:ea typeface="+mj-lt"/>
                <a:cs typeface="+mj-lt"/>
              </a:rPr>
              <a:t> </a:t>
            </a:r>
            <a:r>
              <a:rPr lang="en-US" sz="4000" i="0" dirty="0" err="1">
                <a:ea typeface="+mj-lt"/>
                <a:cs typeface="+mj-lt"/>
              </a:rPr>
              <a:t>колец</a:t>
            </a:r>
            <a:r>
              <a:rPr lang="en-US" sz="4000" i="0" dirty="0">
                <a:ea typeface="+mj-lt"/>
                <a:cs typeface="+mj-lt"/>
              </a:rPr>
              <a:t> </a:t>
            </a:r>
            <a:r>
              <a:rPr lang="en-US" sz="4000" i="0" dirty="0" err="1">
                <a:ea typeface="+mj-lt"/>
                <a:cs typeface="+mj-lt"/>
              </a:rPr>
              <a:t>черенковского</a:t>
            </a:r>
            <a:r>
              <a:rPr lang="en-US" sz="4000" i="0" dirty="0">
                <a:ea typeface="+mj-lt"/>
                <a:cs typeface="+mj-lt"/>
              </a:rPr>
              <a:t> </a:t>
            </a:r>
            <a:r>
              <a:rPr lang="en-US" sz="4000" i="0" dirty="0" err="1">
                <a:ea typeface="+mj-lt"/>
                <a:cs typeface="+mj-lt"/>
              </a:rPr>
              <a:t>излучения</a:t>
            </a:r>
            <a:r>
              <a:rPr lang="en-US" sz="4000" i="0" dirty="0">
                <a:ea typeface="+mj-lt"/>
                <a:cs typeface="+mj-lt"/>
              </a:rPr>
              <a:t> </a:t>
            </a:r>
            <a:r>
              <a:rPr lang="en-US" sz="4000" i="0" dirty="0" err="1">
                <a:ea typeface="+mj-lt"/>
                <a:cs typeface="+mj-lt"/>
              </a:rPr>
              <a:t>для</a:t>
            </a:r>
            <a:r>
              <a:rPr lang="en-US" sz="4000" i="0" dirty="0">
                <a:ea typeface="+mj-lt"/>
                <a:cs typeface="+mj-lt"/>
              </a:rPr>
              <a:t> FARICH </a:t>
            </a:r>
            <a:r>
              <a:rPr lang="en-US" sz="4000" i="0" dirty="0" err="1">
                <a:ea typeface="+mj-lt"/>
                <a:cs typeface="+mj-lt"/>
              </a:rPr>
              <a:t>детекторов</a:t>
            </a:r>
            <a:r>
              <a:rPr lang="en-US" sz="4000" i="0" dirty="0">
                <a:ea typeface="+mj-lt"/>
                <a:cs typeface="+mj-lt"/>
              </a:rPr>
              <a:t>.</a:t>
            </a:r>
            <a:endParaRPr lang="en-US" sz="4000" i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CF5F8-0028-8636-5006-5D5C52B32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9937" y="5799354"/>
            <a:ext cx="9418399" cy="446558"/>
          </a:xfrm>
        </p:spPr>
        <p:txBody>
          <a:bodyPr>
            <a:normAutofit/>
          </a:bodyPr>
          <a:lstStyle/>
          <a:p>
            <a:r>
              <a:rPr lang="en-US" dirty="0" err="1"/>
              <a:t>Агафонов</a:t>
            </a:r>
            <a:r>
              <a:rPr lang="en-US" dirty="0"/>
              <a:t> </a:t>
            </a:r>
            <a:r>
              <a:rPr lang="en-US" dirty="0" err="1"/>
              <a:t>Глеб</a:t>
            </a:r>
            <a:r>
              <a:rPr lang="en-US" dirty="0"/>
              <a:t>, </a:t>
            </a:r>
            <a:r>
              <a:rPr lang="en-US" dirty="0" err="1"/>
              <a:t>сотрудник</a:t>
            </a:r>
            <a:r>
              <a:rPr lang="en-US" dirty="0"/>
              <a:t> ЛАДФВЭ</a:t>
            </a:r>
          </a:p>
        </p:txBody>
      </p:sp>
      <p:pic>
        <p:nvPicPr>
          <p:cNvPr id="6" name="Рисунок 5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EC41602-5E75-E8D2-AA1A-071E2C13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12" y="2651213"/>
            <a:ext cx="2525169" cy="2651604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934649-ECC1-43DB-4337-E165E786E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497" y="3089624"/>
            <a:ext cx="1951059" cy="2004426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459842-1748-A04D-2607-5EFA99596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374" y="3340143"/>
            <a:ext cx="1470895" cy="151382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B719A75-C2E1-5FFE-4CCB-08608996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647" y="3434087"/>
            <a:ext cx="1230813" cy="126330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1540267-4E4D-23B1-E025-2909BE82A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276" y="3611538"/>
            <a:ext cx="948978" cy="9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3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AA5D8-FE71-E597-EDDB-59FBE2287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79BF-25E3-828C-145F-7A8E8D52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6" y="214613"/>
            <a:ext cx="10966705" cy="11322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i="0" dirty="0" err="1"/>
              <a:t>СУТь</a:t>
            </a:r>
            <a:r>
              <a:rPr lang="en-US" sz="4000" i="0" dirty="0"/>
              <a:t> </a:t>
            </a:r>
            <a:r>
              <a:rPr lang="en-US" sz="4000" i="0" dirty="0" err="1"/>
              <a:t>проекта</a:t>
            </a:r>
            <a:r>
              <a:rPr lang="en-US" sz="4000" i="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7486E-9055-C514-1C0D-1D6926ED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784" y="1115251"/>
            <a:ext cx="6102430" cy="27410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ЧТО БЫЛО:</a:t>
            </a:r>
          </a:p>
          <a:p>
            <a:r>
              <a:rPr lang="ru-RU" sz="1800" dirty="0"/>
              <a:t>Алгоритм, реконструирующий кольцо </a:t>
            </a:r>
            <a:r>
              <a:rPr lang="ru-RU" sz="1800" dirty="0" err="1"/>
              <a:t>черенковского</a:t>
            </a:r>
            <a:r>
              <a:rPr lang="ru-RU" sz="1800" dirty="0"/>
              <a:t> излучения, используя трековую информацию и информацию о пространственном распределении хитов.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dirty="0"/>
              <a:t>Не высокая точность и время выполнения реконструкции и анализа.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dirty="0"/>
              <a:t>Физическая корректность реконструкции и последующего анализа.</a:t>
            </a:r>
          </a:p>
          <a:p>
            <a:pPr marL="228600" lvl="1" indent="0">
              <a:buNone/>
            </a:pP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75FC57-93FD-F662-67DE-402028525837}"/>
              </a:ext>
            </a:extLst>
          </p:cNvPr>
          <p:cNvSpPr/>
          <p:nvPr/>
        </p:nvSpPr>
        <p:spPr>
          <a:xfrm>
            <a:off x="-28002" y="5054330"/>
            <a:ext cx="6062396" cy="1750114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A128741-2CFA-B679-116D-8CF08C6111A4}"/>
              </a:ext>
            </a:extLst>
          </p:cNvPr>
          <p:cNvCxnSpPr/>
          <p:nvPr/>
        </p:nvCxnSpPr>
        <p:spPr>
          <a:xfrm flipH="1">
            <a:off x="6041526" y="1116904"/>
            <a:ext cx="38184" cy="569110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291FBE-05D1-01D2-07D3-2A482A6A8AF7}"/>
              </a:ext>
            </a:extLst>
          </p:cNvPr>
          <p:cNvSpPr/>
          <p:nvPr/>
        </p:nvSpPr>
        <p:spPr>
          <a:xfrm>
            <a:off x="5533924" y="3426982"/>
            <a:ext cx="504032" cy="13160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04DCDA-3BEC-26C5-5B43-C424FD25B588}"/>
              </a:ext>
            </a:extLst>
          </p:cNvPr>
          <p:cNvSpPr/>
          <p:nvPr/>
        </p:nvSpPr>
        <p:spPr>
          <a:xfrm>
            <a:off x="2994628" y="4634303"/>
            <a:ext cx="1275651" cy="412652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9E1F2E-B231-F8BB-04DE-52E32D5DA327}"/>
              </a:ext>
            </a:extLst>
          </p:cNvPr>
          <p:cNvSpPr/>
          <p:nvPr/>
        </p:nvSpPr>
        <p:spPr>
          <a:xfrm>
            <a:off x="3303816" y="3561372"/>
            <a:ext cx="655665" cy="105086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443B518-7566-344A-6E83-F3C911F3E46D}"/>
              </a:ext>
            </a:extLst>
          </p:cNvPr>
          <p:cNvSpPr/>
          <p:nvPr/>
        </p:nvSpPr>
        <p:spPr>
          <a:xfrm>
            <a:off x="1957459" y="3220555"/>
            <a:ext cx="264018" cy="18453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54B2EA-F0FA-4C4B-E1DA-5EAC8E05AAD7}"/>
              </a:ext>
            </a:extLst>
          </p:cNvPr>
          <p:cNvSpPr/>
          <p:nvPr/>
        </p:nvSpPr>
        <p:spPr>
          <a:xfrm>
            <a:off x="-22192" y="3410991"/>
            <a:ext cx="910737" cy="164316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F48ED14-7603-61E1-6EAC-8BFAF8F15054}"/>
              </a:ext>
            </a:extLst>
          </p:cNvPr>
          <p:cNvSpPr/>
          <p:nvPr/>
        </p:nvSpPr>
        <p:spPr>
          <a:xfrm>
            <a:off x="1209533" y="3410991"/>
            <a:ext cx="388820" cy="1632728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FD3C7B-0723-B986-A317-FF4BA242955F}"/>
              </a:ext>
            </a:extLst>
          </p:cNvPr>
          <p:cNvSpPr txBox="1"/>
          <p:nvPr/>
        </p:nvSpPr>
        <p:spPr>
          <a:xfrm>
            <a:off x="3112140" y="3237401"/>
            <a:ext cx="10225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аэрогель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D078F2-6B7E-5FD1-024C-0820807B1007}"/>
              </a:ext>
            </a:extLst>
          </p:cNvPr>
          <p:cNvSpPr txBox="1"/>
          <p:nvPr/>
        </p:nvSpPr>
        <p:spPr>
          <a:xfrm>
            <a:off x="1611422" y="2876892"/>
            <a:ext cx="1433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детектор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A2BE2E-887F-BDB1-D0E5-FA46283BF92B}"/>
              </a:ext>
            </a:extLst>
          </p:cNvPr>
          <p:cNvSpPr txBox="1"/>
          <p:nvPr/>
        </p:nvSpPr>
        <p:spPr>
          <a:xfrm>
            <a:off x="-1316" y="2879864"/>
            <a:ext cx="16102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/>
              <a:t>калориметр и трековая система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50FD21E-88FD-F68C-02F3-E9E663B2B7EA}"/>
              </a:ext>
            </a:extLst>
          </p:cNvPr>
          <p:cNvCxnSpPr/>
          <p:nvPr/>
        </p:nvCxnSpPr>
        <p:spPr>
          <a:xfrm flipH="1">
            <a:off x="3953382" y="4039379"/>
            <a:ext cx="1583858" cy="14007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1E07276-8820-9207-711A-DDB9692B7D28}"/>
              </a:ext>
            </a:extLst>
          </p:cNvPr>
          <p:cNvCxnSpPr>
            <a:cxnSpLocks/>
          </p:cNvCxnSpPr>
          <p:nvPr/>
        </p:nvCxnSpPr>
        <p:spPr>
          <a:xfrm flipH="1" flipV="1">
            <a:off x="3243572" y="3771550"/>
            <a:ext cx="769667" cy="257389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02AFD2F-B90F-C314-E098-4A316E295E30}"/>
              </a:ext>
            </a:extLst>
          </p:cNvPr>
          <p:cNvCxnSpPr>
            <a:cxnSpLocks/>
          </p:cNvCxnSpPr>
          <p:nvPr/>
        </p:nvCxnSpPr>
        <p:spPr>
          <a:xfrm flipH="1">
            <a:off x="3243571" y="4091568"/>
            <a:ext cx="769666" cy="212337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7487EBF-2AA7-6A5A-D24A-F928D861D72B}"/>
              </a:ext>
            </a:extLst>
          </p:cNvPr>
          <p:cNvCxnSpPr>
            <a:cxnSpLocks/>
          </p:cNvCxnSpPr>
          <p:nvPr/>
        </p:nvCxnSpPr>
        <p:spPr>
          <a:xfrm flipH="1" flipV="1">
            <a:off x="2147544" y="3312261"/>
            <a:ext cx="1145447" cy="487032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4D3C641-97E4-FD73-C435-5212A75FA5A0}"/>
              </a:ext>
            </a:extLst>
          </p:cNvPr>
          <p:cNvCxnSpPr>
            <a:cxnSpLocks/>
          </p:cNvCxnSpPr>
          <p:nvPr/>
        </p:nvCxnSpPr>
        <p:spPr>
          <a:xfrm flipH="1">
            <a:off x="2157981" y="4279457"/>
            <a:ext cx="1155884" cy="421104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0CB4A67-0929-9FBB-6312-0F7A3441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9" y="1231593"/>
            <a:ext cx="948978" cy="971031"/>
          </a:xfrm>
          <a:prstGeom prst="rect">
            <a:avLst/>
          </a:prstGeom>
        </p:spPr>
      </p:pic>
      <p:cxnSp>
        <p:nvCxnSpPr>
          <p:cNvPr id="36" name="Соединитель: изогнутый 35">
            <a:extLst>
              <a:ext uri="{FF2B5EF4-FFF2-40B4-BE49-F238E27FC236}">
                <a16:creationId xmlns:a16="http://schemas.microsoft.com/office/drawing/2014/main" id="{69662B01-9BDF-3421-4565-40EED8D51425}"/>
              </a:ext>
            </a:extLst>
          </p:cNvPr>
          <p:cNvCxnSpPr/>
          <p:nvPr/>
        </p:nvCxnSpPr>
        <p:spPr>
          <a:xfrm>
            <a:off x="1210647" y="2045170"/>
            <a:ext cx="752246" cy="1739570"/>
          </a:xfrm>
          <a:prstGeom prst="curvedConnector3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ubtitle 2">
            <a:extLst>
              <a:ext uri="{FF2B5EF4-FFF2-40B4-BE49-F238E27FC236}">
                <a16:creationId xmlns:a16="http://schemas.microsoft.com/office/drawing/2014/main" id="{5845906B-8891-7F95-D9E0-1A648F6CA7BF}"/>
              </a:ext>
            </a:extLst>
          </p:cNvPr>
          <p:cNvSpPr txBox="1">
            <a:spLocks/>
          </p:cNvSpPr>
          <p:nvPr/>
        </p:nvSpPr>
        <p:spPr>
          <a:xfrm>
            <a:off x="6036417" y="3887678"/>
            <a:ext cx="6102430" cy="27410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ЧТО СТАЛО:</a:t>
            </a:r>
          </a:p>
          <a:p>
            <a:r>
              <a:rPr lang="ru-RU" sz="1800" dirty="0"/>
              <a:t>Алгоритм, реконструирующий кольцо </a:t>
            </a:r>
            <a:r>
              <a:rPr lang="ru-RU" sz="1800" dirty="0" err="1"/>
              <a:t>черенковского</a:t>
            </a:r>
            <a:r>
              <a:rPr lang="ru-RU" sz="1800" dirty="0"/>
              <a:t> излучения, используя лишь  информацию о пространственном распределении хитов.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sz="1700" dirty="0"/>
              <a:t>Высокая точность и время выполнения реконструкции и анализа.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sz="1700" dirty="0"/>
              <a:t>Физическая корректность реконструкции и последующего анализа.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ru-RU" sz="1700" dirty="0"/>
              <a:t>Возможность работы с данными любого качества.</a:t>
            </a:r>
          </a:p>
          <a:p>
            <a:pPr marL="0" indent="0">
              <a:buNone/>
            </a:pPr>
            <a:endParaRPr lang="ru-RU" sz="2400" dirty="0"/>
          </a:p>
          <a:p>
            <a:pPr marL="228600" lvl="1" indent="0">
              <a:buNone/>
            </a:pP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CEFF0-EEF1-A396-48AF-DDA475539B9D}"/>
              </a:ext>
            </a:extLst>
          </p:cNvPr>
          <p:cNvSpPr txBox="1"/>
          <p:nvPr/>
        </p:nvSpPr>
        <p:spPr>
          <a:xfrm>
            <a:off x="2608673" y="1450417"/>
            <a:ext cx="33101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err="1"/>
              <a:t>cos</a:t>
            </a:r>
            <a:r>
              <a:rPr lang="ru-RU" sz="2800" dirty="0"/>
              <a:t>(α)  = 1/(β*n)</a:t>
            </a:r>
          </a:p>
        </p:txBody>
      </p:sp>
    </p:spTree>
    <p:extLst>
      <p:ext uri="{BB962C8B-B14F-4D97-AF65-F5344CB8AC3E}">
        <p14:creationId xmlns:p14="http://schemas.microsoft.com/office/powerpoint/2010/main" val="329136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750AD-FEC3-1C77-659B-FC19BC4AD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1454-D1A6-F713-BCC8-93BAFDBE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6" y="214613"/>
            <a:ext cx="10966705" cy="11322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i="0" dirty="0" err="1"/>
              <a:t>Результаты</a:t>
            </a:r>
            <a:r>
              <a:rPr lang="en-US" sz="4000" i="0" dirty="0"/>
              <a:t> </a:t>
            </a:r>
            <a:r>
              <a:rPr lang="en-US" sz="4000" i="0" dirty="0" err="1"/>
              <a:t>на</a:t>
            </a:r>
            <a:r>
              <a:rPr lang="en-US" sz="4000" i="0" dirty="0"/>
              <a:t> </a:t>
            </a:r>
            <a:r>
              <a:rPr lang="en-US" sz="4000" i="0" dirty="0" err="1"/>
              <a:t>настоящий</a:t>
            </a:r>
            <a:r>
              <a:rPr lang="en-US" sz="4000" i="0" dirty="0"/>
              <a:t> </a:t>
            </a:r>
            <a:r>
              <a:rPr lang="en-US" sz="4000" i="0" dirty="0" err="1"/>
              <a:t>момент</a:t>
            </a:r>
            <a:r>
              <a:rPr lang="en-US" sz="4000" i="0" dirty="0"/>
              <a:t>.</a:t>
            </a:r>
          </a:p>
        </p:txBody>
      </p:sp>
      <p:pic>
        <p:nvPicPr>
          <p:cNvPr id="6" name="Объект 5" descr="Изображение выглядит как текст, снимок экрана, диаграмма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51E2B7-1969-8007-377D-D0B352164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10" y="874815"/>
            <a:ext cx="6551281" cy="3305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957429-4596-7C38-E573-DF5DE5F23506}"/>
              </a:ext>
            </a:extLst>
          </p:cNvPr>
          <p:cNvSpPr txBox="1"/>
          <p:nvPr/>
        </p:nvSpPr>
        <p:spPr>
          <a:xfrm>
            <a:off x="378025" y="4508294"/>
            <a:ext cx="1157875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/>
              <a:t>Разработан алгоритм реконструкции кольца </a:t>
            </a:r>
            <a:r>
              <a:rPr lang="ru-RU" dirty="0" err="1"/>
              <a:t>черенковского</a:t>
            </a:r>
            <a:r>
              <a:rPr lang="ru-RU" dirty="0"/>
              <a:t> излучения, основанный на аналитическом методе аппроксимации </a:t>
            </a:r>
            <a:r>
              <a:rPr lang="ru-RU" dirty="0" err="1"/>
              <a:t>Таубина</a:t>
            </a:r>
            <a:r>
              <a:rPr lang="ru-RU" dirty="0"/>
              <a:t> и математически-статистическом методе моментов (ММ-оценки).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Разработан алгоритм фильтрации аппроксимированных данных, основанный на медианном абсолютном отклонении распределения хитов по радиусу кольца.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Улучшен алгоритм </a:t>
            </a:r>
            <a:r>
              <a:rPr lang="ru-RU" dirty="0" err="1"/>
              <a:t>фитирования</a:t>
            </a:r>
            <a:r>
              <a:rPr lang="ru-RU" dirty="0"/>
              <a:t> распределения хитов относительно аппроксимированного центра.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30A68-348D-81E2-B27C-06300183ACC7}"/>
              </a:ext>
            </a:extLst>
          </p:cNvPr>
          <p:cNvSpPr txBox="1"/>
          <p:nvPr/>
        </p:nvSpPr>
        <p:spPr>
          <a:xfrm>
            <a:off x="7099960" y="1004253"/>
            <a:ext cx="438228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Средняя скорость </a:t>
            </a:r>
            <a:r>
              <a:rPr lang="ru-RU" sz="2000" err="1">
                <a:solidFill>
                  <a:schemeClr val="tx2">
                    <a:lumMod val="95000"/>
                    <a:lumOff val="5000"/>
                  </a:schemeClr>
                </a:solidFill>
              </a:rPr>
              <a:t>фитирования</a:t>
            </a: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на одно событие: 0.003 </a:t>
            </a:r>
            <a:r>
              <a:rPr lang="ru-RU" sz="2000" err="1">
                <a:solidFill>
                  <a:schemeClr val="tx2">
                    <a:lumMod val="95000"/>
                    <a:lumOff val="5000"/>
                  </a:schemeClr>
                </a:solidFill>
              </a:rPr>
              <a:t>ms</a:t>
            </a:r>
            <a:endParaRPr lang="ru-RU" sz="200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Среднее значение выбросов при </a:t>
            </a:r>
            <a:r>
              <a:rPr lang="ru-RU" sz="2000" err="1">
                <a:solidFill>
                  <a:schemeClr val="tx2">
                    <a:lumMod val="95000"/>
                    <a:lumOff val="5000"/>
                  </a:schemeClr>
                </a:solidFill>
              </a:rPr>
              <a:t>фитировании</a:t>
            </a: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: 3 </a:t>
            </a:r>
            <a:r>
              <a:rPr lang="ru-RU" sz="2000" err="1">
                <a:solidFill>
                  <a:schemeClr val="tx2">
                    <a:lumMod val="95000"/>
                    <a:lumOff val="5000"/>
                  </a:schemeClr>
                </a:solidFill>
              </a:rPr>
              <a:t>mm</a:t>
            </a:r>
            <a:endParaRPr lang="ru-RU" sz="200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Погрешность </a:t>
            </a:r>
            <a:r>
              <a:rPr lang="ru-RU" sz="2000" err="1">
                <a:solidFill>
                  <a:schemeClr val="tx2">
                    <a:lumMod val="95000"/>
                    <a:lumOff val="5000"/>
                  </a:schemeClr>
                </a:solidFill>
              </a:rPr>
              <a:t>фитирования</a:t>
            </a: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: 2%</a:t>
            </a:r>
          </a:p>
          <a:p>
            <a:pPr marL="285750" indent="-285750">
              <a:buFont typeface="Arial"/>
              <a:buChar char="•"/>
            </a:pP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Потеря важных событий при фильтрации: 3 %</a:t>
            </a:r>
          </a:p>
        </p:txBody>
      </p:sp>
    </p:spTree>
    <p:extLst>
      <p:ext uri="{BB962C8B-B14F-4D97-AF65-F5344CB8AC3E}">
        <p14:creationId xmlns:p14="http://schemas.microsoft.com/office/powerpoint/2010/main" val="395571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F779B-6544-0EA6-501C-9410B3AAD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1CEA-2CBD-2875-2F36-9BB932B2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6" y="214613"/>
            <a:ext cx="10966705" cy="11322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i="0" dirty="0" err="1"/>
              <a:t>ПЛАНы</a:t>
            </a:r>
            <a:r>
              <a:rPr lang="en-US" sz="4000" i="0" dirty="0"/>
              <a:t> </a:t>
            </a:r>
            <a:r>
              <a:rPr lang="en-US" sz="4000" i="0" dirty="0" err="1"/>
              <a:t>на</a:t>
            </a:r>
            <a:r>
              <a:rPr lang="en-US" sz="4000" i="0" dirty="0"/>
              <a:t> 2026 </a:t>
            </a:r>
            <a:r>
              <a:rPr lang="en-US" sz="4000" i="0" dirty="0" err="1"/>
              <a:t>год</a:t>
            </a:r>
            <a:r>
              <a:rPr lang="en-US" sz="4000" i="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05AE4-CA7A-9804-4329-0AD3B1B6FB25}"/>
              </a:ext>
            </a:extLst>
          </p:cNvPr>
          <p:cNvSpPr txBox="1"/>
          <p:nvPr/>
        </p:nvSpPr>
        <p:spPr>
          <a:xfrm>
            <a:off x="378025" y="4508294"/>
            <a:ext cx="11578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 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C1669-5F34-FDE6-EED2-FC2C6A48C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96" y="1344896"/>
            <a:ext cx="10966705" cy="42964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1)Обучение разработанного алгоритма, с помощью методов машинного обучения, на смоделированных данных.</a:t>
            </a:r>
          </a:p>
          <a:p>
            <a:pPr marL="0" indent="0">
              <a:buNone/>
            </a:pPr>
            <a:r>
              <a:rPr lang="ru-RU" sz="2000" dirty="0"/>
              <a:t>1.1) Написание статьи/отчета, в которой/котором будет представлен анализ методов реализованных в рамках проекта. </a:t>
            </a:r>
          </a:p>
          <a:p>
            <a:pPr marL="0" indent="0">
              <a:buNone/>
            </a:pPr>
            <a:r>
              <a:rPr lang="ru-RU" sz="2000" dirty="0"/>
              <a:t>2)Тестирование уже обученного на смоделированных данных алгоритма на реальных данных.</a:t>
            </a:r>
          </a:p>
          <a:p>
            <a:pPr marL="0" indent="0">
              <a:buNone/>
            </a:pPr>
            <a:r>
              <a:rPr lang="ru-RU" sz="2000" dirty="0"/>
              <a:t>3)Написание статьи по итогам проекта, в которой будут представлены результаты тестирования в случае успеха. В случае, если тесты покажут неудовлетворительные результаты, то алгоритм будет дорабатываться пока результаты не будут удовлетворительны .</a:t>
            </a:r>
          </a:p>
          <a:p>
            <a:pPr marL="0" indent="0">
              <a:buNone/>
            </a:pPr>
            <a:r>
              <a:rPr lang="ru-RU" sz="2000" dirty="0"/>
              <a:t>4)Участие в научных конференциях для "продвижения" результатов проекта.</a:t>
            </a:r>
          </a:p>
          <a:p>
            <a:pPr marL="0" indent="0">
              <a:buNone/>
            </a:pPr>
            <a:r>
              <a:rPr lang="ru-RU" sz="2000" dirty="0"/>
              <a:t>4.1) Установление связи с коллегами из Дубны: Питчинг итогового продукта для последующего внедрения в систему обработки данных FARICH на эксперименте SPD. </a:t>
            </a:r>
          </a:p>
        </p:txBody>
      </p:sp>
    </p:spTree>
    <p:extLst>
      <p:ext uri="{BB962C8B-B14F-4D97-AF65-F5344CB8AC3E}">
        <p14:creationId xmlns:p14="http://schemas.microsoft.com/office/powerpoint/2010/main" val="187773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7F5F-B125-4A58-6BD6-1CA8C51A8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0C88-7CE5-8FD3-D7C8-76827AE9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6" y="214613"/>
            <a:ext cx="10966705" cy="11322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i="0" dirty="0" err="1"/>
              <a:t>ПЛАНы</a:t>
            </a:r>
            <a:r>
              <a:rPr lang="en-US" sz="4000" i="0" dirty="0"/>
              <a:t> </a:t>
            </a:r>
            <a:r>
              <a:rPr lang="en-US" sz="4000" i="0" dirty="0" err="1"/>
              <a:t>на</a:t>
            </a:r>
            <a:r>
              <a:rPr lang="en-US" sz="4000" i="0" dirty="0"/>
              <a:t> 2026 </a:t>
            </a:r>
            <a:r>
              <a:rPr lang="en-US" sz="4000" i="0" dirty="0" err="1"/>
              <a:t>год</a:t>
            </a:r>
            <a:r>
              <a:rPr lang="en-US" sz="4000" i="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2591D-557E-007A-C82A-3D735DED54D1}"/>
              </a:ext>
            </a:extLst>
          </p:cNvPr>
          <p:cNvSpPr txBox="1"/>
          <p:nvPr/>
        </p:nvSpPr>
        <p:spPr>
          <a:xfrm>
            <a:off x="378025" y="4508294"/>
            <a:ext cx="11578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 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7A673B-734A-CED1-DAE6-2F9ECD10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26" y="1344896"/>
            <a:ext cx="10904075" cy="24383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/>
              <a:t>Машинное обучение на смоделированных данных:</a:t>
            </a:r>
            <a:endParaRPr lang="ru-RU" dirty="0"/>
          </a:p>
          <a:p>
            <a:pPr marL="571500" lvl="1" indent="-342900">
              <a:buFont typeface="Courier New" panose="020B0604020202020204" pitchFamily="34" charset="0"/>
              <a:buChar char="o"/>
            </a:pPr>
            <a:r>
              <a:rPr lang="ru-RU" sz="1900" dirty="0"/>
              <a:t>Качественно и подробно описать используемых алгоритм (вместе с описание других для будущего отчета/статьи)</a:t>
            </a:r>
          </a:p>
          <a:p>
            <a:pPr marL="571500" lvl="1" indent="-342900">
              <a:buFont typeface="Courier New" panose="020B0604020202020204" pitchFamily="34" charset="0"/>
              <a:buChar char="o"/>
            </a:pPr>
            <a:r>
              <a:rPr lang="ru-RU" sz="1900" dirty="0"/>
              <a:t>Внести в алгоритм изменения, которые бы позволили работать с эллипсами (желательно с коническими сечениями любого вида)</a:t>
            </a:r>
          </a:p>
          <a:p>
            <a:pPr marL="571500" lvl="1" indent="-342900">
              <a:buFont typeface="Courier New" panose="020B0604020202020204" pitchFamily="34" charset="0"/>
              <a:buChar char="o"/>
            </a:pPr>
            <a:r>
              <a:rPr lang="ru-RU" sz="1800" dirty="0"/>
              <a:t>Добиться максимальной устойчивости в поиске параметров кривой</a:t>
            </a:r>
          </a:p>
          <a:p>
            <a:pPr lvl="1"/>
            <a:endParaRPr lang="ru-RU" sz="1800" dirty="0"/>
          </a:p>
          <a:p>
            <a:pPr marL="228600" lvl="1" indent="0">
              <a:buNone/>
            </a:pPr>
            <a:endParaRPr lang="ru-RU" sz="1800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5B933A5B-5EFF-BEE3-C345-92005F37AE67}"/>
              </a:ext>
            </a:extLst>
          </p:cNvPr>
          <p:cNvSpPr txBox="1">
            <a:spLocks/>
          </p:cNvSpPr>
          <p:nvPr/>
        </p:nvSpPr>
        <p:spPr>
          <a:xfrm>
            <a:off x="357951" y="3647597"/>
            <a:ext cx="10904075" cy="2438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Тестирование на реальных данных</a:t>
            </a:r>
          </a:p>
          <a:p>
            <a:pPr marL="571500" lvl="1" indent="-342900">
              <a:buFont typeface="Courier New" panose="020B0604020202020204" pitchFamily="34" charset="0"/>
              <a:buChar char="o"/>
            </a:pPr>
            <a:r>
              <a:rPr lang="ru-RU" sz="1900" dirty="0"/>
              <a:t>Выбор данных (открытые данные ATLAS, данные с ВЭПП)</a:t>
            </a:r>
          </a:p>
          <a:p>
            <a:pPr marL="571500" lvl="1" indent="-342900">
              <a:buFont typeface="Courier New" panose="020B0604020202020204" pitchFamily="34" charset="0"/>
              <a:buChar char="o"/>
            </a:pPr>
            <a:r>
              <a:rPr lang="ru-RU" sz="1900" dirty="0"/>
              <a:t>Прогон алгоритма на реальных данных</a:t>
            </a:r>
          </a:p>
          <a:p>
            <a:pPr marL="571500" lvl="1" indent="-342900">
              <a:buFont typeface="Courier New" panose="020B0604020202020204" pitchFamily="34" charset="0"/>
              <a:buChar char="o"/>
            </a:pPr>
            <a:r>
              <a:rPr lang="ru-RU" sz="1900" dirty="0"/>
              <a:t>Калибровка и дообучение</a:t>
            </a:r>
          </a:p>
          <a:p>
            <a:pPr lvl="1"/>
            <a:endParaRPr lang="ru-RU" sz="1800" dirty="0"/>
          </a:p>
          <a:p>
            <a:pPr marL="228600" lvl="1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9194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B7E34-A8AA-E4EC-634A-993DC4599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ACD13F-16B3-01D2-997B-AF18C15070EA}"/>
              </a:ext>
            </a:extLst>
          </p:cNvPr>
          <p:cNvSpPr txBox="1"/>
          <p:nvPr/>
        </p:nvSpPr>
        <p:spPr>
          <a:xfrm>
            <a:off x="325833" y="5479061"/>
            <a:ext cx="11578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 </a:t>
            </a:r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7AA4032-4991-EAAD-0A3F-5745507B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4" y="1376797"/>
            <a:ext cx="8430767" cy="184202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11" name="Рисунок 10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F78B303-83FF-2F42-983C-0E7FED70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20" y="3621980"/>
            <a:ext cx="2525169" cy="26516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5D50562-934E-A438-7D18-07859A5CC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305" y="4060391"/>
            <a:ext cx="1951059" cy="200442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E4CBE5-0B80-0F49-A81D-D1EFBBDB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182" y="4310910"/>
            <a:ext cx="1470895" cy="151382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BA3295B-B61C-1AA2-8660-BD541DC2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55" y="4404854"/>
            <a:ext cx="1230813" cy="126330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расочность, круг, Фрактальные картинк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232B625-F01E-3019-D17F-46D5D6604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084" y="4582305"/>
            <a:ext cx="948978" cy="9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45173"/>
      </p:ext>
    </p:extLst>
  </p:cSld>
  <p:clrMapOvr>
    <a:masterClrMapping/>
  </p:clrMapOvr>
</p:sld>
</file>

<file path=ppt/theme/theme1.xml><?xml version="1.0" encoding="utf-8"?>
<a:theme xmlns:a="http://schemas.openxmlformats.org/drawingml/2006/main" name="Refined Monochrome">
  <a:themeElements>
    <a:clrScheme name="Custom 57">
      <a:dk1>
        <a:srgbClr val="113D61"/>
      </a:dk1>
      <a:lt1>
        <a:srgbClr val="DCEBFF"/>
      </a:lt1>
      <a:dk2>
        <a:srgbClr val="000000"/>
      </a:dk2>
      <a:lt2>
        <a:srgbClr val="FFFFFF"/>
      </a:lt2>
      <a:accent1>
        <a:srgbClr val="3855B4"/>
      </a:accent1>
      <a:accent2>
        <a:srgbClr val="8E0000"/>
      </a:accent2>
      <a:accent3>
        <a:srgbClr val="DE0000"/>
      </a:accent3>
      <a:accent4>
        <a:srgbClr val="FFDCF2"/>
      </a:accent4>
      <a:accent5>
        <a:srgbClr val="DED2E3"/>
      </a:accent5>
      <a:accent6>
        <a:srgbClr val="F7F4F1"/>
      </a:accent6>
      <a:hlink>
        <a:srgbClr val="169C9A"/>
      </a:hlink>
      <a:folHlink>
        <a:srgbClr val="E15C3D"/>
      </a:folHlink>
    </a:clrScheme>
    <a:fontScheme name="Custom 23">
      <a:majorFont>
        <a:latin typeface="Bodoni MT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ined Monochrome_Sales Presentation_win32_LW_V3" id="{5CA088F4-77D6-4E20-827C-8AA84F124F2F}" vid="{4489657A-662E-4C81-B6D3-306CF5BE48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85BFC-6E97-4C88-9034-F2A7ED1C005E}">
  <ds:schemaRefs>
    <ds:schemaRef ds:uri="230e9df3-be65-4c73-a93b-d1236ebd677e"/>
    <ds:schemaRef ds:uri="http://purl.org/dc/elements/1.1/"/>
    <ds:schemaRef ds:uri="16c05727-aa75-4e4a-9b5f-8a80a1165891"/>
    <ds:schemaRef ds:uri="http://schemas.microsoft.com/sharepoint/v3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2BAF2CE-2C32-498E-B467-6C60C376794B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1A4212-02C6-475D-B332-DC5017D0453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Широкоэкранный</PresentationFormat>
  <Paragraphs>73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Refined Monochrome</vt:lpstr>
      <vt:lpstr>Новый метод реконструкции колец черенковского излучения для FARICH детекторов.</vt:lpstr>
      <vt:lpstr>СУТь проекта.</vt:lpstr>
      <vt:lpstr>Результаты на настоящий момент.</vt:lpstr>
      <vt:lpstr>ПЛАНы на 2026 год.</vt:lpstr>
      <vt:lpstr>ПЛАНы на 2026 год.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506</cp:revision>
  <dcterms:created xsi:type="dcterms:W3CDTF">2025-12-18T04:51:56Z</dcterms:created>
  <dcterms:modified xsi:type="dcterms:W3CDTF">2025-12-18T06:33:21Z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