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</p:sldMasterIdLst>
  <p:notesMasterIdLst>
    <p:notesMasterId r:id="rId20"/>
  </p:notesMasterIdLst>
  <p:sldIdLst>
    <p:sldId id="256" r:id="rId4"/>
    <p:sldId id="257" r:id="rId5"/>
    <p:sldId id="258" r:id="rId6"/>
    <p:sldId id="259" r:id="rId7"/>
    <p:sldId id="260" r:id="rId8"/>
    <p:sldId id="261" r:id="rId9"/>
    <p:sldId id="264" r:id="rId10"/>
    <p:sldId id="266" r:id="rId11"/>
    <p:sldId id="276" r:id="rId12"/>
    <p:sldId id="273" r:id="rId13"/>
    <p:sldId id="265" r:id="rId14"/>
    <p:sldId id="271" r:id="rId15"/>
    <p:sldId id="275" r:id="rId16"/>
    <p:sldId id="278" r:id="rId17"/>
    <p:sldId id="277" r:id="rId18"/>
    <p:sldId id="269" r:id="rId19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 panose="020B0604020202090204" pitchFamily="34" charset="0"/>
      <a:buNone/>
      <a:defRPr sz="1400" b="0" i="0" u="none" kern="1200" baseline="0">
        <a:solidFill>
          <a:srgbClr val="000000"/>
        </a:solidFill>
        <a:latin typeface="Arial" panose="020B0604020202090204" pitchFamily="34" charset="0"/>
        <a:ea typeface="+mn-ea"/>
        <a:cs typeface="+mn-cs"/>
        <a:sym typeface="Arial" panose="020B0604020202090204" pitchFamily="34" charset="0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 panose="020B0604020202090204" pitchFamily="34" charset="0"/>
      <a:buNone/>
      <a:defRPr sz="1400" b="0" i="0" u="none" kern="1200" baseline="0">
        <a:solidFill>
          <a:srgbClr val="000000"/>
        </a:solidFill>
        <a:latin typeface="Arial" panose="020B0604020202090204" pitchFamily="34" charset="0"/>
        <a:ea typeface="+mn-ea"/>
        <a:cs typeface="+mn-cs"/>
        <a:sym typeface="Arial" panose="020B0604020202090204" pitchFamily="34" charset="0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 panose="020B0604020202090204" pitchFamily="34" charset="0"/>
      <a:buNone/>
      <a:defRPr sz="1400" b="0" i="0" u="none" kern="1200" baseline="0">
        <a:solidFill>
          <a:srgbClr val="000000"/>
        </a:solidFill>
        <a:latin typeface="Arial" panose="020B0604020202090204" pitchFamily="34" charset="0"/>
        <a:ea typeface="+mn-ea"/>
        <a:cs typeface="+mn-cs"/>
        <a:sym typeface="Arial" panose="020B0604020202090204" pitchFamily="34" charset="0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 panose="020B0604020202090204" pitchFamily="34" charset="0"/>
      <a:buNone/>
      <a:defRPr sz="1400" b="0" i="0" u="none" kern="1200" baseline="0">
        <a:solidFill>
          <a:srgbClr val="000000"/>
        </a:solidFill>
        <a:latin typeface="Arial" panose="020B0604020202090204" pitchFamily="34" charset="0"/>
        <a:ea typeface="+mn-ea"/>
        <a:cs typeface="+mn-cs"/>
        <a:sym typeface="Arial" panose="020B0604020202090204" pitchFamily="34" charset="0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 panose="020B0604020202090204" pitchFamily="34" charset="0"/>
      <a:buNone/>
      <a:defRPr sz="1400" b="0" i="0" u="none" kern="1200" baseline="0">
        <a:solidFill>
          <a:srgbClr val="000000"/>
        </a:solidFill>
        <a:latin typeface="Arial" panose="020B0604020202090204" pitchFamily="34" charset="0"/>
        <a:ea typeface="+mn-ea"/>
        <a:cs typeface="+mn-cs"/>
        <a:sym typeface="Arial" panose="020B0604020202090204" pitchFamily="34" charset="0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 panose="020B0604020202090204" pitchFamily="34" charset="0"/>
      <a:buNone/>
      <a:defRPr sz="1400" b="0" i="0" u="none" kern="1200" baseline="0">
        <a:solidFill>
          <a:srgbClr val="000000"/>
        </a:solidFill>
        <a:latin typeface="Arial" panose="020B0604020202090204" pitchFamily="34" charset="0"/>
        <a:ea typeface="+mn-ea"/>
        <a:cs typeface="+mn-cs"/>
        <a:sym typeface="Arial" panose="020B0604020202090204" pitchFamily="34" charset="0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 panose="020B0604020202090204" pitchFamily="34" charset="0"/>
      <a:buNone/>
      <a:defRPr sz="1400" b="0" i="0" u="none" kern="1200" baseline="0">
        <a:solidFill>
          <a:srgbClr val="000000"/>
        </a:solidFill>
        <a:latin typeface="Arial" panose="020B0604020202090204" pitchFamily="34" charset="0"/>
        <a:ea typeface="+mn-ea"/>
        <a:cs typeface="+mn-cs"/>
        <a:sym typeface="Arial" panose="020B0604020202090204" pitchFamily="34" charset="0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 panose="020B0604020202090204" pitchFamily="34" charset="0"/>
      <a:buNone/>
      <a:defRPr sz="1400" b="0" i="0" u="none" kern="1200" baseline="0">
        <a:solidFill>
          <a:srgbClr val="000000"/>
        </a:solidFill>
        <a:latin typeface="Arial" panose="020B0604020202090204" pitchFamily="34" charset="0"/>
        <a:ea typeface="+mn-ea"/>
        <a:cs typeface="+mn-cs"/>
        <a:sym typeface="Arial" panose="020B0604020202090204" pitchFamily="34" charset="0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 panose="020B0604020202090204" pitchFamily="34" charset="0"/>
      <a:buNone/>
      <a:defRPr sz="1400" b="0" i="0" u="none" kern="1200" baseline="0">
        <a:solidFill>
          <a:srgbClr val="000000"/>
        </a:solidFill>
        <a:latin typeface="Arial" panose="020B0604020202090204" pitchFamily="34" charset="0"/>
        <a:ea typeface="+mn-ea"/>
        <a:cs typeface="+mn-cs"/>
        <a:sym typeface="Arial" panose="020B060402020209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D219F0-E167-4100-B522-7C4889112AB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12800"/>
            <a:ext cx="7127875" cy="4008438"/>
          </a:xfrm>
          <a:custGeom>
            <a:avLst/>
            <a:gdLst/>
            <a:ahLst/>
            <a:cxnLst/>
            <a:rect l="0" t="0" r="0" b="0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</a:ln>
        </p:spPr>
      </p:sp>
      <p:sp>
        <p:nvSpPr>
          <p:cNvPr id="7171" name="Google Shape;4;n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7172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281363" cy="5349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lstStyle/>
          <a:p>
            <a:pPr lvl="0" eaLnBrk="1" hangingPunct="1">
              <a:buNone/>
            </a:pPr>
            <a:endParaRPr sz="1800"/>
          </a:p>
        </p:txBody>
      </p:sp>
      <p:sp>
        <p:nvSpPr>
          <p:cNvPr id="7173" name="Google Shape;6;n"/>
          <p:cNvSpPr txBox="1">
            <a:spLocks noGrp="1"/>
          </p:cNvSpPr>
          <p:nvPr>
            <p:ph type="dt" idx="10"/>
          </p:nvPr>
        </p:nvSpPr>
        <p:spPr>
          <a:xfrm>
            <a:off x="4278313" y="0"/>
            <a:ext cx="3281362" cy="5349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lstStyle/>
          <a:p>
            <a:pPr lvl="0" algn="r" eaLnBrk="1" hangingPunct="1">
              <a:buFont typeface="Times New Roman" panose="02020503050405090304" pitchFamily="18" charset="0"/>
              <a:buNone/>
            </a:pPr>
            <a:endParaRPr>
              <a:latin typeface="Times New Roman" panose="02020503050405090304" pitchFamily="18" charset="0"/>
              <a:ea typeface="Times New Roman" panose="02020503050405090304" pitchFamily="18" charset="0"/>
              <a:sym typeface="Times New Roman" panose="02020503050405090304" pitchFamily="18" charset="0"/>
            </a:endParaRPr>
          </a:p>
        </p:txBody>
      </p:sp>
      <p:sp>
        <p:nvSpPr>
          <p:cNvPr id="7174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6825"/>
            <a:ext cx="3281363" cy="5349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eaLnBrk="1" hangingPunct="1">
              <a:buFont typeface="Times New Roman" panose="02020503050405090304" pitchFamily="18" charset="0"/>
              <a:buNone/>
            </a:pPr>
            <a:endParaRPr>
              <a:latin typeface="Times New Roman" panose="02020503050405090304" pitchFamily="18" charset="0"/>
              <a:ea typeface="Times New Roman" panose="02020503050405090304" pitchFamily="18" charset="0"/>
              <a:sym typeface="Times New Roman" panose="02020503050405090304" pitchFamily="18" charset="0"/>
            </a:endParaRPr>
          </a:p>
        </p:txBody>
      </p:sp>
      <p:sp>
        <p:nvSpPr>
          <p:cNvPr id="7175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eaLnBrk="1" hangingPunct="1">
              <a:buFont typeface="Times New Roman" panose="02020503050405090304" pitchFamily="18" charset="0"/>
              <a:buNone/>
            </a:pPr>
            <a:fld id="{9A0DB2DC-4C9A-4742-B13C-FB6460FD3503}" type="slidenum">
              <a:rPr lang="ru-RU" altLang="en-US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‹#›</a:t>
            </a:fld>
            <a:endParaRPr lang="ru-RU" altLang="en-US">
              <a:latin typeface="Times New Roman" panose="02020503050405090304" pitchFamily="18" charset="0"/>
              <a:ea typeface="Times New Roman" panose="02020503050405090304" pitchFamily="18" charset="0"/>
              <a:cs typeface="Times New Roman" panose="02020503050405090304" pitchFamily="18" charset="0"/>
              <a:sym typeface="Times New Roman" panose="02020503050405090304" pitchFamily="18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Google Shape;45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 vert="horz" wrap="square" lIns="0" tIns="0" rIns="0" bIns="0" anchor="t" anchorCtr="0"/>
          <a:lstStyle/>
          <a:p>
            <a:pPr marL="0" lvl="0" indent="0" eaLnBrk="1" hangingPunct="1"/>
            <a:endParaRPr sz="1800"/>
          </a:p>
        </p:txBody>
      </p:sp>
      <p:sp>
        <p:nvSpPr>
          <p:cNvPr id="9219" name="Google Shape;46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ln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Google Shape;130;p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1747" name="Google Shape;13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ln/>
        </p:spPr>
        <p:txBody>
          <a:bodyPr vert="horz" wrap="square" lIns="91425" tIns="45700" rIns="91425" bIns="45700" anchor="t" anchorCtr="0"/>
          <a:lstStyle/>
          <a:p>
            <a:pPr marL="215900" lvl="0" indent="-215900" eaLnBrk="1" hangingPunct="1"/>
            <a:endParaRPr sz="1200">
              <a:latin typeface="Calibri" pitchFamily="34" charset="0"/>
              <a:ea typeface="Calibri" pitchFamily="34" charset="0"/>
              <a:sym typeface="Calibri" pitchFamily="34" charset="0"/>
            </a:endParaRPr>
          </a:p>
        </p:txBody>
      </p:sp>
      <p:sp>
        <p:nvSpPr>
          <p:cNvPr id="31748" name="Google Shape;132;p10:notes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b" anchorCtr="0"/>
          <a:lstStyle/>
          <a:p>
            <a:pPr lvl="0" algn="r" eaLnBrk="1" hangingPunct="1">
              <a:buFont typeface="Times New Roman" panose="02020503050405090304" pitchFamily="18" charset="0"/>
              <a:buNone/>
            </a:pPr>
            <a:fld id="{9A0DB2DC-4C9A-4742-B13C-FB6460FD3503}" type="slidenum">
              <a:rPr lang="ru-RU" altLang="en-US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11</a:t>
            </a:fld>
            <a:endParaRPr lang="ru-RU" altLang="en-US">
              <a:latin typeface="Times New Roman" panose="02020503050405090304" pitchFamily="18" charset="0"/>
              <a:ea typeface="Times New Roman" panose="02020503050405090304" pitchFamily="18" charset="0"/>
              <a:cs typeface="Times New Roman" panose="02020503050405090304" pitchFamily="18" charset="0"/>
              <a:sym typeface="Times New Roman" panose="0202050305040509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Google Shape;140;p1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3795" name="Google Shape;14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ln/>
        </p:spPr>
        <p:txBody>
          <a:bodyPr vert="horz" wrap="square" lIns="91425" tIns="45700" rIns="91425" bIns="45700" anchor="t" anchorCtr="0"/>
          <a:lstStyle/>
          <a:p>
            <a:pPr marL="215900" lvl="0" indent="-215900" eaLnBrk="1" hangingPunct="1"/>
            <a:endParaRPr sz="1200">
              <a:latin typeface="Calibri" pitchFamily="34" charset="0"/>
              <a:ea typeface="Calibri" pitchFamily="34" charset="0"/>
              <a:sym typeface="Calibri" pitchFamily="34" charset="0"/>
            </a:endParaRPr>
          </a:p>
        </p:txBody>
      </p:sp>
      <p:sp>
        <p:nvSpPr>
          <p:cNvPr id="33796" name="Google Shape;142;p11:notes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b" anchorCtr="0"/>
          <a:lstStyle/>
          <a:p>
            <a:pPr lvl="0" algn="r" eaLnBrk="1" hangingPunct="1">
              <a:buFont typeface="Times New Roman" panose="02020503050405090304" pitchFamily="18" charset="0"/>
              <a:buNone/>
            </a:pPr>
            <a:fld id="{9A0DB2DC-4C9A-4742-B13C-FB6460FD3503}" type="slidenum">
              <a:rPr lang="ru-RU" altLang="en-US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12</a:t>
            </a:fld>
            <a:endParaRPr lang="ru-RU" altLang="en-US">
              <a:latin typeface="Times New Roman" panose="02020503050405090304" pitchFamily="18" charset="0"/>
              <a:ea typeface="Times New Roman" panose="02020503050405090304" pitchFamily="18" charset="0"/>
              <a:cs typeface="Times New Roman" panose="02020503050405090304" pitchFamily="18" charset="0"/>
              <a:sym typeface="Times New Roman" panose="0202050305040509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Google Shape;140;p1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5843" name="Google Shape;14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ln/>
        </p:spPr>
        <p:txBody>
          <a:bodyPr vert="horz" wrap="square" lIns="91425" tIns="45700" rIns="91425" bIns="45700" anchor="t" anchorCtr="0"/>
          <a:lstStyle/>
          <a:p>
            <a:pPr marL="215900" lvl="0" indent="-215900" eaLnBrk="1" hangingPunct="1"/>
            <a:endParaRPr sz="1200">
              <a:latin typeface="Calibri" pitchFamily="34" charset="0"/>
              <a:ea typeface="Calibri" pitchFamily="34" charset="0"/>
              <a:sym typeface="Calibri" pitchFamily="34" charset="0"/>
            </a:endParaRPr>
          </a:p>
        </p:txBody>
      </p:sp>
      <p:sp>
        <p:nvSpPr>
          <p:cNvPr id="35844" name="Google Shape;142;p11:notes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b" anchorCtr="0"/>
          <a:lstStyle/>
          <a:p>
            <a:pPr lvl="0" algn="r" eaLnBrk="1" hangingPunct="1">
              <a:buFont typeface="Times New Roman" panose="02020503050405090304" pitchFamily="18" charset="0"/>
              <a:buNone/>
            </a:pPr>
            <a:fld id="{9A0DB2DC-4C9A-4742-B13C-FB6460FD3503}" type="slidenum">
              <a:rPr lang="ru-RU" altLang="en-US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13</a:t>
            </a:fld>
            <a:endParaRPr lang="ru-RU" altLang="en-US">
              <a:latin typeface="Times New Roman" panose="02020503050405090304" pitchFamily="18" charset="0"/>
              <a:ea typeface="Times New Roman" panose="02020503050405090304" pitchFamily="18" charset="0"/>
              <a:cs typeface="Times New Roman" panose="02020503050405090304" pitchFamily="18" charset="0"/>
              <a:sym typeface="Times New Roman" panose="0202050305040509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BE0708D-00FE-6F05-DD57-347F1194E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Google Shape;140;p11:notes">
            <a:extLst>
              <a:ext uri="{FF2B5EF4-FFF2-40B4-BE49-F238E27FC236}">
                <a16:creationId xmlns:a16="http://schemas.microsoft.com/office/drawing/2014/main" id="{AA0B3A70-12AA-4BBB-6B54-D6E2A802B26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5843" name="Google Shape;141;p11:notes">
            <a:extLst>
              <a:ext uri="{FF2B5EF4-FFF2-40B4-BE49-F238E27FC236}">
                <a16:creationId xmlns:a16="http://schemas.microsoft.com/office/drawing/2014/main" id="{5A740590-0BCB-B0AC-0EF7-2DEEEB7308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ln/>
        </p:spPr>
        <p:txBody>
          <a:bodyPr vert="horz" wrap="square" lIns="91425" tIns="45700" rIns="91425" bIns="45700" anchor="t" anchorCtr="0"/>
          <a:lstStyle/>
          <a:p>
            <a:pPr marL="215900" lvl="0" indent="-215900" eaLnBrk="1" hangingPunct="1"/>
            <a:endParaRPr sz="1200">
              <a:latin typeface="Calibri" pitchFamily="34" charset="0"/>
              <a:ea typeface="Calibri" pitchFamily="34" charset="0"/>
              <a:sym typeface="Calibri" pitchFamily="34" charset="0"/>
            </a:endParaRPr>
          </a:p>
        </p:txBody>
      </p:sp>
      <p:sp>
        <p:nvSpPr>
          <p:cNvPr id="35844" name="Google Shape;142;p11:notes">
            <a:extLst>
              <a:ext uri="{FF2B5EF4-FFF2-40B4-BE49-F238E27FC236}">
                <a16:creationId xmlns:a16="http://schemas.microsoft.com/office/drawing/2014/main" id="{AA054304-C71D-AEE2-AFB5-1D846EE24A4F}"/>
              </a:ext>
            </a:extLst>
          </p:cNvPr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b" anchorCtr="0"/>
          <a:lstStyle/>
          <a:p>
            <a:pPr lvl="0" algn="r" eaLnBrk="1" hangingPunct="1">
              <a:buFont typeface="Times New Roman" panose="02020503050405090304" pitchFamily="18" charset="0"/>
              <a:buNone/>
            </a:pPr>
            <a:fld id="{9A0DB2DC-4C9A-4742-B13C-FB6460FD3503}" type="slidenum">
              <a:rPr lang="ru-RU" altLang="en-US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14</a:t>
            </a:fld>
            <a:endParaRPr lang="ru-RU" altLang="en-US">
              <a:latin typeface="Times New Roman" panose="02020503050405090304" pitchFamily="18" charset="0"/>
              <a:ea typeface="Times New Roman" panose="02020503050405090304" pitchFamily="18" charset="0"/>
              <a:cs typeface="Times New Roman" panose="02020503050405090304" pitchFamily="18" charset="0"/>
              <a:sym typeface="Times New Roman" panose="0202050305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449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72D48C3-B8F2-5589-12A3-046176A04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Google Shape;140;p11:notes">
            <a:extLst>
              <a:ext uri="{FF2B5EF4-FFF2-40B4-BE49-F238E27FC236}">
                <a16:creationId xmlns:a16="http://schemas.microsoft.com/office/drawing/2014/main" id="{55385881-25E8-1F3E-4F8F-49202AC7417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5843" name="Google Shape;141;p11:notes">
            <a:extLst>
              <a:ext uri="{FF2B5EF4-FFF2-40B4-BE49-F238E27FC236}">
                <a16:creationId xmlns:a16="http://schemas.microsoft.com/office/drawing/2014/main" id="{2BECD19A-4CD1-BE11-18A7-A67D9E4E7E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ln/>
        </p:spPr>
        <p:txBody>
          <a:bodyPr vert="horz" wrap="square" lIns="91425" tIns="45700" rIns="91425" bIns="45700" anchor="t" anchorCtr="0"/>
          <a:lstStyle/>
          <a:p>
            <a:pPr marL="215900" lvl="0" indent="-215900" eaLnBrk="1" hangingPunct="1"/>
            <a:endParaRPr sz="1200">
              <a:latin typeface="Calibri" pitchFamily="34" charset="0"/>
              <a:ea typeface="Calibri" pitchFamily="34" charset="0"/>
              <a:sym typeface="Calibri" pitchFamily="34" charset="0"/>
            </a:endParaRPr>
          </a:p>
        </p:txBody>
      </p:sp>
      <p:sp>
        <p:nvSpPr>
          <p:cNvPr id="35844" name="Google Shape;142;p11:notes">
            <a:extLst>
              <a:ext uri="{FF2B5EF4-FFF2-40B4-BE49-F238E27FC236}">
                <a16:creationId xmlns:a16="http://schemas.microsoft.com/office/drawing/2014/main" id="{A59815DD-1BDB-10AF-1692-668A2E87C975}"/>
              </a:ext>
            </a:extLst>
          </p:cNvPr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b" anchorCtr="0"/>
          <a:lstStyle/>
          <a:p>
            <a:pPr lvl="0" algn="r" eaLnBrk="1" hangingPunct="1">
              <a:buFont typeface="Times New Roman" panose="02020503050405090304" pitchFamily="18" charset="0"/>
              <a:buNone/>
            </a:pPr>
            <a:fld id="{9A0DB2DC-4C9A-4742-B13C-FB6460FD3503}" type="slidenum">
              <a:rPr lang="ru-RU" altLang="en-US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15</a:t>
            </a:fld>
            <a:endParaRPr lang="ru-RU" altLang="en-US">
              <a:latin typeface="Times New Roman" panose="02020503050405090304" pitchFamily="18" charset="0"/>
              <a:ea typeface="Times New Roman" panose="02020503050405090304" pitchFamily="18" charset="0"/>
              <a:cs typeface="Times New Roman" panose="02020503050405090304" pitchFamily="18" charset="0"/>
              <a:sym typeface="Times New Roman" panose="0202050305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912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Google Shape;166;p1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 vert="horz" wrap="square" lIns="0" tIns="0" rIns="0" bIns="0" anchor="t" anchorCtr="0"/>
          <a:lstStyle/>
          <a:p>
            <a:pPr marL="0" lvl="0" indent="0" eaLnBrk="1" hangingPunct="1"/>
            <a:endParaRPr sz="1800"/>
          </a:p>
        </p:txBody>
      </p:sp>
      <p:sp>
        <p:nvSpPr>
          <p:cNvPr id="39939" name="Google Shape;167;p1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ln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Google Shape;54;p2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 vert="horz" wrap="square" lIns="0" tIns="0" rIns="0" bIns="0" anchor="t" anchorCtr="0"/>
          <a:lstStyle/>
          <a:p>
            <a:pPr marL="0" lvl="0" indent="0" eaLnBrk="1" hangingPunct="1"/>
            <a:endParaRPr sz="1800"/>
          </a:p>
        </p:txBody>
      </p:sp>
      <p:sp>
        <p:nvSpPr>
          <p:cNvPr id="11267" name="Google Shape;55;p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ln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Google Shape;62;p3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 vert="horz" wrap="square" lIns="0" tIns="0" rIns="0" bIns="0" anchor="t" anchorCtr="0"/>
          <a:lstStyle/>
          <a:p>
            <a:pPr marL="0" lvl="0" indent="0" eaLnBrk="1" hangingPunct="1"/>
            <a:endParaRPr sz="1800"/>
          </a:p>
        </p:txBody>
      </p:sp>
      <p:sp>
        <p:nvSpPr>
          <p:cNvPr id="13315" name="Google Shape;63;p3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ln/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70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5363" name="Google Shape;7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ln/>
        </p:spPr>
        <p:txBody>
          <a:bodyPr vert="horz" wrap="square" lIns="91425" tIns="45700" rIns="91425" bIns="45700" anchor="t" anchorCtr="0"/>
          <a:lstStyle/>
          <a:p>
            <a:pPr marL="215900" lvl="0" indent="-215900" eaLnBrk="1" hangingPunct="1"/>
            <a:endParaRPr sz="1200">
              <a:latin typeface="Calibri" pitchFamily="34" charset="0"/>
              <a:ea typeface="Calibri" pitchFamily="34" charset="0"/>
              <a:sym typeface="Calibri" pitchFamily="34" charset="0"/>
            </a:endParaRPr>
          </a:p>
        </p:txBody>
      </p:sp>
      <p:sp>
        <p:nvSpPr>
          <p:cNvPr id="15364" name="Google Shape;72;p4:notes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b" anchorCtr="0"/>
          <a:lstStyle/>
          <a:p>
            <a:pPr lvl="0" algn="r" eaLnBrk="1" hangingPunct="1">
              <a:buFont typeface="Times New Roman" panose="02020503050405090304" pitchFamily="18" charset="0"/>
              <a:buNone/>
            </a:pPr>
            <a:fld id="{9A0DB2DC-4C9A-4742-B13C-FB6460FD3503}" type="slidenum">
              <a:rPr lang="ru-RU" altLang="en-US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4</a:t>
            </a:fld>
            <a:endParaRPr lang="ru-RU" altLang="en-US">
              <a:latin typeface="Times New Roman" panose="02020503050405090304" pitchFamily="18" charset="0"/>
              <a:ea typeface="Times New Roman" panose="02020503050405090304" pitchFamily="18" charset="0"/>
              <a:cs typeface="Times New Roman" panose="02020503050405090304" pitchFamily="18" charset="0"/>
              <a:sym typeface="Times New Roman" panose="0202050305040509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79;p5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7411" name="Google Shape;8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ln/>
        </p:spPr>
        <p:txBody>
          <a:bodyPr vert="horz" wrap="square" lIns="91425" tIns="45700" rIns="91425" bIns="45700" anchor="t" anchorCtr="0"/>
          <a:lstStyle/>
          <a:p>
            <a:pPr marL="215900" lvl="0" indent="-215900" eaLnBrk="1" hangingPunct="1"/>
            <a:endParaRPr sz="1200">
              <a:latin typeface="Calibri" pitchFamily="34" charset="0"/>
              <a:ea typeface="Calibri" pitchFamily="34" charset="0"/>
              <a:sym typeface="Calibri" pitchFamily="34" charset="0"/>
            </a:endParaRPr>
          </a:p>
        </p:txBody>
      </p:sp>
      <p:sp>
        <p:nvSpPr>
          <p:cNvPr id="17412" name="Google Shape;81;p5:notes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b" anchorCtr="0"/>
          <a:lstStyle/>
          <a:p>
            <a:pPr lvl="0" algn="r" eaLnBrk="1" hangingPunct="1">
              <a:buFont typeface="Times New Roman" panose="02020503050405090304" pitchFamily="18" charset="0"/>
              <a:buNone/>
            </a:pPr>
            <a:fld id="{9A0DB2DC-4C9A-4742-B13C-FB6460FD3503}" type="slidenum">
              <a:rPr lang="ru-RU" altLang="en-US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5</a:t>
            </a:fld>
            <a:endParaRPr lang="ru-RU" altLang="en-US">
              <a:latin typeface="Times New Roman" panose="02020503050405090304" pitchFamily="18" charset="0"/>
              <a:ea typeface="Times New Roman" panose="02020503050405090304" pitchFamily="18" charset="0"/>
              <a:cs typeface="Times New Roman" panose="02020503050405090304" pitchFamily="18" charset="0"/>
              <a:sym typeface="Times New Roman" panose="0202050305040509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89;p6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 vert="horz" wrap="square" lIns="0" tIns="0" rIns="0" bIns="0" anchor="t" anchorCtr="0"/>
          <a:lstStyle/>
          <a:p>
            <a:pPr marL="0" lvl="0" indent="0" eaLnBrk="1" hangingPunct="1"/>
            <a:endParaRPr sz="1800"/>
          </a:p>
        </p:txBody>
      </p:sp>
      <p:sp>
        <p:nvSpPr>
          <p:cNvPr id="19459" name="Google Shape;90;p6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ln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1507" name="Google Shape;12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ln/>
        </p:spPr>
        <p:txBody>
          <a:bodyPr vert="horz" wrap="square" lIns="91425" tIns="45700" rIns="91425" bIns="45700" anchor="t" anchorCtr="0"/>
          <a:lstStyle/>
          <a:p>
            <a:pPr marL="215900" lvl="0" indent="-215900" eaLnBrk="1" hangingPunct="1"/>
            <a:endParaRPr sz="1200">
              <a:latin typeface="Calibri" pitchFamily="34" charset="0"/>
              <a:ea typeface="Calibri" pitchFamily="34" charset="0"/>
              <a:sym typeface="Calibri" pitchFamily="34" charset="0"/>
            </a:endParaRPr>
          </a:p>
        </p:txBody>
      </p:sp>
      <p:sp>
        <p:nvSpPr>
          <p:cNvPr id="21508" name="Google Shape;122;p9:notes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b" anchorCtr="0"/>
          <a:lstStyle/>
          <a:p>
            <a:pPr lvl="0" algn="r" eaLnBrk="1" hangingPunct="1">
              <a:buFont typeface="Times New Roman" panose="02020503050405090304" pitchFamily="18" charset="0"/>
              <a:buNone/>
            </a:pPr>
            <a:fld id="{9A0DB2DC-4C9A-4742-B13C-FB6460FD3503}" type="slidenum">
              <a:rPr lang="ru-RU" altLang="en-US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7</a:t>
            </a:fld>
            <a:endParaRPr lang="ru-RU" altLang="en-US">
              <a:latin typeface="Times New Roman" panose="02020503050405090304" pitchFamily="18" charset="0"/>
              <a:ea typeface="Times New Roman" panose="02020503050405090304" pitchFamily="18" charset="0"/>
              <a:cs typeface="Times New Roman" panose="02020503050405090304" pitchFamily="18" charset="0"/>
              <a:sym typeface="Times New Roman" panose="0202050305040509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Google Shape;140;p1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3555" name="Google Shape;14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ln/>
        </p:spPr>
        <p:txBody>
          <a:bodyPr vert="horz" wrap="square" lIns="91425" tIns="45700" rIns="91425" bIns="45700" anchor="t" anchorCtr="0"/>
          <a:lstStyle/>
          <a:p>
            <a:pPr marL="215900" lvl="0" indent="-215900" eaLnBrk="1" hangingPunct="1"/>
            <a:endParaRPr sz="1200">
              <a:latin typeface="Calibri" pitchFamily="34" charset="0"/>
              <a:ea typeface="Calibri" pitchFamily="34" charset="0"/>
              <a:sym typeface="Calibri" pitchFamily="34" charset="0"/>
            </a:endParaRPr>
          </a:p>
        </p:txBody>
      </p:sp>
      <p:sp>
        <p:nvSpPr>
          <p:cNvPr id="23556" name="Google Shape;142;p11:notes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b" anchorCtr="0"/>
          <a:lstStyle/>
          <a:p>
            <a:pPr lvl="0" algn="r" eaLnBrk="1" hangingPunct="1">
              <a:buFont typeface="Times New Roman" panose="02020503050405090304" pitchFamily="18" charset="0"/>
              <a:buNone/>
            </a:pPr>
            <a:fld id="{9A0DB2DC-4C9A-4742-B13C-FB6460FD3503}" type="slidenum">
              <a:rPr lang="ru-RU" altLang="en-US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8</a:t>
            </a:fld>
            <a:endParaRPr lang="ru-RU" altLang="en-US">
              <a:latin typeface="Times New Roman" panose="02020503050405090304" pitchFamily="18" charset="0"/>
              <a:ea typeface="Times New Roman" panose="02020503050405090304" pitchFamily="18" charset="0"/>
              <a:cs typeface="Times New Roman" panose="02020503050405090304" pitchFamily="18" charset="0"/>
              <a:sym typeface="Times New Roman" panose="0202050305040509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Google Shape;120;p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5603" name="Google Shape;12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ln/>
        </p:spPr>
        <p:txBody>
          <a:bodyPr vert="horz" wrap="square" lIns="91425" tIns="45700" rIns="91425" bIns="45700" anchor="t" anchorCtr="0"/>
          <a:lstStyle/>
          <a:p>
            <a:pPr marL="215900" lvl="0" indent="-215900" eaLnBrk="1" hangingPunct="1"/>
            <a:endParaRPr sz="1200">
              <a:latin typeface="Calibri" pitchFamily="34" charset="0"/>
              <a:ea typeface="Calibri" pitchFamily="34" charset="0"/>
              <a:sym typeface="Calibri" pitchFamily="34" charset="0"/>
            </a:endParaRPr>
          </a:p>
        </p:txBody>
      </p:sp>
      <p:sp>
        <p:nvSpPr>
          <p:cNvPr id="25604" name="Google Shape;122;p9:notes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b" anchorCtr="0"/>
          <a:lstStyle/>
          <a:p>
            <a:pPr lvl="0" algn="r" eaLnBrk="1" hangingPunct="1">
              <a:buFont typeface="Times New Roman" panose="02020503050405090304" pitchFamily="18" charset="0"/>
              <a:buNone/>
            </a:pPr>
            <a:fld id="{9A0DB2DC-4C9A-4742-B13C-FB6460FD3503}" type="slidenum">
              <a:rPr lang="ru-RU" altLang="en-US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10</a:t>
            </a:fld>
            <a:endParaRPr lang="ru-RU" altLang="en-US">
              <a:latin typeface="Times New Roman" panose="02020503050405090304" pitchFamily="18" charset="0"/>
              <a:ea typeface="Times New Roman" panose="02020503050405090304" pitchFamily="18" charset="0"/>
              <a:cs typeface="Times New Roman" panose="02020503050405090304" pitchFamily="18" charset="0"/>
              <a:sym typeface="Times New Roman" panose="0202050305040509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0" name="Google Shape;18;p2"/>
          <p:cNvSpPr txBox="1">
            <a:spLocks noGrp="1"/>
          </p:cNvSpPr>
          <p:nvPr>
            <p:ph type="ft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ctr" anchorCtr="0"/>
          <a:lstStyle/>
          <a:p>
            <a:pPr algn="ctr" eaLnBrk="1" hangingPunct="1">
              <a:buFont typeface="Times New Roman" panose="02020503050405090304" pitchFamily="18" charset="0"/>
              <a:buNone/>
            </a:pPr>
            <a:endParaRPr>
              <a:latin typeface="Times New Roman" panose="02020503050405090304" pitchFamily="18" charset="0"/>
              <a:ea typeface="Times New Roman" panose="02020503050405090304" pitchFamily="18" charset="0"/>
              <a:sym typeface="Times New Roman" panose="02020503050405090304" pitchFamily="18" charset="0"/>
            </a:endParaRPr>
          </a:p>
        </p:txBody>
      </p:sp>
      <p:sp>
        <p:nvSpPr>
          <p:cNvPr id="4101" name="Google Shape;19;p2"/>
          <p:cNvSpPr txBox="1">
            <a:spLocks noGrp="1"/>
          </p:cNvSpPr>
          <p:nvPr>
            <p:ph type="sldNum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ctr" anchorCtr="0"/>
          <a:lstStyle/>
          <a:p>
            <a:pPr algn="r" eaLnBrk="1" hangingPunct="1">
              <a:buClr>
                <a:srgbClr val="888888"/>
              </a:buClr>
              <a:buFont typeface="Calibri" pitchFamily="34" charset="0"/>
              <a:buNone/>
            </a:pPr>
            <a:fld id="{9A0DB2DC-4C9A-4742-B13C-FB6460FD3503}" type="slidenum">
              <a:rPr lang="ru-RU" altLang="en-US">
                <a:latin typeface="Calibri" pitchFamily="34" charset="0"/>
                <a:cs typeface="Calibri" pitchFamily="34" charset="0"/>
                <a:sym typeface="Calibri" pitchFamily="34" charset="0"/>
              </a:rPr>
              <a:t>‹#›</a:t>
            </a:fld>
            <a:endParaRPr lang="ru-RU" altLang="en-US"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4102" name="Google Shape;20;p2"/>
          <p:cNvSpPr txBox="1">
            <a:spLocks noGrp="1"/>
          </p:cNvSpPr>
          <p:nvPr>
            <p:ph type="dt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ctr" anchorCtr="0"/>
          <a:lstStyle/>
          <a:p>
            <a:pPr eaLnBrk="1" hangingPunct="1">
              <a:buFont typeface="Times New Roman" panose="02020503050405090304" pitchFamily="18" charset="0"/>
              <a:buNone/>
            </a:pPr>
            <a:endParaRPr>
              <a:latin typeface="Times New Roman" panose="02020503050405090304" pitchFamily="18" charset="0"/>
              <a:ea typeface="Times New Roman" panose="02020503050405090304" pitchFamily="18" charset="0"/>
              <a:sym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 type="obj">
  <p:cSld name="OBJECT">
    <p:bg>
      <p:bgPr>
        <a:solidFill>
          <a:schemeClr val="bg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4" name="Google Shape;30;p4"/>
          <p:cNvSpPr txBox="1">
            <a:spLocks noGrp="1"/>
          </p:cNvSpPr>
          <p:nvPr>
            <p:ph type="ft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ctr" anchorCtr="0"/>
          <a:lstStyle/>
          <a:p>
            <a:pPr algn="ctr" eaLnBrk="1" hangingPunct="1">
              <a:buFont typeface="Times New Roman" panose="02020503050405090304" pitchFamily="18" charset="0"/>
              <a:buNone/>
            </a:pPr>
            <a:endParaRPr>
              <a:latin typeface="Times New Roman" panose="02020503050405090304" pitchFamily="18" charset="0"/>
              <a:ea typeface="Times New Roman" panose="02020503050405090304" pitchFamily="18" charset="0"/>
              <a:sym typeface="Times New Roman" panose="02020503050405090304" pitchFamily="18" charset="0"/>
            </a:endParaRPr>
          </a:p>
        </p:txBody>
      </p:sp>
      <p:sp>
        <p:nvSpPr>
          <p:cNvPr id="5125" name="Google Shape;31;p4"/>
          <p:cNvSpPr txBox="1">
            <a:spLocks noGrp="1"/>
          </p:cNvSpPr>
          <p:nvPr>
            <p:ph type="sldNum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ctr" anchorCtr="0"/>
          <a:lstStyle/>
          <a:p>
            <a:pPr algn="r" eaLnBrk="1" hangingPunct="1">
              <a:buClr>
                <a:srgbClr val="888888"/>
              </a:buClr>
              <a:buFont typeface="Calibri" pitchFamily="34" charset="0"/>
              <a:buNone/>
            </a:pPr>
            <a:fld id="{9A0DB2DC-4C9A-4742-B13C-FB6460FD3503}" type="slidenum">
              <a:rPr lang="ru-RU" altLang="en-US">
                <a:latin typeface="Calibri" pitchFamily="34" charset="0"/>
                <a:cs typeface="Calibri" pitchFamily="34" charset="0"/>
                <a:sym typeface="Calibri" pitchFamily="34" charset="0"/>
              </a:rPr>
              <a:t>‹#›</a:t>
            </a:fld>
            <a:endParaRPr lang="ru-RU" altLang="en-US"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5126" name="Google Shape;32;p4"/>
          <p:cNvSpPr txBox="1">
            <a:spLocks noGrp="1"/>
          </p:cNvSpPr>
          <p:nvPr>
            <p:ph type="dt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ctr" anchorCtr="0"/>
          <a:lstStyle/>
          <a:p>
            <a:pPr eaLnBrk="1" hangingPunct="1">
              <a:buFont typeface="Times New Roman" panose="02020503050405090304" pitchFamily="18" charset="0"/>
              <a:buNone/>
            </a:pPr>
            <a:endParaRPr>
              <a:latin typeface="Times New Roman" panose="02020503050405090304" pitchFamily="18" charset="0"/>
              <a:ea typeface="Times New Roman" panose="02020503050405090304" pitchFamily="18" charset="0"/>
              <a:sym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WITH_CAPTION_TEXT" type="blank">
  <p:cSld name="BLANK">
    <p:bg>
      <p:bgPr>
        <a:solidFill>
          <a:schemeClr val="bg1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Google Shape;41;p6"/>
          <p:cNvSpPr txBox="1">
            <a:spLocks noGrp="1"/>
          </p:cNvSpPr>
          <p:nvPr>
            <p:ph type="ft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ctr" anchorCtr="0"/>
          <a:lstStyle/>
          <a:p>
            <a:pPr algn="ctr" eaLnBrk="1" hangingPunct="1">
              <a:buFont typeface="Times New Roman" panose="02020503050405090304" pitchFamily="18" charset="0"/>
              <a:buNone/>
            </a:pPr>
            <a:endParaRPr>
              <a:latin typeface="Times New Roman" panose="02020503050405090304" pitchFamily="18" charset="0"/>
              <a:ea typeface="Times New Roman" panose="02020503050405090304" pitchFamily="18" charset="0"/>
              <a:sym typeface="Times New Roman" panose="02020503050405090304" pitchFamily="18" charset="0"/>
            </a:endParaRPr>
          </a:p>
        </p:txBody>
      </p:sp>
      <p:sp>
        <p:nvSpPr>
          <p:cNvPr id="6150" name="Google Shape;42;p6"/>
          <p:cNvSpPr txBox="1">
            <a:spLocks noGrp="1"/>
          </p:cNvSpPr>
          <p:nvPr>
            <p:ph type="sldNum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ctr" anchorCtr="0"/>
          <a:lstStyle/>
          <a:p>
            <a:pPr algn="r" eaLnBrk="1" hangingPunct="1">
              <a:buClr>
                <a:srgbClr val="888888"/>
              </a:buClr>
              <a:buFont typeface="Calibri" pitchFamily="34" charset="0"/>
              <a:buNone/>
            </a:pPr>
            <a:fld id="{9A0DB2DC-4C9A-4742-B13C-FB6460FD3503}" type="slidenum">
              <a:rPr lang="ru-RU" altLang="en-US">
                <a:latin typeface="Calibri" pitchFamily="34" charset="0"/>
                <a:cs typeface="Calibri" pitchFamily="34" charset="0"/>
                <a:sym typeface="Calibri" pitchFamily="34" charset="0"/>
              </a:rPr>
              <a:t>‹#›</a:t>
            </a:fld>
            <a:endParaRPr lang="ru-RU" altLang="en-US"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6151" name="Google Shape;43;p6"/>
          <p:cNvSpPr txBox="1">
            <a:spLocks noGrp="1"/>
          </p:cNvSpPr>
          <p:nvPr>
            <p:ph type="dt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ctr" anchorCtr="0"/>
          <a:lstStyle/>
          <a:p>
            <a:pPr eaLnBrk="1" hangingPunct="1">
              <a:buFont typeface="Times New Roman" panose="02020503050405090304" pitchFamily="18" charset="0"/>
              <a:buNone/>
            </a:pPr>
            <a:endParaRPr>
              <a:latin typeface="Times New Roman" panose="02020503050405090304" pitchFamily="18" charset="0"/>
              <a:ea typeface="Times New Roman" panose="02020503050405090304" pitchFamily="18" charset="0"/>
              <a:sym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;p1"/>
          <p:cNvSpPr txBox="1">
            <a:spLocks noGrp="1"/>
          </p:cNvSpPr>
          <p:nvPr>
            <p:ph type="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b" anchorCtr="0"/>
          <a:lstStyle/>
          <a:p>
            <a:pPr lvl="0"/>
            <a:endParaRPr/>
          </a:p>
        </p:txBody>
      </p:sp>
      <p:sp>
        <p:nvSpPr>
          <p:cNvPr id="1027" name="Google Shape;11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ctr" anchorCtr="0"/>
          <a:lstStyle>
            <a:lvl1pPr>
              <a:buFont typeface="Times New Roman" panose="02020503050405090304" pitchFamily="18" charset="0"/>
              <a:defRPr>
                <a:latin typeface="Times New Roman" panose="02020503050405090304" pitchFamily="18" charset="0"/>
                <a:ea typeface="Times New Roman" panose="02020503050405090304" pitchFamily="18" charset="0"/>
              </a:defRPr>
            </a:lvl1pPr>
          </a:lstStyle>
          <a:p>
            <a:pPr lvl="0" eaLnBrk="1" hangingPunct="1">
              <a:buNone/>
            </a:pPr>
            <a:endParaRPr>
              <a:sym typeface="Times New Roman" panose="02020503050405090304" pitchFamily="18" charset="0"/>
            </a:endParaRPr>
          </a:p>
        </p:txBody>
      </p:sp>
      <p:sp>
        <p:nvSpPr>
          <p:cNvPr id="1028" name="Google Shape;12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ctr" anchorCtr="0"/>
          <a:lstStyle>
            <a:lvl1pPr algn="ctr">
              <a:buFont typeface="Times New Roman" panose="02020503050405090304" pitchFamily="18" charset="0"/>
              <a:defRPr>
                <a:latin typeface="Times New Roman" panose="02020503050405090304" pitchFamily="18" charset="0"/>
                <a:ea typeface="Times New Roman" panose="02020503050405090304" pitchFamily="18" charset="0"/>
              </a:defRPr>
            </a:lvl1pPr>
          </a:lstStyle>
          <a:p>
            <a:pPr lvl="0" eaLnBrk="1" hangingPunct="1">
              <a:buNone/>
            </a:pPr>
            <a:endParaRPr>
              <a:sym typeface="Times New Roman" panose="02020503050405090304" pitchFamily="18" charset="0"/>
            </a:endParaRPr>
          </a:p>
        </p:txBody>
      </p:sp>
      <p:sp>
        <p:nvSpPr>
          <p:cNvPr id="1029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ctr" anchorCtr="0"/>
          <a:lstStyle>
            <a:lvl1pPr algn="r">
              <a:buFont typeface="Calibri" pitchFamily="34" charset="0"/>
              <a:defRPr sz="1200">
                <a:solidFill>
                  <a:srgbClr val="888888"/>
                </a:solidFill>
                <a:latin typeface="Calibri" pitchFamily="34" charset="0"/>
              </a:defRPr>
            </a:lvl1pPr>
          </a:lstStyle>
          <a:p>
            <a:pPr lvl="0" eaLnBrk="1" hangingPunct="1">
              <a:buClr>
                <a:srgbClr val="888888"/>
              </a:buClr>
              <a:buNone/>
            </a:pPr>
            <a:fld id="{9A0DB2DC-4C9A-4742-B13C-FB6460FD3503}" type="slidenum">
              <a:rPr lang="ru-RU" altLang="en-US">
                <a:cs typeface="Calibri" pitchFamily="34" charset="0"/>
                <a:sym typeface="Calibri" pitchFamily="34" charset="0"/>
              </a:rPr>
              <a:t>‹#›</a:t>
            </a:fld>
            <a:endParaRPr lang="ru-RU" altLang="en-US">
              <a:latin typeface="Arial" panose="020B0604020202090204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030" name="Google Shape;14;p1"/>
          <p:cNvSpPr txBox="1">
            <a:spLocks noGrp="1"/>
          </p:cNvSpPr>
          <p:nvPr>
            <p:ph type="body" idx="1"/>
          </p:nvPr>
        </p:nvSpPr>
        <p:spPr>
          <a:xfrm>
            <a:off x="609600" y="1604963"/>
            <a:ext cx="10972800" cy="397668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lstStyle/>
          <a:p>
            <a:pPr lvl="0"/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ctr" anchorCtr="0"/>
          <a:lstStyle/>
          <a:p>
            <a:pPr lvl="0"/>
            <a:endParaRPr/>
          </a:p>
        </p:txBody>
      </p:sp>
      <p:sp>
        <p:nvSpPr>
          <p:cNvPr id="2051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/>
          <a:lstStyle/>
          <a:p>
            <a:pPr lvl="0"/>
            <a:endParaRPr/>
          </a:p>
        </p:txBody>
      </p:sp>
      <p:sp>
        <p:nvSpPr>
          <p:cNvPr id="2052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ctr" anchorCtr="0"/>
          <a:lstStyle>
            <a:lvl1pPr>
              <a:buFont typeface="Times New Roman" panose="02020503050405090304" pitchFamily="18" charset="0"/>
              <a:defRPr>
                <a:latin typeface="Times New Roman" panose="02020503050405090304" pitchFamily="18" charset="0"/>
                <a:ea typeface="Times New Roman" panose="02020503050405090304" pitchFamily="18" charset="0"/>
              </a:defRPr>
            </a:lvl1pPr>
          </a:lstStyle>
          <a:p>
            <a:pPr lvl="0" eaLnBrk="1" hangingPunct="1">
              <a:buNone/>
            </a:pPr>
            <a:endParaRPr>
              <a:sym typeface="Times New Roman" panose="02020503050405090304" pitchFamily="18" charset="0"/>
            </a:endParaRPr>
          </a:p>
        </p:txBody>
      </p:sp>
      <p:sp>
        <p:nvSpPr>
          <p:cNvPr id="2053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ctr" anchorCtr="0"/>
          <a:lstStyle>
            <a:lvl1pPr algn="ctr">
              <a:buFont typeface="Times New Roman" panose="02020503050405090304" pitchFamily="18" charset="0"/>
              <a:defRPr>
                <a:latin typeface="Times New Roman" panose="02020503050405090304" pitchFamily="18" charset="0"/>
                <a:ea typeface="Times New Roman" panose="02020503050405090304" pitchFamily="18" charset="0"/>
              </a:defRPr>
            </a:lvl1pPr>
          </a:lstStyle>
          <a:p>
            <a:pPr lvl="0" eaLnBrk="1" hangingPunct="1">
              <a:buNone/>
            </a:pPr>
            <a:endParaRPr>
              <a:sym typeface="Times New Roman" panose="02020503050405090304" pitchFamily="18" charset="0"/>
            </a:endParaRPr>
          </a:p>
        </p:txBody>
      </p:sp>
      <p:sp>
        <p:nvSpPr>
          <p:cNvPr id="2054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ctr" anchorCtr="0"/>
          <a:lstStyle>
            <a:lvl1pPr algn="r">
              <a:buFont typeface="Calibri" pitchFamily="34" charset="0"/>
              <a:defRPr sz="1200">
                <a:solidFill>
                  <a:srgbClr val="888888"/>
                </a:solidFill>
                <a:latin typeface="Calibri" pitchFamily="34" charset="0"/>
              </a:defRPr>
            </a:lvl1pPr>
          </a:lstStyle>
          <a:p>
            <a:pPr lvl="0" eaLnBrk="1" hangingPunct="1">
              <a:buClr>
                <a:srgbClr val="888888"/>
              </a:buClr>
              <a:buNone/>
            </a:pPr>
            <a:fld id="{9A0DB2DC-4C9A-4742-B13C-FB6460FD3503}" type="slidenum">
              <a:rPr lang="ru-RU" altLang="en-US">
                <a:cs typeface="Calibri" pitchFamily="34" charset="0"/>
                <a:sym typeface="Calibri" pitchFamily="34" charset="0"/>
              </a:rPr>
              <a:t>‹#›</a:t>
            </a:fld>
            <a:endParaRPr lang="ru-RU" altLang="en-US">
              <a:latin typeface="Arial" panose="020B0604020202090204" pitchFamily="34" charset="0"/>
              <a:cs typeface="Calibri" pitchFamily="34" charset="0"/>
              <a:sym typeface="Calibri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34;p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b" anchorCtr="0"/>
          <a:lstStyle/>
          <a:p>
            <a:pPr lvl="0"/>
            <a:endParaRPr/>
          </a:p>
        </p:txBody>
      </p:sp>
      <p:sp>
        <p:nvSpPr>
          <p:cNvPr id="3075" name="Google Shape;35;p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/>
          <a:lstStyle/>
          <a:p>
            <a:pPr lvl="0"/>
            <a:endParaRPr/>
          </a:p>
        </p:txBody>
      </p:sp>
      <p:sp>
        <p:nvSpPr>
          <p:cNvPr id="3076" name="Google Shape;36;p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/>
          <a:lstStyle/>
          <a:p>
            <a:pPr lvl="0"/>
            <a:endParaRPr/>
          </a:p>
        </p:txBody>
      </p:sp>
      <p:sp>
        <p:nvSpPr>
          <p:cNvPr id="307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ctr" anchorCtr="0"/>
          <a:lstStyle>
            <a:lvl1pPr>
              <a:buFont typeface="Times New Roman" panose="02020503050405090304" pitchFamily="18" charset="0"/>
              <a:defRPr>
                <a:latin typeface="Times New Roman" panose="02020503050405090304" pitchFamily="18" charset="0"/>
                <a:ea typeface="Times New Roman" panose="02020503050405090304" pitchFamily="18" charset="0"/>
              </a:defRPr>
            </a:lvl1pPr>
          </a:lstStyle>
          <a:p>
            <a:pPr lvl="0" eaLnBrk="1" hangingPunct="1">
              <a:buNone/>
            </a:pPr>
            <a:endParaRPr>
              <a:sym typeface="Times New Roman" panose="02020503050405090304" pitchFamily="18" charset="0"/>
            </a:endParaRPr>
          </a:p>
        </p:txBody>
      </p:sp>
      <p:sp>
        <p:nvSpPr>
          <p:cNvPr id="307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ctr" anchorCtr="0"/>
          <a:lstStyle>
            <a:lvl1pPr algn="ctr">
              <a:buFont typeface="Times New Roman" panose="02020503050405090304" pitchFamily="18" charset="0"/>
              <a:defRPr>
                <a:latin typeface="Times New Roman" panose="02020503050405090304" pitchFamily="18" charset="0"/>
                <a:ea typeface="Times New Roman" panose="02020503050405090304" pitchFamily="18" charset="0"/>
              </a:defRPr>
            </a:lvl1pPr>
          </a:lstStyle>
          <a:p>
            <a:pPr lvl="0" eaLnBrk="1" hangingPunct="1">
              <a:buNone/>
            </a:pPr>
            <a:endParaRPr>
              <a:sym typeface="Times New Roman" panose="02020503050405090304" pitchFamily="18" charset="0"/>
            </a:endParaRPr>
          </a:p>
        </p:txBody>
      </p:sp>
      <p:sp>
        <p:nvSpPr>
          <p:cNvPr id="307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ctr" anchorCtr="0"/>
          <a:lstStyle>
            <a:lvl1pPr algn="r">
              <a:buFont typeface="Calibri" pitchFamily="34" charset="0"/>
              <a:defRPr sz="1200">
                <a:solidFill>
                  <a:srgbClr val="888888"/>
                </a:solidFill>
                <a:latin typeface="Calibri" pitchFamily="34" charset="0"/>
              </a:defRPr>
            </a:lvl1pPr>
          </a:lstStyle>
          <a:p>
            <a:pPr lvl="0" eaLnBrk="1" hangingPunct="1">
              <a:buClr>
                <a:srgbClr val="888888"/>
              </a:buClr>
              <a:buNone/>
            </a:pPr>
            <a:fld id="{9A0DB2DC-4C9A-4742-B13C-FB6460FD3503}" type="slidenum">
              <a:rPr lang="ru-RU" altLang="en-US">
                <a:cs typeface="Calibri" pitchFamily="34" charset="0"/>
                <a:sym typeface="Calibri" pitchFamily="34" charset="0"/>
              </a:rPr>
              <a:t>‹#›</a:t>
            </a:fld>
            <a:endParaRPr lang="ru-RU" altLang="en-US">
              <a:latin typeface="Arial" panose="020B0604020202090204" pitchFamily="34" charset="0"/>
              <a:cs typeface="Calibri" pitchFamily="34" charset="0"/>
              <a:sym typeface="Calibri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meteo.ru/data/basic-parameter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eteo.ru/wp-content/uploads/2024/02/%D0%A1%D0%B2%D0%B8%D0%B4%D0%B5%D1%82%D0%B5%D0%BB%D1%8C%D1%81%D1%82%D0%B2%D0%BE_%D0%9E%D1%81%D0%BD%D0%BE%D0%B2%D0%BD%D1%8B%D0%B5_%D0%BC%D0%B5%D1%82%D0%B5%D0%BE%D1%80%D0%BE%D0%BB%D0%BE%D0%B3%D0%B8%D1%87%D0%B5%D1%81%D0%BA%D0%B8%D0%B5_%D1%81%D1%80%D0%BE%D0%BA%D0%B8_%E2%84%96_2014620549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eteo.ru/data/basic-parameter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eteo.ru/wp-content/uploads/2024/02/%D0%A1%D0%B2%D0%B8%D0%B4%D0%B5%D1%82%D0%B5%D0%BB%D1%8C%D1%81%D1%82%D0%B2%D0%BE_%D0%9E%D1%81%D0%BD%D0%BE%D0%B2%D0%BD%D1%8B%D0%B5_%D0%BC%D0%B5%D1%82%D0%B5%D0%BE%D1%80%D0%BE%D0%BB%D0%BE%D0%B3%D0%B8%D1%87%D0%B5%D1%81%D0%BA%D0%B8%D0%B5_%D1%81%D1%80%D0%BE%D0%BA%D0%B8_%E2%84%96_2014620549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meteo.ru/data/basic-parameter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meteo.ru/wp-content/uploads/2024/02/%D0%A1%D0%B2%D0%B8%D0%B4%D0%B5%D1%82%D0%B5%D0%BB%D1%8C%D1%81%D1%82%D0%B2%D0%BE_%D0%9E%D1%81%D0%BD%D0%BE%D0%B2%D0%BD%D1%8B%D0%B5_%D0%BC%D0%B5%D1%82%D0%B5%D0%BE%D1%80%D0%BE%D0%BB%D0%BE%D0%B3%D0%B8%D1%87%D0%B5%D1%81%D0%BA%D0%B8%D0%B5_%D1%81%D1%80%D0%BE%D0%BA%D0%B8_%E2%84%96_2014620549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://meteo.ru/wp-content/uploads/2024/02/%D0%A1%D0%B2%D0%B8%D0%B4%D0%B5%D1%82%D0%B5%D0%BB%D1%8C%D1%81%D1%82%D0%B2%D0%BE_%D0%9E%D1%81%D0%BD%D0%BE%D0%B2%D0%BD%D1%8B%D0%B5_%D0%BC%D0%B5%D1%82%D0%B5%D0%BE%D1%80%D0%BE%D0%BB%D0%BE%D0%B3%D0%B8%D1%87%D0%B5%D1%81%D0%BA%D0%B8%D0%B5_%D1%81%D1%80%D0%BE%D0%BA%D0%B8_%E2%84%96_2014620549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eteo.ru/data/basic-parameters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Google Shape;48;p7"/>
          <p:cNvSpPr>
            <a:spLocks noGrp="1"/>
          </p:cNvSpPr>
          <p:nvPr>
            <p:ph type="title"/>
          </p:nvPr>
        </p:nvSpPr>
        <p:spPr>
          <a:xfrm>
            <a:off x="1524000" y="2117725"/>
            <a:ext cx="9144000" cy="1179513"/>
          </a:xfrm>
          <a:ln/>
        </p:spPr>
        <p:txBody>
          <a:bodyPr vert="horz" wrap="square" lIns="91425" tIns="45700" rIns="91425" bIns="45700" anchor="b" anchorCtr="0"/>
          <a:lstStyle/>
          <a:p>
            <a:pPr algn="ctr" eaLnBrk="1" hangingPunct="1">
              <a:buFont typeface="Arial" panose="020B0604020202090204"/>
              <a:buNone/>
            </a:pPr>
            <a:r>
              <a:rPr lang="ru-RU" altLang="en-US" sz="280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Arial" panose="020B0604020202090204"/>
              </a:rPr>
              <a:t>Прогнозирование вероятности формирования облаков верхнего яруса методами машинного обучения </a:t>
            </a:r>
            <a:endParaRPr lang="ru-RU" altLang="en-US" sz="2800">
              <a:latin typeface="Times New Roman" panose="02020503050405090304" pitchFamily="18" charset="0"/>
              <a:ea typeface="Times New Roman" panose="02020503050405090304" pitchFamily="18" charset="0"/>
              <a:cs typeface="Arial" panose="020B0604020202090204"/>
              <a:sym typeface="Arial" panose="020B0604020202090204"/>
            </a:endParaRPr>
          </a:p>
        </p:txBody>
      </p:sp>
      <p:pic>
        <p:nvPicPr>
          <p:cNvPr id="8195" name="Google Shape;49;p7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738" y="0"/>
            <a:ext cx="3867150" cy="1903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6" name="Google Shape;50;p7"/>
          <p:cNvSpPr/>
          <p:nvPr/>
        </p:nvSpPr>
        <p:spPr>
          <a:xfrm>
            <a:off x="1411288" y="5486400"/>
            <a:ext cx="9369425" cy="914400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/>
          <a:lstStyle/>
          <a:p>
            <a:pPr algn="ctr" eaLnBrk="1" hangingPunct="1">
              <a:buNone/>
            </a:pPr>
            <a:r>
              <a:rPr lang="ru-RU" altLang="en-US" sz="1800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Лаборатория анализа данных физики высоких энергий (ЛАДФВЭ)</a:t>
            </a:r>
            <a:endParaRPr lang="en-US" altLang="zh-CN" sz="1800">
              <a:latin typeface="Arial" panose="020B0604020202090204" pitchFamily="34" charset="0"/>
            </a:endParaRPr>
          </a:p>
          <a:p>
            <a:pPr algn="ctr" eaLnBrk="1" hangingPunct="1">
              <a:buNone/>
            </a:pPr>
            <a:r>
              <a:rPr lang="ru-RU" altLang="en-US" sz="1800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Национального исследовательского Томского государственного университета (НИ ТГУ)</a:t>
            </a:r>
            <a:endParaRPr lang="en-US" altLang="zh-CN" sz="1800">
              <a:latin typeface="Arial" panose="020B0604020202090204" pitchFamily="34" charset="0"/>
            </a:endParaRPr>
          </a:p>
          <a:p>
            <a:pPr algn="ctr" eaLnBrk="1" hangingPunct="1">
              <a:buNone/>
            </a:pPr>
            <a:r>
              <a:rPr lang="ru-RU" altLang="en-US" sz="1800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 </a:t>
            </a:r>
            <a:endParaRPr lang="en-US" altLang="zh-CN" sz="1800">
              <a:latin typeface="Arial" panose="020B0604020202090204" pitchFamily="34" charset="0"/>
            </a:endParaRPr>
          </a:p>
        </p:txBody>
      </p:sp>
      <p:sp>
        <p:nvSpPr>
          <p:cNvPr id="8197" name="Google Shape;51;p7"/>
          <p:cNvSpPr/>
          <p:nvPr/>
        </p:nvSpPr>
        <p:spPr>
          <a:xfrm>
            <a:off x="3409950" y="3880643"/>
            <a:ext cx="5372100" cy="808037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/>
          <a:lstStyle/>
          <a:p>
            <a:pPr algn="ctr" eaLnBrk="1" hangingPunct="1">
              <a:lnSpc>
                <a:spcPct val="115000"/>
              </a:lnSpc>
              <a:buNone/>
            </a:pPr>
            <a:r>
              <a:rPr lang="ru-RU" altLang="en-US" b="1" u="sng" dirty="0">
                <a:solidFill>
                  <a:srgbClr val="212121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Автор: Романов Денис Александрович</a:t>
            </a:r>
          </a:p>
        </p:txBody>
      </p:sp>
      <p:pic>
        <p:nvPicPr>
          <p:cNvPr id="8198" name="Google Shape;52;p7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88"/>
            <a:ext cx="3878263" cy="20558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124;p15"/>
          <p:cNvSpPr>
            <a:spLocks noGrp="1"/>
          </p:cNvSpPr>
          <p:nvPr>
            <p:ph type="title"/>
          </p:nvPr>
        </p:nvSpPr>
        <p:spPr>
          <a:xfrm>
            <a:off x="614998" y="132080"/>
            <a:ext cx="4943475" cy="1325563"/>
          </a:xfrm>
          <a:ln/>
        </p:spPr>
        <p:txBody>
          <a:bodyPr vert="horz" wrap="square" lIns="91425" tIns="45700" rIns="91425" bIns="45700" anchor="ctr" anchorCtr="0"/>
          <a:lstStyle/>
          <a:p>
            <a:pPr eaLnBrk="1" hangingPunct="1">
              <a:lnSpc>
                <a:spcPct val="90000"/>
              </a:lnSpc>
              <a:buFont typeface="Times New Roman" panose="02020503050405090304" pitchFamily="18" charset="0"/>
              <a:buNone/>
            </a:pPr>
            <a:r>
              <a:rPr lang="ru-RU" altLang="en-US" sz="440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Анализ данных</a:t>
            </a:r>
            <a:endParaRPr lang="ru-RU" altLang="en-US" sz="4400"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24579" name="Google Shape;126;p15"/>
          <p:cNvSpPr txBox="1">
            <a:spLocks noGrp="1"/>
          </p:cNvSpPr>
          <p:nvPr>
            <p:ph type="sldNum" idx="4"/>
          </p:nvPr>
        </p:nvSpPr>
        <p:spPr>
          <a:ln/>
        </p:spPr>
        <p:txBody>
          <a:bodyPr lIns="91425" tIns="45700" rIns="91425" bIns="45700" anchor="ctr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sym typeface="Arial" panose="020B060402020209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5pPr>
          </a:lstStyle>
          <a:p>
            <a:pPr lvl="0" algn="r" eaLnBrk="1" hangingPunct="1">
              <a:buClr>
                <a:srgbClr val="888888"/>
              </a:buClr>
              <a:buFont typeface="Calibri" pitchFamily="34" charset="0"/>
              <a:buNone/>
            </a:pPr>
            <a:fld id="{9A0DB2DC-4C9A-4742-B13C-FB6460FD3503}" type="slidenum">
              <a:rPr lang="ru-RU" altLang="en-US" sz="12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10</a:t>
            </a:fld>
            <a:endParaRPr lang="ru-RU" altLang="en-US" sz="1200">
              <a:solidFill>
                <a:srgbClr val="888888"/>
              </a:solidFill>
              <a:latin typeface="Calibri" pitchFamily="34" charset="0"/>
              <a:ea typeface="Times New Roman" panose="02020503050405090304" pitchFamily="18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24580" name="Rectangle 2"/>
          <p:cNvSpPr/>
          <p:nvPr/>
        </p:nvSpPr>
        <p:spPr>
          <a:xfrm>
            <a:off x="1327150" y="3887788"/>
            <a:ext cx="121920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eaLnBrk="1" hangingPunct="1">
              <a:buNone/>
            </a:pPr>
            <a:endParaRPr lang="ru-RU" altLang="x-none">
              <a:latin typeface="Arial" panose="020B0604020202090204" pitchFamily="34" charset="0"/>
            </a:endParaRPr>
          </a:p>
        </p:txBody>
      </p:sp>
      <p:sp>
        <p:nvSpPr>
          <p:cNvPr id="24581" name="Rectangle 3"/>
          <p:cNvSpPr/>
          <p:nvPr/>
        </p:nvSpPr>
        <p:spPr>
          <a:xfrm>
            <a:off x="1327150" y="4783138"/>
            <a:ext cx="121920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eaLnBrk="1" hangingPunct="1">
              <a:buNone/>
            </a:pPr>
            <a:endParaRPr lang="ru-RU" altLang="x-none">
              <a:latin typeface="Arial" panose="020B0604020202090204" pitchFamily="34" charset="0"/>
            </a:endParaRPr>
          </a:p>
        </p:txBody>
      </p:sp>
      <p:sp>
        <p:nvSpPr>
          <p:cNvPr id="24582" name="Rectangle 5"/>
          <p:cNvSpPr/>
          <p:nvPr/>
        </p:nvSpPr>
        <p:spPr>
          <a:xfrm>
            <a:off x="1452563" y="4548188"/>
            <a:ext cx="121920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eaLnBrk="1" hangingPunct="1">
              <a:buNone/>
            </a:pPr>
            <a:endParaRPr lang="ru-RU" altLang="x-none">
              <a:latin typeface="Arial" panose="020B0604020202090204" pitchFamily="34" charset="0"/>
            </a:endParaRPr>
          </a:p>
        </p:txBody>
      </p:sp>
      <p:sp>
        <p:nvSpPr>
          <p:cNvPr id="24583" name="Rectangle 6"/>
          <p:cNvSpPr/>
          <p:nvPr/>
        </p:nvSpPr>
        <p:spPr>
          <a:xfrm>
            <a:off x="1452563" y="5443538"/>
            <a:ext cx="12192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eaLnBrk="1" hangingPunct="1">
              <a:buNone/>
            </a:pPr>
            <a:endParaRPr lang="ru-RU" altLang="x-none">
              <a:latin typeface="Arial" panose="020B0604020202090204" pitchFamily="34" charset="0"/>
            </a:endParaRPr>
          </a:p>
        </p:txBody>
      </p:sp>
      <p:sp>
        <p:nvSpPr>
          <p:cNvPr id="7" name="Google Shape;145;p17"/>
          <p:cNvSpPr txBox="1">
            <a:spLocks noGrp="1"/>
          </p:cNvSpPr>
          <p:nvPr>
            <p:ph type="body" idx="1"/>
          </p:nvPr>
        </p:nvSpPr>
        <p:spPr>
          <a:xfrm>
            <a:off x="230908" y="1038225"/>
            <a:ext cx="11850255" cy="3542030"/>
          </a:xfrm>
          <a:ln/>
          <a:effectLst/>
          <a:scene3d>
            <a:camera prst="orthographicFront"/>
            <a:lightRig rig="balanced" dir="t"/>
          </a:scene3d>
          <a:sp3d prstMaterial="plastic"/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90204"/>
              <a:buNone/>
              <a:defRPr/>
            </a:pPr>
            <a:r>
              <a:rPr kumimoji="0" lang="ru-RU" sz="19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Сравнение датасетов </a:t>
            </a:r>
            <a:r>
              <a:rPr kumimoji="0" lang="en-US" altLang="ru-RU" sz="19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*</a:t>
            </a:r>
            <a:r>
              <a:rPr kumimoji="0" lang="ru-RU" sz="19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 тестовой (метеорологические наблюдения) и валидационной выборках (данные экспериментального зондирования атмосферы) показали что: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90204"/>
              <a:buNone/>
              <a:defRPr/>
            </a:pPr>
            <a:r>
              <a:rPr kumimoji="0" lang="ru-RU" sz="19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1) Лидар имеет большую чувствительность к регистрации ОВЯ и фиксирует их наличие при низких баллах облачности, что не может сделать метеоролог человеческим глазом.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90204"/>
              <a:buNone/>
              <a:defRPr/>
            </a:pPr>
            <a:r>
              <a:rPr kumimoji="0" lang="ru-RU" sz="19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2) Лидар регистрирует ОВЯ, расположенные строго вертикально под углом 90</a:t>
            </a:r>
            <a:r>
              <a:rPr kumimoji="0" lang="ru-RU" sz="1900" b="0" i="0" u="none" strike="noStrike" kern="0" cap="none" spc="0" normalizeH="0" baseline="3000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0</a:t>
            </a:r>
            <a:r>
              <a:rPr kumimoji="0" lang="ru-RU" sz="19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. Наблюдения метеорологов включают в себя данные о наличии ОВЯ, в том числе при их расположении на переферии небосвода.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90204"/>
              <a:buNone/>
              <a:defRPr/>
            </a:pPr>
            <a:r>
              <a:rPr kumimoji="0" lang="ru-RU" sz="19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Было определено 4 ситуации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90204"/>
              <a:buNone/>
              <a:defRPr/>
            </a:pPr>
            <a:r>
              <a:rPr kumimoji="0" lang="ru-RU" sz="19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Лидар регистрирует ОВЯ – Метеоролог наблюдает;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90204"/>
              <a:buNone/>
              <a:defRPr/>
            </a:pPr>
            <a:r>
              <a:rPr kumimoji="0" lang="ru-RU" sz="19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Лидар не </a:t>
            </a:r>
            <a:r>
              <a:rPr lang="ru-RU" sz="190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регистрирует ОВЯ </a:t>
            </a:r>
            <a:r>
              <a:rPr kumimoji="0" lang="ru-RU" sz="19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– Метеоролог не наблюдает;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90204"/>
              <a:buNone/>
              <a:defRPr/>
            </a:pPr>
            <a:r>
              <a:rPr kumimoji="0" lang="ru-RU" sz="19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Лидар не регистрирует ОВЯ – Метеоролог наблюдает;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90204"/>
              <a:buNone/>
              <a:defRPr/>
            </a:pPr>
            <a:r>
              <a:rPr kumimoji="0" lang="ru-RU" sz="19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Лидар регистрирует ОВЯ – Метеоролог не наблюдает.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90204"/>
              <a:buNone/>
              <a:defRPr/>
            </a:pP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highlight>
                <a:schemeClr val="lt1"/>
              </a:highlight>
              <a:uLnTx/>
              <a:uFillTx/>
              <a:latin typeface="Times New Roman" panose="02020503050405090304"/>
              <a:ea typeface="Times New Roman" panose="02020503050405090304"/>
              <a:cs typeface="Times New Roman" panose="02020503050405090304"/>
              <a:sym typeface="Times New Roman" panose="020205030504050903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90204"/>
              <a:buNone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* </a:t>
            </a:r>
            <a:r>
              <a:rPr kumimoji="0" lang="ru-RU" altLang="en-US" sz="19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Данные сопоставлялись по времени регистрации ОВЯ одновременно или с интервалом не более полутора часа.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9130"/>
            <a:ext cx="12192000" cy="238887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134;p16"/>
          <p:cNvSpPr>
            <a:spLocks noGrp="1"/>
          </p:cNvSpPr>
          <p:nvPr>
            <p:ph type="title"/>
          </p:nvPr>
        </p:nvSpPr>
        <p:spPr>
          <a:xfrm>
            <a:off x="879475" y="372428"/>
            <a:ext cx="10515600" cy="1035050"/>
          </a:xfrm>
          <a:ln/>
        </p:spPr>
        <p:txBody>
          <a:bodyPr vert="horz" wrap="square" lIns="91425" tIns="45700" rIns="91425" bIns="45700" anchor="ctr" anchorCtr="0"/>
          <a:lstStyle/>
          <a:p>
            <a:pPr eaLnBrk="1" hangingPunct="1">
              <a:lnSpc>
                <a:spcPct val="90000"/>
              </a:lnSpc>
              <a:buFont typeface="Times New Roman" panose="02020503050405090304" pitchFamily="18" charset="0"/>
              <a:buNone/>
            </a:pPr>
            <a:r>
              <a:rPr lang="ru-RU" altLang="en-US" sz="4400" dirty="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Результаты </a:t>
            </a:r>
            <a:r>
              <a:rPr lang="en-US" altLang="x-none" sz="4400" dirty="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walk</a:t>
            </a:r>
            <a:r>
              <a:rPr lang="ru-RU" altLang="en-US" sz="4400" dirty="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-</a:t>
            </a:r>
            <a:r>
              <a:rPr lang="en-US" altLang="x-none" sz="4400" dirty="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forward </a:t>
            </a:r>
            <a:r>
              <a:rPr lang="ru-RU" altLang="en-US" sz="4400" dirty="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кросс-валидации на метеорологических данных после применения фильтра “балла облачности”</a:t>
            </a:r>
            <a:endParaRPr lang="en-US" altLang="zh-CN" sz="4400" dirty="0"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30723" name="Google Shape;135;p16"/>
          <p:cNvSpPr txBox="1">
            <a:spLocks noGrp="1"/>
          </p:cNvSpPr>
          <p:nvPr>
            <p:ph type="sldNum" idx="4"/>
          </p:nvPr>
        </p:nvSpPr>
        <p:spPr>
          <a:xfrm>
            <a:off x="8569325" y="6323013"/>
            <a:ext cx="2743200" cy="365125"/>
          </a:xfrm>
          <a:ln/>
        </p:spPr>
        <p:txBody>
          <a:bodyPr lIns="91425" tIns="45700" rIns="91425" bIns="45700" anchor="ctr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sym typeface="Arial" panose="020B060402020209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5pPr>
          </a:lstStyle>
          <a:p>
            <a:pPr lvl="0" algn="r" eaLnBrk="1" hangingPunct="1">
              <a:buClr>
                <a:srgbClr val="888888"/>
              </a:buClr>
              <a:buFont typeface="Calibri" pitchFamily="34" charset="0"/>
              <a:buNone/>
            </a:pPr>
            <a:fld id="{9A0DB2DC-4C9A-4742-B13C-FB6460FD3503}" type="slidenum">
              <a:rPr lang="ru-RU" altLang="en-US" sz="12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11</a:t>
            </a:fld>
            <a:endParaRPr lang="ru-RU" altLang="en-US" sz="1200">
              <a:solidFill>
                <a:srgbClr val="888888"/>
              </a:solidFill>
              <a:latin typeface="Calibri" pitchFamily="34" charset="0"/>
              <a:ea typeface="Times New Roman" panose="02020503050405090304" pitchFamily="18" charset="0"/>
              <a:cs typeface="Calibri" pitchFamily="34" charset="0"/>
              <a:sym typeface="Calibri" pitchFamily="34" charset="0"/>
            </a:endParaRPr>
          </a:p>
        </p:txBody>
      </p:sp>
      <p:graphicFrame>
        <p:nvGraphicFramePr>
          <p:cNvPr id="136" name="Google Shape;136;p16"/>
          <p:cNvGraphicFramePr/>
          <p:nvPr/>
        </p:nvGraphicFramePr>
        <p:xfrm>
          <a:off x="521834" y="1917103"/>
          <a:ext cx="10409381" cy="3023963"/>
        </p:xfrm>
        <a:graphic>
          <a:graphicData uri="http://schemas.openxmlformats.org/drawingml/2006/table">
            <a:tbl>
              <a:tblPr>
                <a:noFill/>
                <a:tableStyleId>{28D219F0-E167-4100-B522-7C4889112AB0}</a:tableStyleId>
              </a:tblPr>
              <a:tblGrid>
                <a:gridCol w="2625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4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47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47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311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</a:pPr>
                      <a:endParaRPr sz="1400" b="1" u="none" strike="sngStrike" cap="none" dirty="0">
                        <a:solidFill>
                          <a:srgbClr val="000000"/>
                        </a:solidFill>
                        <a:highlight>
                          <a:schemeClr val="lt1"/>
                        </a:highlight>
                        <a:latin typeface="Times New Roman" panose="02020503050405090304"/>
                        <a:ea typeface="Times New Roman" panose="02020503050405090304"/>
                        <a:cs typeface="Times New Roman" panose="02020503050405090304"/>
                        <a:sym typeface="Times New Roman" panose="02020503050405090304"/>
                      </a:endParaRPr>
                    </a:p>
                  </a:txBody>
                  <a:tcPr marL="91075" marR="91075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</a:pPr>
                      <a:r>
                        <a:rPr lang="ru-RU" sz="1400" u="none" strike="noStrike" cap="none" dirty="0">
                          <a:highlight>
                            <a:schemeClr val="lt1"/>
                          </a:highlight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 </a:t>
                      </a:r>
                      <a:r>
                        <a:rPr lang="ru-RU" sz="1400" b="1" u="none" strike="noStrike" cap="none" dirty="0">
                          <a:highlight>
                            <a:schemeClr val="lt1"/>
                          </a:highlight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ROC_AUC</a:t>
                      </a:r>
                      <a:endParaRPr sz="1400" b="1" u="none" strike="noStrike" cap="none" dirty="0">
                        <a:solidFill>
                          <a:srgbClr val="000000"/>
                        </a:solidFill>
                        <a:highlight>
                          <a:schemeClr val="lt1"/>
                        </a:highlight>
                        <a:latin typeface="Times New Roman" panose="02020503050405090304"/>
                        <a:ea typeface="Times New Roman" panose="02020503050405090304"/>
                        <a:cs typeface="Times New Roman" panose="02020503050405090304"/>
                        <a:sym typeface="Times New Roman" panose="02020503050405090304"/>
                      </a:endParaRPr>
                    </a:p>
                  </a:txBody>
                  <a:tcPr marL="91075" marR="91075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rgbClr val="000000"/>
                          </a:solidFill>
                          <a:highlight>
                            <a:schemeClr val="lt1"/>
                          </a:highlight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Precision (</a:t>
                      </a:r>
                      <a:r>
                        <a:rPr lang="ru-RU" sz="1400" b="1" u="none" strike="noStrike" cap="none" dirty="0">
                          <a:solidFill>
                            <a:srgbClr val="000000"/>
                          </a:solidFill>
                          <a:highlight>
                            <a:schemeClr val="lt1"/>
                          </a:highlight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для класса 1)</a:t>
                      </a:r>
                      <a:endParaRPr sz="1400" b="1" u="none" strike="noStrike" cap="none" dirty="0">
                        <a:solidFill>
                          <a:srgbClr val="000000"/>
                        </a:solidFill>
                        <a:highlight>
                          <a:schemeClr val="lt1"/>
                        </a:highlight>
                        <a:latin typeface="Times New Roman" panose="02020503050405090304"/>
                        <a:ea typeface="Times New Roman" panose="02020503050405090304"/>
                        <a:cs typeface="Times New Roman" panose="02020503050405090304"/>
                        <a:sym typeface="Times New Roman" panose="02020503050405090304"/>
                      </a:endParaRPr>
                    </a:p>
                  </a:txBody>
                  <a:tcPr marL="91075" marR="91075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rgbClr val="000000"/>
                          </a:solidFill>
                          <a:highlight>
                            <a:schemeClr val="lt1"/>
                          </a:highlight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Recall</a:t>
                      </a:r>
                      <a:r>
                        <a:rPr lang="ru-RU" sz="1400" b="1" u="none" strike="noStrike" cap="none" dirty="0">
                          <a:solidFill>
                            <a:srgbClr val="000000"/>
                          </a:solidFill>
                          <a:highlight>
                            <a:schemeClr val="lt1"/>
                          </a:highlight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 (для класса 1)</a:t>
                      </a:r>
                      <a:endParaRPr sz="1400" b="1" u="none" strike="noStrike" cap="none" dirty="0">
                        <a:solidFill>
                          <a:srgbClr val="000000"/>
                        </a:solidFill>
                        <a:highlight>
                          <a:schemeClr val="lt1"/>
                        </a:highlight>
                        <a:latin typeface="Times New Roman" panose="02020503050405090304"/>
                        <a:ea typeface="Times New Roman" panose="02020503050405090304"/>
                        <a:cs typeface="Times New Roman" panose="02020503050405090304"/>
                        <a:sym typeface="Times New Roman" panose="02020503050405090304"/>
                      </a:endParaRPr>
                    </a:p>
                  </a:txBody>
                  <a:tcPr marL="91075" marR="91075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28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</a:pPr>
                      <a:r>
                        <a:rPr lang="ru-RU" sz="1400" b="0" u="none" strike="noStrike" cap="none" dirty="0" err="1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Fold</a:t>
                      </a:r>
                      <a:r>
                        <a:rPr lang="ru-RU" sz="1400" b="0" u="none" strike="noStrike" cap="none" dirty="0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 1 (50%</a:t>
                      </a:r>
                      <a:r>
                        <a:rPr lang="en-US" sz="1400" b="0" u="none" strike="noStrike" cap="none" dirty="0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/10%)</a:t>
                      </a:r>
                      <a:endParaRPr sz="1400" b="0" u="none" strike="noStrike" cap="none" dirty="0">
                        <a:solidFill>
                          <a:srgbClr val="000000"/>
                        </a:solidFill>
                        <a:latin typeface="Arial" panose="020B0604020202090204"/>
                        <a:ea typeface="Arial" panose="020B0604020202090204"/>
                        <a:cs typeface="Arial" panose="020B0604020202090204"/>
                        <a:sym typeface="Arial" panose="020B0604020202090204"/>
                      </a:endParaRPr>
                    </a:p>
                  </a:txBody>
                  <a:tcPr marL="91075" marR="91075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</a:pPr>
                      <a:r>
                        <a:rPr lang="ru-RU" sz="1400" b="0" u="none" strike="noStrike" cap="none" dirty="0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0.</a:t>
                      </a:r>
                      <a:r>
                        <a:rPr lang="en-US" sz="1400" b="0" u="none" strike="noStrike" cap="none" dirty="0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84</a:t>
                      </a:r>
                      <a:endParaRPr sz="1400" b="0" u="none" strike="noStrike" cap="none" dirty="0">
                        <a:solidFill>
                          <a:srgbClr val="000000"/>
                        </a:solidFill>
                        <a:latin typeface="Arial" panose="020B0604020202090204"/>
                        <a:ea typeface="Arial" panose="020B0604020202090204"/>
                        <a:cs typeface="Arial" panose="020B0604020202090204"/>
                        <a:sym typeface="Arial" panose="020B0604020202090204"/>
                      </a:endParaRPr>
                    </a:p>
                  </a:txBody>
                  <a:tcPr marL="91075" marR="91075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  <a:defRPr/>
                      </a:pPr>
                      <a:r>
                        <a:rPr lang="ru-RU" sz="1400" b="0" u="none" strike="noStrike" cap="none" dirty="0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0.</a:t>
                      </a:r>
                      <a:r>
                        <a:rPr lang="en-US" sz="1400" b="0" u="none" strike="noStrike" cap="none" dirty="0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71</a:t>
                      </a:r>
                      <a:endParaRPr lang="ru-RU" sz="1400" b="0" u="none" strike="noStrike" cap="none" dirty="0">
                        <a:solidFill>
                          <a:srgbClr val="000000"/>
                        </a:solidFill>
                        <a:latin typeface="Arial" panose="020B0604020202090204"/>
                        <a:ea typeface="Arial" panose="020B0604020202090204"/>
                        <a:cs typeface="Arial" panose="020B0604020202090204"/>
                        <a:sym typeface="Arial" panose="020B0604020202090204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</a:pPr>
                      <a:endParaRPr sz="1400" b="0" u="none" strike="noStrike" cap="none" dirty="0">
                        <a:solidFill>
                          <a:srgbClr val="000000"/>
                        </a:solidFill>
                        <a:latin typeface="Arial" panose="020B0604020202090204"/>
                        <a:ea typeface="Arial" panose="020B0604020202090204"/>
                        <a:cs typeface="Arial" panose="020B0604020202090204"/>
                        <a:sym typeface="Arial" panose="020B0604020202090204"/>
                      </a:endParaRPr>
                    </a:p>
                  </a:txBody>
                  <a:tcPr marL="91075" marR="91075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  <a:defRPr/>
                      </a:pPr>
                      <a:r>
                        <a:rPr lang="ru-RU" sz="1400" b="0" u="none" strike="noStrike" cap="none" dirty="0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0.82</a:t>
                      </a:r>
                      <a:endParaRPr lang="ru-RU" sz="1400" b="0" u="none" strike="noStrike" cap="none" dirty="0">
                        <a:solidFill>
                          <a:srgbClr val="000000"/>
                        </a:solidFill>
                        <a:latin typeface="Arial" panose="020B0604020202090204"/>
                        <a:ea typeface="Arial" panose="020B0604020202090204"/>
                        <a:cs typeface="Arial" panose="020B0604020202090204"/>
                        <a:sym typeface="Arial" panose="020B0604020202090204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</a:pPr>
                      <a:endParaRPr sz="1400" b="0" u="none" strike="noStrike" cap="none" dirty="0">
                        <a:solidFill>
                          <a:srgbClr val="000000"/>
                        </a:solidFill>
                        <a:latin typeface="Arial" panose="020B0604020202090204"/>
                        <a:ea typeface="Arial" panose="020B0604020202090204"/>
                        <a:cs typeface="Arial" panose="020B0604020202090204"/>
                        <a:sym typeface="Arial" panose="020B0604020202090204"/>
                      </a:endParaRPr>
                    </a:p>
                  </a:txBody>
                  <a:tcPr marL="91075" marR="91075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</a:pPr>
                      <a:r>
                        <a:rPr lang="ru-RU" sz="1400" b="0" u="none" strike="noStrike" cap="none" dirty="0" err="1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Fold</a:t>
                      </a:r>
                      <a:r>
                        <a:rPr lang="ru-RU" sz="1400" b="0" u="none" strike="noStrike" cap="none" dirty="0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 2</a:t>
                      </a:r>
                      <a:r>
                        <a:rPr lang="en-US" sz="1400" b="0" u="none" strike="noStrike" cap="none" dirty="0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 (60%/10%)</a:t>
                      </a:r>
                      <a:endParaRPr sz="1400" b="0" u="none" strike="noStrike" cap="none" dirty="0">
                        <a:solidFill>
                          <a:srgbClr val="000000"/>
                        </a:solidFill>
                        <a:latin typeface="Arial" panose="020B0604020202090204"/>
                        <a:ea typeface="Arial" panose="020B0604020202090204"/>
                        <a:cs typeface="Arial" panose="020B0604020202090204"/>
                        <a:sym typeface="Arial" panose="020B0604020202090204"/>
                      </a:endParaRPr>
                    </a:p>
                  </a:txBody>
                  <a:tcPr marL="91075" marR="91075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</a:pPr>
                      <a:r>
                        <a:rPr lang="ru-RU" sz="1400" b="0" u="none" strike="noStrike" cap="none" dirty="0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0.80</a:t>
                      </a:r>
                      <a:endParaRPr sz="1400" b="0" u="none" strike="noStrike" cap="none" dirty="0">
                        <a:solidFill>
                          <a:srgbClr val="000000"/>
                        </a:solidFill>
                        <a:latin typeface="Arial" panose="020B0604020202090204"/>
                        <a:ea typeface="Arial" panose="020B0604020202090204"/>
                        <a:cs typeface="Arial" panose="020B0604020202090204"/>
                        <a:sym typeface="Arial" panose="020B0604020202090204"/>
                      </a:endParaRPr>
                    </a:p>
                  </a:txBody>
                  <a:tcPr marL="91075" marR="91075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  <a:defRPr/>
                      </a:pPr>
                      <a:r>
                        <a:rPr lang="ru-RU" sz="1400" b="0" u="none" strike="noStrike" cap="none" dirty="0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0.60</a:t>
                      </a:r>
                      <a:endParaRPr lang="ru-RU" sz="1400" b="0" u="none" strike="noStrike" cap="none" dirty="0">
                        <a:solidFill>
                          <a:srgbClr val="000000"/>
                        </a:solidFill>
                        <a:latin typeface="Arial" panose="020B0604020202090204"/>
                        <a:ea typeface="Arial" panose="020B0604020202090204"/>
                        <a:cs typeface="Arial" panose="020B0604020202090204"/>
                        <a:sym typeface="Arial" panose="020B0604020202090204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</a:pPr>
                      <a:endParaRPr sz="1400" b="0" u="none" strike="noStrike" cap="none" dirty="0">
                        <a:solidFill>
                          <a:srgbClr val="000000"/>
                        </a:solidFill>
                        <a:latin typeface="Arial" panose="020B0604020202090204"/>
                        <a:ea typeface="Arial" panose="020B0604020202090204"/>
                        <a:cs typeface="Arial" panose="020B0604020202090204"/>
                        <a:sym typeface="Arial" panose="020B0604020202090204"/>
                      </a:endParaRPr>
                    </a:p>
                  </a:txBody>
                  <a:tcPr marL="91075" marR="91075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  <a:defRPr/>
                      </a:pPr>
                      <a:r>
                        <a:rPr lang="ru-RU" sz="1400" b="0" u="none" strike="noStrike" cap="none" dirty="0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0.74</a:t>
                      </a:r>
                      <a:endParaRPr lang="ru-RU" sz="1400" b="0" u="none" strike="noStrike" cap="none" dirty="0">
                        <a:solidFill>
                          <a:srgbClr val="000000"/>
                        </a:solidFill>
                        <a:latin typeface="Arial" panose="020B0604020202090204"/>
                        <a:ea typeface="Arial" panose="020B0604020202090204"/>
                        <a:cs typeface="Arial" panose="020B0604020202090204"/>
                        <a:sym typeface="Arial" panose="020B0604020202090204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</a:pPr>
                      <a:endParaRPr sz="1400" b="0" u="none" strike="noStrike" cap="none" dirty="0">
                        <a:solidFill>
                          <a:srgbClr val="000000"/>
                        </a:solidFill>
                        <a:latin typeface="Arial" panose="020B0604020202090204"/>
                        <a:ea typeface="Arial" panose="020B0604020202090204"/>
                        <a:cs typeface="Arial" panose="020B0604020202090204"/>
                        <a:sym typeface="Arial" panose="020B0604020202090204"/>
                      </a:endParaRPr>
                    </a:p>
                  </a:txBody>
                  <a:tcPr marL="91075" marR="91075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</a:pPr>
                      <a:r>
                        <a:rPr lang="ru-RU" sz="1400" b="0" u="none" strike="noStrike" cap="none" dirty="0" err="1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Fold</a:t>
                      </a:r>
                      <a:r>
                        <a:rPr lang="ru-RU" sz="1400" b="0" u="none" strike="noStrike" cap="none" dirty="0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 3</a:t>
                      </a:r>
                      <a:r>
                        <a:rPr lang="en-US" sz="1400" b="0" u="none" strike="noStrike" cap="none" dirty="0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 (70%/10%)</a:t>
                      </a:r>
                      <a:endParaRPr sz="1400" b="0" u="none" strike="noStrike" cap="none" dirty="0">
                        <a:solidFill>
                          <a:srgbClr val="000000"/>
                        </a:solidFill>
                        <a:latin typeface="Arial" panose="020B0604020202090204"/>
                        <a:ea typeface="Arial" panose="020B0604020202090204"/>
                        <a:cs typeface="Arial" panose="020B0604020202090204"/>
                        <a:sym typeface="Arial" panose="020B0604020202090204"/>
                      </a:endParaRPr>
                    </a:p>
                  </a:txBody>
                  <a:tcPr marL="91075" marR="91075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</a:pPr>
                      <a:r>
                        <a:rPr lang="ru-RU" sz="1400" b="0" u="none" strike="noStrike" cap="none" dirty="0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0.79</a:t>
                      </a:r>
                      <a:endParaRPr sz="1400" b="0" u="none" strike="noStrike" cap="none" dirty="0">
                        <a:solidFill>
                          <a:srgbClr val="000000"/>
                        </a:solidFill>
                        <a:latin typeface="Arial" panose="020B0604020202090204"/>
                        <a:ea typeface="Arial" panose="020B0604020202090204"/>
                        <a:cs typeface="Arial" panose="020B0604020202090204"/>
                        <a:sym typeface="Arial" panose="020B0604020202090204"/>
                      </a:endParaRPr>
                    </a:p>
                  </a:txBody>
                  <a:tcPr marL="91075" marR="91075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  <a:defRPr/>
                      </a:pPr>
                      <a:r>
                        <a:rPr lang="ru-RU" sz="1400" b="0" u="none" strike="noStrike" cap="none" dirty="0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0.62</a:t>
                      </a:r>
                      <a:endParaRPr lang="ru-RU" sz="1400" b="0" u="none" strike="noStrike" cap="none" dirty="0">
                        <a:solidFill>
                          <a:srgbClr val="000000"/>
                        </a:solidFill>
                        <a:latin typeface="Arial" panose="020B0604020202090204"/>
                        <a:ea typeface="Arial" panose="020B0604020202090204"/>
                        <a:cs typeface="Arial" panose="020B0604020202090204"/>
                        <a:sym typeface="Arial" panose="020B0604020202090204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</a:pPr>
                      <a:endParaRPr sz="1400" b="0" u="none" strike="noStrike" cap="none" dirty="0">
                        <a:solidFill>
                          <a:srgbClr val="000000"/>
                        </a:solidFill>
                        <a:latin typeface="Arial" panose="020B0604020202090204"/>
                        <a:ea typeface="Arial" panose="020B0604020202090204"/>
                        <a:cs typeface="Arial" panose="020B0604020202090204"/>
                        <a:sym typeface="Arial" panose="020B0604020202090204"/>
                      </a:endParaRPr>
                    </a:p>
                  </a:txBody>
                  <a:tcPr marL="91075" marR="91075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  <a:defRPr/>
                      </a:pPr>
                      <a:r>
                        <a:rPr lang="ru-RU" sz="1400" b="0" u="none" strike="noStrike" cap="none" dirty="0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0.76</a:t>
                      </a:r>
                      <a:endParaRPr lang="ru-RU" sz="1400" b="0" u="none" strike="noStrike" cap="none" dirty="0">
                        <a:solidFill>
                          <a:srgbClr val="000000"/>
                        </a:solidFill>
                        <a:latin typeface="Arial" panose="020B0604020202090204"/>
                        <a:ea typeface="Arial" panose="020B0604020202090204"/>
                        <a:cs typeface="Arial" panose="020B0604020202090204"/>
                        <a:sym typeface="Arial" panose="020B0604020202090204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</a:pPr>
                      <a:endParaRPr sz="1400" b="0" u="none" strike="noStrike" cap="none" dirty="0">
                        <a:solidFill>
                          <a:srgbClr val="000000"/>
                        </a:solidFill>
                        <a:latin typeface="Arial" panose="020B0604020202090204"/>
                        <a:ea typeface="Arial" panose="020B0604020202090204"/>
                        <a:cs typeface="Arial" panose="020B0604020202090204"/>
                        <a:sym typeface="Arial" panose="020B0604020202090204"/>
                      </a:endParaRPr>
                    </a:p>
                  </a:txBody>
                  <a:tcPr marL="91075" marR="91075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</a:pPr>
                      <a:r>
                        <a:rPr lang="ru-RU" sz="1400" b="0" u="none" strike="noStrike" cap="none" dirty="0" err="1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Fold</a:t>
                      </a:r>
                      <a:r>
                        <a:rPr lang="ru-RU" sz="1400" b="0" u="none" strike="noStrike" cap="none" dirty="0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 4</a:t>
                      </a:r>
                      <a:r>
                        <a:rPr lang="en-US" sz="1400" b="0" u="none" strike="noStrike" cap="none" dirty="0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 (80%/10%)</a:t>
                      </a:r>
                      <a:endParaRPr sz="1400" b="0" u="none" strike="noStrike" cap="none" dirty="0">
                        <a:solidFill>
                          <a:srgbClr val="000000"/>
                        </a:solidFill>
                        <a:latin typeface="Arial" panose="020B0604020202090204"/>
                        <a:ea typeface="Arial" panose="020B0604020202090204"/>
                        <a:cs typeface="Arial" panose="020B0604020202090204"/>
                        <a:sym typeface="Arial" panose="020B0604020202090204"/>
                      </a:endParaRPr>
                    </a:p>
                  </a:txBody>
                  <a:tcPr marL="91075" marR="91075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</a:pPr>
                      <a:r>
                        <a:rPr lang="ru-RU" sz="1400" b="0" u="none" strike="noStrike" cap="none" dirty="0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0.78</a:t>
                      </a:r>
                      <a:endParaRPr sz="1400" b="0" u="none" strike="noStrike" cap="none" dirty="0">
                        <a:solidFill>
                          <a:srgbClr val="000000"/>
                        </a:solidFill>
                        <a:latin typeface="Arial" panose="020B0604020202090204"/>
                        <a:ea typeface="Arial" panose="020B0604020202090204"/>
                        <a:cs typeface="Arial" panose="020B0604020202090204"/>
                        <a:sym typeface="Arial" panose="020B0604020202090204"/>
                      </a:endParaRPr>
                    </a:p>
                  </a:txBody>
                  <a:tcPr marL="91075" marR="91075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  <a:defRPr/>
                      </a:pPr>
                      <a:r>
                        <a:rPr lang="ru-RU" sz="1400" b="0" u="none" strike="noStrike" cap="none" dirty="0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0.60</a:t>
                      </a:r>
                      <a:endParaRPr lang="ru-RU" sz="1400" b="0" u="none" strike="noStrike" cap="none" dirty="0">
                        <a:solidFill>
                          <a:srgbClr val="000000"/>
                        </a:solidFill>
                        <a:latin typeface="Arial" panose="020B0604020202090204"/>
                        <a:ea typeface="Arial" panose="020B0604020202090204"/>
                        <a:cs typeface="Arial" panose="020B0604020202090204"/>
                        <a:sym typeface="Arial" panose="020B0604020202090204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</a:pPr>
                      <a:endParaRPr sz="1400" b="0" u="none" strike="noStrike" cap="none" dirty="0">
                        <a:solidFill>
                          <a:srgbClr val="000000"/>
                        </a:solidFill>
                        <a:latin typeface="Arial" panose="020B0604020202090204"/>
                        <a:ea typeface="Arial" panose="020B0604020202090204"/>
                        <a:cs typeface="Arial" panose="020B0604020202090204"/>
                        <a:sym typeface="Arial" panose="020B0604020202090204"/>
                      </a:endParaRPr>
                    </a:p>
                  </a:txBody>
                  <a:tcPr marL="91075" marR="91075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  <a:defRPr/>
                      </a:pPr>
                      <a:r>
                        <a:rPr lang="ru-RU" sz="1400" b="0" u="none" strike="noStrike" cap="none" dirty="0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0.67</a:t>
                      </a:r>
                      <a:endParaRPr lang="ru-RU" sz="1400" b="0" u="none" strike="noStrike" cap="none" dirty="0">
                        <a:solidFill>
                          <a:srgbClr val="000000"/>
                        </a:solidFill>
                        <a:latin typeface="Arial" panose="020B0604020202090204"/>
                        <a:ea typeface="Arial" panose="020B0604020202090204"/>
                        <a:cs typeface="Arial" panose="020B0604020202090204"/>
                        <a:sym typeface="Arial" panose="020B0604020202090204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</a:pPr>
                      <a:endParaRPr sz="1400" b="0" u="none" strike="noStrike" cap="none" dirty="0">
                        <a:solidFill>
                          <a:srgbClr val="000000"/>
                        </a:solidFill>
                        <a:latin typeface="Arial" panose="020B0604020202090204"/>
                        <a:ea typeface="Arial" panose="020B0604020202090204"/>
                        <a:cs typeface="Arial" panose="020B0604020202090204"/>
                        <a:sym typeface="Arial" panose="020B0604020202090204"/>
                      </a:endParaRPr>
                    </a:p>
                  </a:txBody>
                  <a:tcPr marL="91075" marR="91075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</a:pPr>
                      <a:r>
                        <a:rPr lang="ru-RU" sz="1400" b="0" u="none" strike="noStrike" cap="none" dirty="0" err="1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Fold</a:t>
                      </a:r>
                      <a:r>
                        <a:rPr lang="ru-RU" sz="1400" b="0" u="none" strike="noStrike" cap="none" dirty="0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 5</a:t>
                      </a:r>
                      <a:r>
                        <a:rPr lang="en-US" sz="1400" b="0" u="none" strike="noStrike" cap="none" dirty="0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 (90%/10%)</a:t>
                      </a:r>
                      <a:endParaRPr sz="1400" b="0" u="none" strike="noStrike" cap="none" dirty="0">
                        <a:solidFill>
                          <a:srgbClr val="000000"/>
                        </a:solidFill>
                        <a:latin typeface="Arial" panose="020B0604020202090204"/>
                        <a:ea typeface="Arial" panose="020B0604020202090204"/>
                        <a:cs typeface="Arial" panose="020B0604020202090204"/>
                        <a:sym typeface="Arial" panose="020B0604020202090204"/>
                      </a:endParaRPr>
                    </a:p>
                  </a:txBody>
                  <a:tcPr marL="91075" marR="91075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</a:pPr>
                      <a:r>
                        <a:rPr lang="ru-RU" sz="1400" b="0" u="none" strike="noStrike" cap="none" dirty="0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0.78</a:t>
                      </a:r>
                      <a:endParaRPr sz="1400" b="0" u="none" strike="noStrike" cap="none" dirty="0">
                        <a:solidFill>
                          <a:srgbClr val="000000"/>
                        </a:solidFill>
                        <a:latin typeface="Arial" panose="020B0604020202090204"/>
                        <a:ea typeface="Arial" panose="020B0604020202090204"/>
                        <a:cs typeface="Arial" panose="020B0604020202090204"/>
                        <a:sym typeface="Arial" panose="020B0604020202090204"/>
                      </a:endParaRPr>
                    </a:p>
                  </a:txBody>
                  <a:tcPr marL="91075" marR="91075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  <a:defRPr/>
                      </a:pPr>
                      <a:r>
                        <a:rPr lang="ru-RU" sz="1400" b="0" u="none" strike="noStrike" cap="none" dirty="0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0.57</a:t>
                      </a:r>
                      <a:endParaRPr lang="ru-RU" sz="1400" b="0" u="none" strike="noStrike" cap="none" dirty="0">
                        <a:solidFill>
                          <a:srgbClr val="000000"/>
                        </a:solidFill>
                        <a:latin typeface="Arial" panose="020B0604020202090204"/>
                        <a:ea typeface="Arial" panose="020B0604020202090204"/>
                        <a:cs typeface="Arial" panose="020B0604020202090204"/>
                        <a:sym typeface="Arial" panose="020B0604020202090204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</a:pPr>
                      <a:endParaRPr sz="1400" b="0" u="none" strike="noStrike" cap="none" dirty="0">
                        <a:solidFill>
                          <a:srgbClr val="000000"/>
                        </a:solidFill>
                        <a:latin typeface="Arial" panose="020B0604020202090204"/>
                        <a:ea typeface="Arial" panose="020B0604020202090204"/>
                        <a:cs typeface="Arial" panose="020B0604020202090204"/>
                        <a:sym typeface="Arial" panose="020B0604020202090204"/>
                      </a:endParaRPr>
                    </a:p>
                  </a:txBody>
                  <a:tcPr marL="91075" marR="91075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  <a:defRPr/>
                      </a:pPr>
                      <a:r>
                        <a:rPr lang="ru-RU" sz="1400" b="0" u="none" strike="noStrike" cap="none" dirty="0">
                          <a:solidFill>
                            <a:srgbClr val="000000"/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  <a:sym typeface="Times New Roman" panose="02020503050405090304"/>
                        </a:rPr>
                        <a:t>0.73</a:t>
                      </a:r>
                      <a:endParaRPr lang="ru-RU" sz="1400" b="0" u="none" strike="noStrike" cap="none" dirty="0">
                        <a:solidFill>
                          <a:srgbClr val="000000"/>
                        </a:solidFill>
                        <a:latin typeface="Arial" panose="020B0604020202090204"/>
                        <a:ea typeface="Arial" panose="020B0604020202090204"/>
                        <a:cs typeface="Arial" panose="020B0604020202090204"/>
                        <a:sym typeface="Arial" panose="020B0604020202090204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</a:pPr>
                      <a:endParaRPr sz="1400" b="0" u="none" strike="noStrike" cap="none" dirty="0">
                        <a:solidFill>
                          <a:srgbClr val="000000"/>
                        </a:solidFill>
                        <a:latin typeface="Arial" panose="020B0604020202090204"/>
                        <a:ea typeface="Arial" panose="020B0604020202090204"/>
                        <a:cs typeface="Arial" panose="020B0604020202090204"/>
                        <a:sym typeface="Arial" panose="020B0604020202090204"/>
                      </a:endParaRPr>
                    </a:p>
                  </a:txBody>
                  <a:tcPr marL="91075" marR="91075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8" name="Google Shape;138;p16"/>
          <p:cNvSpPr txBox="1"/>
          <p:nvPr/>
        </p:nvSpPr>
        <p:spPr>
          <a:xfrm>
            <a:off x="228600" y="5133340"/>
            <a:ext cx="11560810" cy="1555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90204"/>
              <a:buNone/>
              <a:defRPr/>
            </a:pPr>
            <a:r>
              <a:rPr kumimoji="0" lang="ru-RU" sz="1700" kern="0" cap="none" spc="0" normalizeH="0" baseline="0" noProof="0" dirty="0">
                <a:solidFill>
                  <a:schemeClr val="dk1"/>
                </a:solidFill>
                <a:highlight>
                  <a:schemeClr val="lt1"/>
                </a:highlight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Значения метрики </a:t>
            </a:r>
            <a:r>
              <a:rPr kumimoji="0" lang="ru-RU" sz="1700" b="1" kern="0" cap="none" spc="0" normalizeH="0" baseline="0" noProof="0" dirty="0">
                <a:solidFill>
                  <a:srgbClr val="000000"/>
                </a:solidFill>
                <a:highlight>
                  <a:schemeClr val="lt1"/>
                </a:highlight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ROC_AUC </a:t>
            </a:r>
            <a:r>
              <a:rPr kumimoji="0" lang="ru-RU" sz="1700" kern="0" cap="none" spc="0" normalizeH="0" baseline="0" noProof="0" dirty="0">
                <a:solidFill>
                  <a:schemeClr val="dk1"/>
                </a:solidFill>
                <a:highlight>
                  <a:schemeClr val="lt1"/>
                </a:highlight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демонстрируют незначительные колебания, что свидетельствует о стабильности и адекватности модели. Таким образом, стабильные результаты кросс-валидации подтверждают надежность и эффективность выбранного подхода</a:t>
            </a:r>
            <a:r>
              <a:rPr kumimoji="0" lang="ru-RU" sz="1700" kern="0" cap="none" spc="0" normalizeH="0" baseline="0" noProof="0" dirty="0">
                <a:solidFill>
                  <a:srgbClr val="000000"/>
                </a:solidFill>
                <a:highlight>
                  <a:schemeClr val="lt1"/>
                </a:highlight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. Колебания метрик </a:t>
            </a:r>
            <a:r>
              <a:rPr kumimoji="0" lang="en-US" sz="1700" kern="0" cap="none" spc="0" normalizeH="0" baseline="0" noProof="0" dirty="0">
                <a:solidFill>
                  <a:srgbClr val="000000"/>
                </a:solidFill>
                <a:highlight>
                  <a:schemeClr val="lt1"/>
                </a:highlight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Precision </a:t>
            </a:r>
            <a:r>
              <a:rPr kumimoji="0" lang="ru-RU" sz="1700" kern="0" cap="none" spc="0" normalizeH="0" baseline="0" noProof="0" dirty="0">
                <a:solidFill>
                  <a:srgbClr val="000000"/>
                </a:solidFill>
                <a:highlight>
                  <a:schemeClr val="lt1"/>
                </a:highlight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и </a:t>
            </a:r>
            <a:r>
              <a:rPr kumimoji="0" lang="en-US" sz="1700" kern="0" cap="none" spc="0" normalizeH="0" baseline="0" noProof="0" dirty="0">
                <a:solidFill>
                  <a:srgbClr val="000000"/>
                </a:solidFill>
                <a:highlight>
                  <a:schemeClr val="lt1"/>
                </a:highlight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Recall </a:t>
            </a:r>
            <a:r>
              <a:rPr kumimoji="0" lang="ru-RU" sz="1700" kern="0" cap="none" spc="0" normalizeH="0" baseline="0" noProof="0" dirty="0">
                <a:solidFill>
                  <a:srgbClr val="000000"/>
                </a:solidFill>
                <a:highlight>
                  <a:schemeClr val="lt1"/>
                </a:highlight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частично связаны с тем качеством тестового набор и с тем, что количество примеров класса 1 в тестовых наборах данных для </a:t>
            </a:r>
            <a:r>
              <a:rPr kumimoji="0" lang="ru-RU" sz="1700" kern="0" cap="none" spc="0" normalizeH="0" baseline="0" noProof="0" dirty="0" err="1">
                <a:solidFill>
                  <a:srgbClr val="000000"/>
                </a:solidFill>
                <a:highlight>
                  <a:schemeClr val="lt1"/>
                </a:highlight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кроссвалидации</a:t>
            </a:r>
            <a:r>
              <a:rPr kumimoji="0" lang="ru-RU" sz="1700" kern="0" cap="none" spc="0" normalizeH="0" baseline="0" noProof="0" dirty="0">
                <a:solidFill>
                  <a:srgbClr val="000000"/>
                </a:solidFill>
                <a:highlight>
                  <a:schemeClr val="lt1"/>
                </a:highlight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 меньше, чем 0, что приводит к </a:t>
            </a:r>
            <a:r>
              <a:rPr kumimoji="0" lang="ru-RU" sz="1700" kern="0" cap="none" spc="0" normalizeH="0" baseline="0" noProof="0" dirty="0" err="1">
                <a:solidFill>
                  <a:srgbClr val="000000"/>
                </a:solidFill>
                <a:highlight>
                  <a:schemeClr val="lt1"/>
                </a:highlight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дислабалансу</a:t>
            </a:r>
            <a:r>
              <a:rPr kumimoji="0" lang="ru-RU" sz="1700" kern="0" cap="none" spc="0" normalizeH="0" baseline="0" noProof="0" dirty="0">
                <a:solidFill>
                  <a:srgbClr val="000000"/>
                </a:solidFill>
                <a:highlight>
                  <a:schemeClr val="lt1"/>
                </a:highlight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 классов и снижению качества на классе 1.</a:t>
            </a:r>
            <a:endParaRPr kumimoji="0" sz="1700" kern="0" cap="none" spc="0" normalizeH="0" baseline="0" noProof="0" dirty="0">
              <a:solidFill>
                <a:srgbClr val="000000"/>
              </a:solidFill>
              <a:highlight>
                <a:schemeClr val="lt1"/>
              </a:highlight>
              <a:latin typeface="Times New Roman" panose="02020503050405090304"/>
              <a:ea typeface="Times New Roman" panose="02020503050405090304"/>
              <a:cs typeface="Times New Roman" panose="02020503050405090304"/>
              <a:sym typeface="Times New Roman" panose="020205030504050903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Google Shape;144;p17"/>
          <p:cNvSpPr>
            <a:spLocks noGrp="1"/>
          </p:cNvSpPr>
          <p:nvPr>
            <p:ph type="title"/>
          </p:nvPr>
        </p:nvSpPr>
        <p:spPr>
          <a:xfrm>
            <a:off x="1200150" y="304800"/>
            <a:ext cx="10514013" cy="1325563"/>
          </a:xfrm>
          <a:ln/>
        </p:spPr>
        <p:txBody>
          <a:bodyPr vert="horz" wrap="square" lIns="91425" tIns="45700" rIns="91425" bIns="45700" anchor="ctr" anchorCtr="0"/>
          <a:lstStyle/>
          <a:p>
            <a:pPr eaLnBrk="1" hangingPunct="1">
              <a:lnSpc>
                <a:spcPct val="90000"/>
              </a:lnSpc>
              <a:buFont typeface="Times New Roman" panose="02020503050405090304" pitchFamily="18" charset="0"/>
              <a:buNone/>
            </a:pPr>
            <a:r>
              <a:rPr lang="ru-RU" altLang="en-US" sz="440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Результаты на отсортированной выборке</a:t>
            </a:r>
            <a:endParaRPr lang="en-US" altLang="zh-CN" sz="4400"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145" name="Google Shape;145;p17"/>
          <p:cNvSpPr txBox="1">
            <a:spLocks noGrp="1"/>
          </p:cNvSpPr>
          <p:nvPr>
            <p:ph type="body" idx="1"/>
          </p:nvPr>
        </p:nvSpPr>
        <p:spPr>
          <a:xfrm>
            <a:off x="838080" y="2440223"/>
            <a:ext cx="5101800" cy="2494500"/>
          </a:xfrm>
          <a:ln/>
          <a:effectLst/>
          <a:scene3d>
            <a:camera prst="orthographicFront"/>
            <a:lightRig rig="balanced" dir="t"/>
          </a:scene3d>
          <a:sp3d prstMaterial="plastic"/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90204"/>
              <a:buNone/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Модель была протестирована на наборе данных, где контрольной выборкой являлись метеорологические данные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в период с 20.10.21 до 28.12.2023. Результаты работы модели на этой выборке позволяют оценить ее эффективность и точность в распознавании наличия/отсутствия ОВЯ.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highlight>
                <a:schemeClr val="lt1"/>
              </a:highlight>
              <a:uLnTx/>
              <a:uFillTx/>
              <a:latin typeface="Times New Roman" panose="02020503050405090304"/>
              <a:ea typeface="Times New Roman" panose="02020503050405090304"/>
              <a:cs typeface="Times New Roman" panose="02020503050405090304"/>
              <a:sym typeface="Times New Roman" panose="020205030504050903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90204"/>
              <a:buNone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ROC_AUC = 0.85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. Для класса «0» (отсутствие облаков) получены показатели: </a:t>
            </a:r>
            <a:r>
              <a:rPr kumimoji="0" lang="ru-RU" sz="1500" b="1" i="0" u="none" strike="noStrike" kern="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precision</a:t>
            </a: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 = 0.81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, </a:t>
            </a:r>
            <a:r>
              <a:rPr kumimoji="0" lang="ru-RU" sz="1500" b="1" i="0" u="none" strike="noStrike" kern="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recall</a:t>
            </a: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 = 0.76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, для класса «1» (наличие облаков): </a:t>
            </a:r>
            <a:r>
              <a:rPr kumimoji="0" lang="ru-RU" sz="1500" b="1" i="0" u="none" strike="noStrike" kern="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precision</a:t>
            </a: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 = 0.71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, </a:t>
            </a:r>
            <a:r>
              <a:rPr kumimoji="0" lang="ru-RU" sz="1500" b="1" i="0" u="none" strike="noStrike" kern="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recall</a:t>
            </a: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 = 0.77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.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 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highlight>
                <a:schemeClr val="lt1"/>
              </a:highlight>
              <a:uLnTx/>
              <a:uFillTx/>
              <a:latin typeface="Times New Roman" panose="02020503050405090304"/>
              <a:ea typeface="Times New Roman" panose="02020503050405090304"/>
              <a:cs typeface="Times New Roman" panose="02020503050405090304"/>
              <a:sym typeface="Times New Roman" panose="02020503050405090304"/>
            </a:endParaRPr>
          </a:p>
        </p:txBody>
      </p:sp>
      <p:sp>
        <p:nvSpPr>
          <p:cNvPr id="32772" name="Google Shape;146;p17"/>
          <p:cNvSpPr txBox="1">
            <a:spLocks noGrp="1"/>
          </p:cNvSpPr>
          <p:nvPr>
            <p:ph type="sldNum" idx="4"/>
          </p:nvPr>
        </p:nvSpPr>
        <p:spPr>
          <a:ln/>
        </p:spPr>
        <p:txBody>
          <a:bodyPr lIns="91425" tIns="45700" rIns="91425" bIns="45700" anchor="ctr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sym typeface="Arial" panose="020B060402020209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5pPr>
          </a:lstStyle>
          <a:p>
            <a:pPr lvl="0" algn="r" eaLnBrk="1" hangingPunct="1">
              <a:buClr>
                <a:srgbClr val="888888"/>
              </a:buClr>
              <a:buFont typeface="Calibri" pitchFamily="34" charset="0"/>
              <a:buNone/>
            </a:pPr>
            <a:fld id="{9A0DB2DC-4C9A-4742-B13C-FB6460FD3503}" type="slidenum">
              <a:rPr lang="ru-RU" altLang="en-US" sz="12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12</a:t>
            </a:fld>
            <a:endParaRPr lang="ru-RU" altLang="en-US" sz="1200">
              <a:solidFill>
                <a:srgbClr val="888888"/>
              </a:solidFill>
              <a:latin typeface="Calibri" pitchFamily="34" charset="0"/>
              <a:ea typeface="Times New Roman" panose="02020503050405090304" pitchFamily="18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32773" name="Google Shape;148;p17"/>
          <p:cNvSpPr txBox="1"/>
          <p:nvPr/>
        </p:nvSpPr>
        <p:spPr>
          <a:xfrm>
            <a:off x="7237413" y="5549900"/>
            <a:ext cx="4500562" cy="347663"/>
          </a:xfrm>
          <a:prstGeom prst="rect">
            <a:avLst/>
          </a:prstGeom>
          <a:noFill/>
          <a:ln w="9525">
            <a:noFill/>
          </a:ln>
        </p:spPr>
        <p:txBody>
          <a:bodyPr lIns="90000" tIns="45000" rIns="90000" bIns="45000"/>
          <a:lstStyle/>
          <a:p>
            <a:pPr eaLnBrk="1" hangingPunct="1">
              <a:buNone/>
            </a:pPr>
            <a:r>
              <a:rPr lang="ru-RU" altLang="en-US" sz="1500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Матрица ошибок для контрольной выборки.</a:t>
            </a:r>
            <a:endParaRPr lang="en-US" altLang="zh-CN" sz="1500">
              <a:latin typeface="Times New Roman" panose="02020503050405090304" pitchFamily="18" charset="0"/>
              <a:ea typeface="Times New Roman" panose="02020503050405090304" pitchFamily="18" charset="0"/>
              <a:sym typeface="Times New Roman" panose="02020503050405090304" pitchFamily="18" charset="0"/>
            </a:endParaRPr>
          </a:p>
        </p:txBody>
      </p:sp>
      <p:pic>
        <p:nvPicPr>
          <p:cNvPr id="32774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0150" y="5111750"/>
            <a:ext cx="1638300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17900" y="5084763"/>
            <a:ext cx="138112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6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9875" y="1728788"/>
            <a:ext cx="4745038" cy="3575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Google Shape;144;p17"/>
          <p:cNvSpPr>
            <a:spLocks noGrp="1"/>
          </p:cNvSpPr>
          <p:nvPr>
            <p:ph type="title"/>
          </p:nvPr>
        </p:nvSpPr>
        <p:spPr>
          <a:xfrm>
            <a:off x="285750" y="365125"/>
            <a:ext cx="11610975" cy="1325563"/>
          </a:xfrm>
          <a:ln/>
        </p:spPr>
        <p:txBody>
          <a:bodyPr vert="horz" wrap="square" lIns="91425" tIns="45700" rIns="91425" bIns="45700" anchor="ctr" anchorCtr="0"/>
          <a:lstStyle/>
          <a:p>
            <a:pPr eaLnBrk="1" hangingPunct="1">
              <a:lnSpc>
                <a:spcPct val="90000"/>
              </a:lnSpc>
              <a:buFont typeface="Times New Roman" panose="02020503050405090304" pitchFamily="18" charset="0"/>
              <a:buNone/>
            </a:pPr>
            <a:r>
              <a:rPr lang="ru-RU" altLang="en-US" sz="440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Результаты на</a:t>
            </a:r>
            <a:r>
              <a:rPr lang="en-US" altLang="x-none" sz="440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 </a:t>
            </a:r>
            <a:r>
              <a:rPr lang="ru-RU" altLang="en-US" sz="440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отсортированной контрольной выборке</a:t>
            </a:r>
            <a:endParaRPr lang="en-US" altLang="zh-CN" sz="4400"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145" name="Google Shape;145;p17"/>
          <p:cNvSpPr txBox="1">
            <a:spLocks noGrp="1"/>
          </p:cNvSpPr>
          <p:nvPr>
            <p:ph type="body" idx="1"/>
          </p:nvPr>
        </p:nvSpPr>
        <p:spPr>
          <a:xfrm>
            <a:off x="838080" y="2440223"/>
            <a:ext cx="5101800" cy="2494500"/>
          </a:xfrm>
          <a:ln/>
          <a:effectLst/>
          <a:scene3d>
            <a:camera prst="orthographicFront"/>
            <a:lightRig rig="balanced" dir="t"/>
          </a:scene3d>
          <a:sp3d prstMaterial="plastic"/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90204"/>
              <a:buNone/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Модель была протестирована на наборе данных, где контрольной выборкой являлись данные зондирования параметров атмосферы, полученных экспериментальным путем, на Высотном матричном поляризационном лидаре НИ ТГУ [1]. Эта выборка содержит более точные результаты с информацией о наличии/отсутствии ОВЯ. Результаты работы модели на этой выборке позволяют оценить ее эффективность и точность в распознавании наличия/отсутствия ОВЯ.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highlight>
                <a:schemeClr val="lt1"/>
              </a:highlight>
              <a:uLnTx/>
              <a:uFillTx/>
              <a:latin typeface="Times New Roman" panose="02020503050405090304"/>
              <a:ea typeface="Times New Roman" panose="02020503050405090304"/>
              <a:cs typeface="Times New Roman" panose="02020503050405090304"/>
              <a:sym typeface="Times New Roman" panose="020205030504050903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90204"/>
              <a:buNone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ROC_AUC = 0.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81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. Для класса «0» (отсутствие облаков) получены показатели: </a:t>
            </a:r>
            <a:r>
              <a:rPr kumimoji="0" lang="ru-RU" sz="1500" b="1" i="0" u="none" strike="noStrike" kern="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precision</a:t>
            </a: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 = 0.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81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, </a:t>
            </a:r>
            <a:r>
              <a:rPr kumimoji="0" lang="ru-RU" sz="1500" b="1" i="0" u="none" strike="noStrike" kern="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recall</a:t>
            </a: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 = 0.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74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, для класса «1» (наличие облаков): </a:t>
            </a:r>
            <a:r>
              <a:rPr kumimoji="0" lang="ru-RU" sz="1500" b="1" i="0" u="none" strike="noStrike" kern="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precision</a:t>
            </a: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 = 0.6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8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, </a:t>
            </a:r>
            <a:r>
              <a:rPr kumimoji="0" lang="ru-RU" sz="1500" b="1" i="0" u="none" strike="noStrike" kern="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recall</a:t>
            </a: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 = 0.7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6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.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 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highlight>
                <a:schemeClr val="lt1"/>
              </a:highlight>
              <a:uLnTx/>
              <a:uFillTx/>
              <a:latin typeface="Times New Roman" panose="02020503050405090304"/>
              <a:ea typeface="Times New Roman" panose="02020503050405090304"/>
              <a:cs typeface="Times New Roman" panose="02020503050405090304"/>
              <a:sym typeface="Times New Roman" panose="02020503050405090304"/>
            </a:endParaRPr>
          </a:p>
        </p:txBody>
      </p:sp>
      <p:sp>
        <p:nvSpPr>
          <p:cNvPr id="34820" name="Google Shape;146;p17"/>
          <p:cNvSpPr txBox="1">
            <a:spLocks noGrp="1"/>
          </p:cNvSpPr>
          <p:nvPr>
            <p:ph type="sldNum" idx="4"/>
          </p:nvPr>
        </p:nvSpPr>
        <p:spPr>
          <a:ln/>
        </p:spPr>
        <p:txBody>
          <a:bodyPr lIns="91425" tIns="45700" rIns="91425" bIns="45700" anchor="ctr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sym typeface="Arial" panose="020B060402020209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5pPr>
          </a:lstStyle>
          <a:p>
            <a:pPr lvl="0" algn="r" eaLnBrk="1" hangingPunct="1">
              <a:buClr>
                <a:srgbClr val="888888"/>
              </a:buClr>
              <a:buFont typeface="Calibri" pitchFamily="34" charset="0"/>
              <a:buNone/>
            </a:pPr>
            <a:fld id="{9A0DB2DC-4C9A-4742-B13C-FB6460FD3503}" type="slidenum">
              <a:rPr lang="ru-RU" altLang="en-US" sz="12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13</a:t>
            </a:fld>
            <a:endParaRPr lang="ru-RU" altLang="en-US" sz="1200">
              <a:solidFill>
                <a:srgbClr val="888888"/>
              </a:solidFill>
              <a:latin typeface="Calibri" pitchFamily="34" charset="0"/>
              <a:ea typeface="Times New Roman" panose="02020503050405090304" pitchFamily="18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34821" name="Google Shape;148;p17"/>
          <p:cNvSpPr txBox="1"/>
          <p:nvPr/>
        </p:nvSpPr>
        <p:spPr>
          <a:xfrm>
            <a:off x="6492875" y="5684838"/>
            <a:ext cx="4498975" cy="346075"/>
          </a:xfrm>
          <a:prstGeom prst="rect">
            <a:avLst/>
          </a:prstGeom>
          <a:noFill/>
          <a:ln w="9525">
            <a:noFill/>
          </a:ln>
        </p:spPr>
        <p:txBody>
          <a:bodyPr lIns="90000" tIns="45000" rIns="90000" bIns="45000"/>
          <a:lstStyle/>
          <a:p>
            <a:pPr eaLnBrk="1" hangingPunct="1">
              <a:buNone/>
            </a:pPr>
            <a:r>
              <a:rPr lang="ru-RU" altLang="en-US" sz="1500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Матрица ошибок для контрольной выборки.</a:t>
            </a:r>
            <a:endParaRPr lang="en-US" altLang="zh-CN" sz="1500">
              <a:latin typeface="Times New Roman" panose="02020503050405090304" pitchFamily="18" charset="0"/>
              <a:ea typeface="Times New Roman" panose="02020503050405090304" pitchFamily="18" charset="0"/>
              <a:sym typeface="Times New Roman" panose="02020503050405090304" pitchFamily="18" charset="0"/>
            </a:endParaRPr>
          </a:p>
        </p:txBody>
      </p:sp>
      <p:sp>
        <p:nvSpPr>
          <p:cNvPr id="149" name="Google Shape;149;p17"/>
          <p:cNvSpPr/>
          <p:nvPr/>
        </p:nvSpPr>
        <p:spPr>
          <a:xfrm>
            <a:off x="0" y="6110298"/>
            <a:ext cx="1198179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90204"/>
              <a:buNone/>
              <a:defRPr/>
            </a:pPr>
            <a:r>
              <a:rPr kumimoji="0" lang="ru-RU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1. Научно-технологическая инфраструктура Российской Федерации. Центры коллективного пользования научным оборудованием и уникальные научные установки [Web-сайт]. URL: https://ckp-rf.ru/usu/73573.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chemeClr val="lt1"/>
              </a:highlight>
              <a:uLnTx/>
              <a:uFillTx/>
              <a:latin typeface="Times New Roman" panose="02020503050405090304"/>
              <a:ea typeface="Times New Roman" panose="02020503050405090304"/>
              <a:cs typeface="Times New Roman" panose="02020503050405090304"/>
              <a:sym typeface="Times New Roman" panose="02020503050405090304"/>
            </a:endParaRPr>
          </a:p>
        </p:txBody>
      </p:sp>
      <p:pic>
        <p:nvPicPr>
          <p:cNvPr id="34823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0150" y="5111750"/>
            <a:ext cx="1638300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4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17900" y="5084763"/>
            <a:ext cx="138112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5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9875" y="1770063"/>
            <a:ext cx="4664075" cy="3575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A6A75-2A0C-346D-875F-8B840F3DC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Google Shape;144;p17">
            <a:extLst>
              <a:ext uri="{FF2B5EF4-FFF2-40B4-BE49-F238E27FC236}">
                <a16:creationId xmlns:a16="http://schemas.microsoft.com/office/drawing/2014/main" id="{AD284B0E-F1D0-F7DD-8165-CC3AAB5D7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365125"/>
            <a:ext cx="11610975" cy="1325563"/>
          </a:xfrm>
          <a:ln/>
        </p:spPr>
        <p:txBody>
          <a:bodyPr vert="horz" wrap="square" lIns="91425" tIns="45700" rIns="91425" bIns="45700" anchor="ctr" anchorCtr="0"/>
          <a:lstStyle/>
          <a:p>
            <a:pPr eaLnBrk="1" hangingPunct="1">
              <a:lnSpc>
                <a:spcPct val="90000"/>
              </a:lnSpc>
              <a:buFont typeface="Times New Roman" panose="02020503050405090304" pitchFamily="18" charset="0"/>
              <a:buNone/>
            </a:pPr>
            <a:r>
              <a:rPr lang="ru-RU" altLang="zh-CN" sz="4400" dirty="0">
                <a:latin typeface="Times New Roman" panose="020F0502020204030204" pitchFamily="18" charset="0"/>
                <a:cs typeface="Times New Roman" panose="020F0502020204030204" pitchFamily="18" charset="0"/>
              </a:rPr>
              <a:t>Применение глубоких нейронных сетей, как преобразование признакового пространства</a:t>
            </a:r>
            <a:endParaRPr lang="en-US" altLang="zh-CN" sz="4400" dirty="0"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34820" name="Google Shape;146;p17">
            <a:extLst>
              <a:ext uri="{FF2B5EF4-FFF2-40B4-BE49-F238E27FC236}">
                <a16:creationId xmlns:a16="http://schemas.microsoft.com/office/drawing/2014/main" id="{1EE126F7-FEF1-5D82-8A55-9C151789B82A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ln/>
        </p:spPr>
        <p:txBody>
          <a:bodyPr lIns="91425" tIns="45700" rIns="91425" bIns="45700" anchor="ctr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sym typeface="Arial" panose="020B060402020209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5pPr>
          </a:lstStyle>
          <a:p>
            <a:pPr lvl="0" algn="r" eaLnBrk="1" hangingPunct="1">
              <a:buClr>
                <a:srgbClr val="888888"/>
              </a:buClr>
              <a:buFont typeface="Calibri" pitchFamily="34" charset="0"/>
              <a:buNone/>
            </a:pPr>
            <a:fld id="{9A0DB2DC-4C9A-4742-B13C-FB6460FD3503}" type="slidenum">
              <a:rPr lang="ru-RU" altLang="en-US" sz="12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14</a:t>
            </a:fld>
            <a:endParaRPr lang="ru-RU" altLang="en-US" sz="1200">
              <a:solidFill>
                <a:srgbClr val="888888"/>
              </a:solidFill>
              <a:latin typeface="Calibri" pitchFamily="34" charset="0"/>
              <a:ea typeface="Times New Roman" panose="02020503050405090304" pitchFamily="18" charset="0"/>
              <a:cs typeface="Calibri" pitchFamily="34" charset="0"/>
              <a:sym typeface="Calibri" pitchFamily="34" charset="0"/>
            </a:endParaRPr>
          </a:p>
        </p:txBody>
      </p:sp>
      <p:pic>
        <p:nvPicPr>
          <p:cNvPr id="3" name="Рисунок 2" descr="Изображение выглядит как круг, зарисовка, графическая вставка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59EC564-9DAA-4F80-AFA7-0C36B97F4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867" y="1944688"/>
            <a:ext cx="7256739" cy="346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77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9D21B-C33B-3AD6-200C-B311B1CD5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Google Shape;144;p17">
            <a:extLst>
              <a:ext uri="{FF2B5EF4-FFF2-40B4-BE49-F238E27FC236}">
                <a16:creationId xmlns:a16="http://schemas.microsoft.com/office/drawing/2014/main" id="{46503657-2439-1A26-4701-1888B37FF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365125"/>
            <a:ext cx="11610975" cy="1325563"/>
          </a:xfrm>
          <a:ln/>
        </p:spPr>
        <p:txBody>
          <a:bodyPr vert="horz" wrap="square" lIns="91425" tIns="45700" rIns="91425" bIns="45700" anchor="ctr" anchorCtr="0"/>
          <a:lstStyle/>
          <a:p>
            <a:pPr eaLnBrk="1" hangingPunct="1">
              <a:lnSpc>
                <a:spcPct val="90000"/>
              </a:lnSpc>
              <a:buFont typeface="Times New Roman" panose="02020503050405090304" pitchFamily="18" charset="0"/>
              <a:buNone/>
            </a:pPr>
            <a:r>
              <a:rPr lang="ru-RU" altLang="zh-CN" sz="4400" dirty="0">
                <a:latin typeface="Times New Roman" panose="020F0502020204030204" pitchFamily="18" charset="0"/>
                <a:cs typeface="Times New Roman" panose="020F0502020204030204" pitchFamily="18" charset="0"/>
              </a:rPr>
              <a:t>Применение глубоких нейронных сетей, как преобразование признакового пространства</a:t>
            </a:r>
            <a:endParaRPr lang="en-US" altLang="zh-CN" sz="4400" dirty="0"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34820" name="Google Shape;146;p17">
            <a:extLst>
              <a:ext uri="{FF2B5EF4-FFF2-40B4-BE49-F238E27FC236}">
                <a16:creationId xmlns:a16="http://schemas.microsoft.com/office/drawing/2014/main" id="{52F3F848-506A-BC8A-767C-930612F872B3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ln/>
        </p:spPr>
        <p:txBody>
          <a:bodyPr lIns="91425" tIns="45700" rIns="91425" bIns="45700" anchor="ctr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sym typeface="Arial" panose="020B060402020209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5pPr>
          </a:lstStyle>
          <a:p>
            <a:pPr lvl="0" algn="r" eaLnBrk="1" hangingPunct="1">
              <a:buClr>
                <a:srgbClr val="888888"/>
              </a:buClr>
              <a:buFont typeface="Calibri" pitchFamily="34" charset="0"/>
              <a:buNone/>
            </a:pPr>
            <a:fld id="{9A0DB2DC-4C9A-4742-B13C-FB6460FD3503}" type="slidenum">
              <a:rPr lang="ru-RU" altLang="en-US" sz="12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15</a:t>
            </a:fld>
            <a:endParaRPr lang="ru-RU" altLang="en-US" sz="1200">
              <a:solidFill>
                <a:srgbClr val="888888"/>
              </a:solidFill>
              <a:latin typeface="Calibri" pitchFamily="34" charset="0"/>
              <a:ea typeface="Times New Roman" panose="02020503050405090304" pitchFamily="18" charset="0"/>
              <a:cs typeface="Calibri" pitchFamily="34" charset="0"/>
              <a:sym typeface="Calibri" pitchFamily="34" charset="0"/>
            </a:endParaRPr>
          </a:p>
        </p:txBody>
      </p:sp>
      <p:pic>
        <p:nvPicPr>
          <p:cNvPr id="7" name="Рисунок 6" descr="Изображение выглядит как текст, линия, График, Параллель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E4E7EBC-3A30-9C31-7EC9-BCC050D62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491" y="1626598"/>
            <a:ext cx="6133492" cy="479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92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Google Shape;169;p20"/>
          <p:cNvSpPr>
            <a:spLocks noGrp="1"/>
          </p:cNvSpPr>
          <p:nvPr>
            <p:ph type="body" idx="4294967295"/>
          </p:nvPr>
        </p:nvSpPr>
        <p:spPr>
          <a:xfrm>
            <a:off x="4064000" y="3146425"/>
            <a:ext cx="4064000" cy="565150"/>
          </a:xfrm>
          <a:ln/>
        </p:spPr>
        <p:txBody>
          <a:bodyPr vert="horz" wrap="square" lIns="91425" tIns="45700" rIns="91425" bIns="45700" anchor="t" anchorCtr="0"/>
          <a:lstStyle/>
          <a:p>
            <a:pPr eaLnBrk="1" hangingPunct="1">
              <a:lnSpc>
                <a:spcPct val="90000"/>
              </a:lnSpc>
              <a:buFont typeface="Times New Roman" panose="02020503050405090304" pitchFamily="18" charset="0"/>
              <a:buNone/>
            </a:pPr>
            <a:r>
              <a:rPr lang="ru-RU" altLang="en-US" sz="3200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Спасибо за внимание!</a:t>
            </a:r>
            <a:endParaRPr lang="en-US" altLang="zh-CN" sz="3200"/>
          </a:p>
        </p:txBody>
      </p:sp>
      <p:sp>
        <p:nvSpPr>
          <p:cNvPr id="38915" name="Google Shape;170;p20"/>
          <p:cNvSpPr txBox="1">
            <a:spLocks noGrp="1"/>
          </p:cNvSpPr>
          <p:nvPr>
            <p:ph type="sldNum" idx="4"/>
          </p:nvPr>
        </p:nvSpPr>
        <p:spPr>
          <a:ln/>
        </p:spPr>
        <p:txBody>
          <a:bodyPr lIns="91425" tIns="45700" rIns="91425" bIns="45700" anchor="ctr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sym typeface="Arial" panose="020B060402020209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5pPr>
          </a:lstStyle>
          <a:p>
            <a:pPr lvl="0" algn="r" eaLnBrk="1" hangingPunct="1">
              <a:buClr>
                <a:srgbClr val="888888"/>
              </a:buClr>
              <a:buFont typeface="Calibri" pitchFamily="34" charset="0"/>
              <a:buNone/>
            </a:pPr>
            <a:fld id="{9A0DB2DC-4C9A-4742-B13C-FB6460FD3503}" type="slidenum">
              <a:rPr lang="ru-RU" altLang="en-US" sz="12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16</a:t>
            </a:fld>
            <a:endParaRPr lang="ru-RU" altLang="en-US" sz="1200">
              <a:solidFill>
                <a:srgbClr val="888888"/>
              </a:solidFill>
              <a:latin typeface="Calibri" pitchFamily="34" charset="0"/>
              <a:ea typeface="Times New Roman" panose="02020503050405090304" pitchFamily="18" charset="0"/>
              <a:cs typeface="Calibri" pitchFamily="34" charset="0"/>
              <a:sym typeface="Calibri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body" idx="1"/>
          </p:nvPr>
        </p:nvSpPr>
        <p:spPr>
          <a:xfrm>
            <a:off x="838080" y="1587240"/>
            <a:ext cx="10817280" cy="3165480"/>
          </a:xfrm>
          <a:ln/>
          <a:effectLst/>
          <a:scene3d>
            <a:camera prst="orthographicFront"/>
            <a:lightRig rig="balanced" dir="t"/>
          </a:scene3d>
          <a:sp3d prstMaterial="plastic"/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 panose="02020503050405090304"/>
              <a:buNone/>
              <a:defRPr/>
            </a:pPr>
            <a:r>
              <a:rPr kumimoji="0" lang="ru-RU" sz="1500" b="1" i="0" u="none" strike="noStrike" kern="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Цель работы: </a:t>
            </a:r>
            <a:r>
              <a:rPr kumimoji="0" lang="ru-RU" sz="1500" b="0" i="0" u="none" strike="noStrike" kern="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Исследовать возможность использования данных реанализа ERA5</a:t>
            </a:r>
            <a:r>
              <a:rPr kumimoji="0" lang="ru-RU" sz="1500" b="0" i="0" u="none" strike="noStrike" kern="0" cap="none" spc="0" normalizeH="0" baseline="3000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1</a:t>
            </a:r>
            <a:r>
              <a:rPr kumimoji="0" lang="ru-RU" sz="1500" b="0" i="0" u="none" strike="noStrike" kern="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 и </a:t>
            </a:r>
            <a:r>
              <a:rPr kumimoji="0" lang="ru-RU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ВНИИГМИ-МЦД</a:t>
            </a:r>
            <a:r>
              <a:rPr kumimoji="0" lang="ru-RU" sz="1500" b="0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2</a:t>
            </a:r>
            <a:r>
              <a:rPr kumimoji="0" lang="ru-RU" sz="15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 </a:t>
            </a:r>
            <a:r>
              <a:rPr kumimoji="0" lang="ru-RU" sz="1500" b="0" i="0" u="none" strike="noStrike" kern="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для прогнозирования вероятности формирования облаков верхнего яруса (</a:t>
            </a:r>
            <a:r>
              <a:rPr kumimoji="0" lang="ru-RU" sz="1500" b="0" i="0" u="none" strike="noStrike" kern="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ОВЯ</a:t>
            </a:r>
            <a:r>
              <a:rPr kumimoji="0" lang="ru-RU" sz="1500" b="0" i="0" u="none" strike="noStrike" kern="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).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503050405090304"/>
              <a:ea typeface="Times New Roman" panose="02020503050405090304"/>
              <a:cs typeface="Times New Roman" panose="02020503050405090304"/>
              <a:sym typeface="Times New Roman" panose="02020503050405090304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 panose="02020503050405090304"/>
              <a:buNone/>
              <a:defRPr/>
            </a:pPr>
            <a:r>
              <a:rPr kumimoji="0" lang="ru-RU" sz="1500" b="0" i="0" u="none" strike="noStrike" kern="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Для достижения цели поставлены следующие </a:t>
            </a:r>
            <a:r>
              <a:rPr kumimoji="0" lang="ru-RU" sz="1500" b="1" i="0" u="none" strike="noStrike" kern="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задачи</a:t>
            </a:r>
            <a:r>
              <a:rPr kumimoji="0" lang="ru-RU" sz="1500" b="0" i="0" u="none" strike="noStrike" kern="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: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503050405090304"/>
              <a:ea typeface="Times New Roman" panose="02020503050405090304"/>
              <a:cs typeface="Times New Roman" panose="02020503050405090304"/>
              <a:sym typeface="Times New Roman" panose="02020503050405090304"/>
            </a:endParaRPr>
          </a:p>
          <a:p>
            <a:pPr marL="228600" marR="0" lvl="0" indent="-2095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 panose="02020503050405090304"/>
              <a:buAutoNum type="arabicPeriod"/>
              <a:defRPr/>
            </a:pPr>
            <a:r>
              <a:rPr kumimoji="0" lang="ru-RU" sz="1500" b="0" i="0" u="none" strike="noStrike" kern="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Создать размеченный набор данных, включающий вертикальные профили метеорологических параметров, связанных с условиями образования </a:t>
            </a:r>
            <a:r>
              <a:rPr kumimoji="0" lang="ru-RU" sz="1500" b="0" i="0" u="none" strike="noStrike" kern="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ОВЯ</a:t>
            </a:r>
            <a:r>
              <a:rPr kumimoji="0" lang="ru-RU" sz="1500" b="0" i="0" u="none" strike="noStrike" kern="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. 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503050405090304"/>
              <a:ea typeface="Times New Roman" panose="02020503050405090304"/>
              <a:cs typeface="Times New Roman" panose="02020503050405090304"/>
              <a:sym typeface="Times New Roman" panose="02020503050405090304"/>
            </a:endParaRPr>
          </a:p>
          <a:p>
            <a:pPr marL="228600" marR="0" lvl="0" indent="-215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 panose="02020503050405090304"/>
              <a:buAutoNum type="arabicPeriod"/>
              <a:defRPr/>
            </a:pPr>
            <a:r>
              <a:rPr kumimoji="0" lang="ru-RU" sz="1500" b="0" i="0" u="none" strike="noStrike" kern="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Обучить алгоритм  машинного обучения для прогнозирования вероятности возникновения </a:t>
            </a:r>
            <a:r>
              <a:rPr kumimoji="0" lang="ru-RU" sz="1500" b="0" i="0" u="none" strike="noStrike" kern="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ОВЯ</a:t>
            </a:r>
            <a:r>
              <a:rPr kumimoji="0" lang="ru-RU" sz="1500" b="0" i="0" u="none" strike="noStrike" kern="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 на основе метеорологических данных.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503050405090304"/>
              <a:ea typeface="Times New Roman" panose="02020503050405090304"/>
              <a:cs typeface="Times New Roman" panose="02020503050405090304"/>
              <a:sym typeface="Times New Roman" panose="02020503050405090304"/>
            </a:endParaRPr>
          </a:p>
          <a:p>
            <a:pPr marL="228600" marR="0" lvl="0" indent="-215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 panose="02020503050405090304"/>
              <a:buAutoNum type="arabicPeriod"/>
              <a:defRPr/>
            </a:pPr>
            <a:r>
              <a:rPr kumimoji="0" lang="ru-RU" sz="1500" b="0" i="0" u="none" strike="noStrike" kern="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Оценить качество модели на независимых данных с использованием стандартных метрик для проверки её предсказательной способности.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503050405090304"/>
              <a:ea typeface="Times New Roman" panose="02020503050405090304"/>
              <a:cs typeface="Times New Roman" panose="02020503050405090304"/>
              <a:sym typeface="Times New Roman" panose="02020503050405090304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 panose="020B0604020202090204"/>
              <a:buNone/>
              <a:defRPr/>
            </a:pP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 panose="020B0604020202090204"/>
              <a:buNone/>
              <a:defRPr/>
            </a:pP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90204"/>
              <a:buNone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10243" name="Google Shape;58;p8"/>
          <p:cNvSpPr txBox="1">
            <a:spLocks noGrp="1"/>
          </p:cNvSpPr>
          <p:nvPr>
            <p:ph type="sldNum" idx="4"/>
          </p:nvPr>
        </p:nvSpPr>
        <p:spPr>
          <a:ln/>
        </p:spPr>
        <p:txBody>
          <a:bodyPr lIns="91425" tIns="45700" rIns="91425" bIns="45700" anchor="ctr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sym typeface="Arial" panose="020B060402020209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5pPr>
          </a:lstStyle>
          <a:p>
            <a:pPr lvl="0" algn="r" eaLnBrk="1" hangingPunct="1">
              <a:buClr>
                <a:srgbClr val="888888"/>
              </a:buClr>
              <a:buFont typeface="Calibri" pitchFamily="34" charset="0"/>
              <a:buNone/>
            </a:pPr>
            <a:fld id="{9A0DB2DC-4C9A-4742-B13C-FB6460FD3503}" type="slidenum">
              <a:rPr lang="ru-RU" altLang="en-US" sz="12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2</a:t>
            </a:fld>
            <a:endParaRPr lang="ru-RU" altLang="en-US" sz="1200">
              <a:solidFill>
                <a:srgbClr val="888888"/>
              </a:solidFill>
              <a:latin typeface="Calibri" pitchFamily="34" charset="0"/>
              <a:ea typeface="Times New Roman" panose="02020503050405090304" pitchFamily="18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0244" name="Google Shape;59;p8"/>
          <p:cNvSpPr/>
          <p:nvPr/>
        </p:nvSpPr>
        <p:spPr>
          <a:xfrm>
            <a:off x="838200" y="681038"/>
            <a:ext cx="9404350" cy="700087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/>
          <a:lstStyle/>
          <a:p>
            <a:pPr eaLnBrk="1" hangingPunct="1">
              <a:buNone/>
            </a:pPr>
            <a:r>
              <a:rPr lang="ru-RU" altLang="en-US" sz="4000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Постановка задачи</a:t>
            </a:r>
            <a:endParaRPr lang="en-US" altLang="zh-CN" sz="4000">
              <a:latin typeface="Arial" panose="020B0604020202090204" pitchFamily="34" charset="0"/>
            </a:endParaRPr>
          </a:p>
        </p:txBody>
      </p:sp>
      <p:sp>
        <p:nvSpPr>
          <p:cNvPr id="10245" name="Google Shape;60;p8"/>
          <p:cNvSpPr/>
          <p:nvPr/>
        </p:nvSpPr>
        <p:spPr>
          <a:xfrm>
            <a:off x="838200" y="5010150"/>
            <a:ext cx="10687050" cy="1370013"/>
          </a:xfrm>
          <a:prstGeom prst="rect">
            <a:avLst/>
          </a:prstGeom>
          <a:noFill/>
          <a:ln w="9525">
            <a:noFill/>
          </a:ln>
        </p:spPr>
        <p:txBody>
          <a:bodyPr lIns="90000" tIns="45000" rIns="90000" bIns="45000"/>
          <a:lstStyle/>
          <a:p>
            <a:pPr eaLnBrk="1" hangingPunct="1">
              <a:buNone/>
            </a:pPr>
            <a:r>
              <a:rPr lang="ru-RU" altLang="en-US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[1] Copernicus Climate Data Store. Available online: https://cds.climate.copernicus.eu (accessed on February 7, 2025).</a:t>
            </a:r>
            <a:endParaRPr lang="en-US" altLang="zh-CN">
              <a:latin typeface="Arial" panose="020B0604020202090204" pitchFamily="34" charset="0"/>
            </a:endParaRPr>
          </a:p>
          <a:p>
            <a:pPr eaLnBrk="1" hangingPunct="1">
              <a:buNone/>
            </a:pPr>
            <a:r>
              <a:rPr lang="ru-RU" altLang="en-US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[2] Всероссийский научно-исследовательский институт гидрометеорологической информации – Мировой центр данных (ВНИИГМИ-МЦД). Основные метеорологические параметры (срочные данные) [</a:t>
            </a:r>
            <a:r>
              <a:rPr lang="ru-RU" altLang="en-US" u="sng">
                <a:solidFill>
                  <a:schemeClr val="hlink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  <a:hlinkClick r:id="rId3"/>
              </a:rPr>
              <a:t>http://meteo.ru/data/basic-parameters/</a:t>
            </a:r>
            <a:r>
              <a:rPr lang="ru-RU" altLang="en-US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].   Официальная библиографическая ссылка на этот массив: Булыгина О.Н., Веселов В.М., Разуваев В.Н., Александрова Т.М. «Описание массива срочных данных об основных метеорологических параметрах на станциях России». </a:t>
            </a:r>
            <a:r>
              <a:rPr lang="ru-RU" altLang="en-US" u="sng">
                <a:solidFill>
                  <a:schemeClr val="hlink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  <a:hlinkClick r:id="rId4"/>
              </a:rPr>
              <a:t>Свидетельство о государственной регистрации базы данных № 2014620549 от 10 апреля 2014 г.</a:t>
            </a:r>
            <a:endParaRPr lang="en-US" altLang="zh-CN">
              <a:latin typeface="Arial" panose="020B060402020209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Google Shape;65;p9"/>
          <p:cNvSpPr>
            <a:spLocks noGrp="1"/>
          </p:cNvSpPr>
          <p:nvPr>
            <p:ph type="title"/>
          </p:nvPr>
        </p:nvSpPr>
        <p:spPr>
          <a:xfrm>
            <a:off x="539750" y="-177800"/>
            <a:ext cx="10515600" cy="1323975"/>
          </a:xfrm>
          <a:ln/>
        </p:spPr>
        <p:txBody>
          <a:bodyPr vert="horz" wrap="square" lIns="91425" tIns="45700" rIns="91425" bIns="45700" anchor="ctr" anchorCtr="0"/>
          <a:lstStyle/>
          <a:p>
            <a:pPr eaLnBrk="1" hangingPunct="1">
              <a:lnSpc>
                <a:spcPct val="90000"/>
              </a:lnSpc>
              <a:buFont typeface="Calibri" pitchFamily="34" charset="0"/>
              <a:buNone/>
            </a:pPr>
            <a:r>
              <a:rPr lang="ru-RU" altLang="en-US" sz="440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Актуальность</a:t>
            </a:r>
            <a:endParaRPr lang="en-US" altLang="zh-CN" sz="4400">
              <a:latin typeface="Times New Roman" panose="02020503050405090304" pitchFamily="18" charset="0"/>
              <a:ea typeface="Times New Roman" panose="02020503050405090304" pitchFamily="18" charset="0"/>
              <a:cs typeface="Arial" panose="020B0604020202090204"/>
              <a:sym typeface="Times New Roman" panose="02020503050405090304" pitchFamily="18" charset="0"/>
            </a:endParaRPr>
          </a:p>
        </p:txBody>
      </p:sp>
      <p:sp>
        <p:nvSpPr>
          <p:cNvPr id="66" name="Google Shape;66;p9"/>
          <p:cNvSpPr txBox="1">
            <a:spLocks noGrp="1"/>
          </p:cNvSpPr>
          <p:nvPr>
            <p:ph type="body" idx="1"/>
          </p:nvPr>
        </p:nvSpPr>
        <p:spPr>
          <a:xfrm>
            <a:off x="540000" y="875905"/>
            <a:ext cx="4500000" cy="4350960"/>
          </a:xfrm>
          <a:ln/>
          <a:effectLst/>
          <a:scene3d>
            <a:camera prst="orthographicFront"/>
            <a:lightRig rig="balanced" dir="t"/>
          </a:scene3d>
          <a:sp3d prstMaterial="plastic"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/>
            </a:pPr>
            <a:r>
              <a:rPr kumimoji="0" lang="ru-RU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Работа направлена на изучение аспектов применимости методов машинного обучения в задачах атмосферной оптики и ряда процессов и факторов, которые, в свою очередь, имеют исключительно важное значение в решении задач экологического </a:t>
            </a:r>
            <a:r>
              <a:rPr kumimoji="0" lang="ru-RU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мониторинга, динамики и физики атмосферы [1–3]. Используются новые методы решения поставленных задач, в частности, разрабатывается программный продукт, позволяющий решать задачи прогнозирования формирования ОВЯ на основе значений метеорологических параметров.</a:t>
            </a:r>
            <a:r>
              <a:rPr kumimoji="0" lang="ru-RU" sz="1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chemeClr val="lt1"/>
              </a:highlight>
              <a:uLnTx/>
              <a:uFillTx/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/>
            </a:pP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chemeClr val="lt1"/>
              </a:highlight>
              <a:uLnTx/>
              <a:uFillTx/>
              <a:latin typeface="Times New Roman" panose="02020503050405090304"/>
              <a:ea typeface="Times New Roman" panose="02020503050405090304"/>
              <a:cs typeface="Times New Roman" panose="02020503050405090304"/>
              <a:sym typeface="Times New Roman" panose="02020503050405090304"/>
            </a:endParaRP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90204"/>
              <a:buNone/>
              <a:defRPr/>
            </a:pPr>
            <a:r>
              <a:rPr kumimoji="0" lang="ru-RU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[1] Bochenek, B., Ustrnul, Z.: Machine learning in weather prediction and climate analyses—applications and perspectives. Atmosphere 13, 180 (2022).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chemeClr val="lt1"/>
              </a:highlight>
              <a:uLnTx/>
              <a:uFillTx/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90204"/>
              <a:buNone/>
              <a:defRPr/>
            </a:pPr>
            <a:r>
              <a:rPr kumimoji="0" lang="ru-RU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[2] Yeganeh-Bakhtiary, A., EyvazOghli, H., Shabakhty, N., Kamranzad, B., Abolfathi, S.: Machine learning as a downscaling approach for prediction of wind characteristics under future climate change scenarios. Complexity 2022, 8451812 (2022).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chemeClr val="lt1"/>
              </a:highlight>
              <a:uLnTx/>
              <a:uFillTx/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90204"/>
              <a:buNone/>
              <a:defRPr/>
            </a:pPr>
            <a:r>
              <a:rPr kumimoji="0" lang="ru-RU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[3] Zennaro, F., Furlan, E., Simeoni, C., Torresan, S., Aslan, S., Critto, A., Marcomini, A.: Exploring machine learning potential for climate change risk assessment. Earth-Sci. Rev. 220, 103752 (2021).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chemeClr val="lt1"/>
              </a:highlight>
              <a:uLnTx/>
              <a:uFillTx/>
              <a:latin typeface="Times New Roman" panose="02020503050405090304"/>
              <a:ea typeface="Times New Roman" panose="02020503050405090304"/>
              <a:cs typeface="Times New Roman" panose="02020503050405090304"/>
              <a:sym typeface="Times New Roman" panose="02020503050405090304"/>
            </a:endParaRP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/>
            </a:pP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00FFFF"/>
              </a:highlight>
              <a:uLnTx/>
              <a:uFillTx/>
              <a:latin typeface="Times New Roman" panose="02020503050405090304"/>
              <a:ea typeface="Times New Roman" panose="02020503050405090304"/>
              <a:cs typeface="Times New Roman" panose="02020503050405090304"/>
              <a:sym typeface="Times New Roman" panose="02020503050405090304"/>
            </a:endParaRP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90204"/>
              <a:buNone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12292" name="Google Shape;67;p9"/>
          <p:cNvSpPr txBox="1">
            <a:spLocks noGrp="1"/>
          </p:cNvSpPr>
          <p:nvPr>
            <p:ph type="sldNum" idx="4"/>
          </p:nvPr>
        </p:nvSpPr>
        <p:spPr>
          <a:ln/>
        </p:spPr>
        <p:txBody>
          <a:bodyPr lIns="91425" tIns="45700" rIns="91425" bIns="45700" anchor="ctr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sym typeface="Arial" panose="020B060402020209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5pPr>
          </a:lstStyle>
          <a:p>
            <a:pPr lvl="0" algn="r" eaLnBrk="1" hangingPunct="1">
              <a:buClr>
                <a:srgbClr val="888888"/>
              </a:buClr>
              <a:buFont typeface="Calibri" pitchFamily="34" charset="0"/>
              <a:buNone/>
            </a:pPr>
            <a:fld id="{9A0DB2DC-4C9A-4742-B13C-FB6460FD3503}" type="slidenum">
              <a:rPr lang="ru-RU" altLang="en-US" sz="12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3</a:t>
            </a:fld>
            <a:endParaRPr lang="ru-RU" altLang="en-US" sz="1200">
              <a:solidFill>
                <a:srgbClr val="888888"/>
              </a:solidFill>
              <a:latin typeface="Calibri" pitchFamily="34" charset="0"/>
              <a:ea typeface="Times New Roman" panose="02020503050405090304" pitchFamily="18" charset="0"/>
              <a:cs typeface="Calibri" pitchFamily="34" charset="0"/>
              <a:sym typeface="Calibri" pitchFamily="34" charset="0"/>
            </a:endParaRPr>
          </a:p>
        </p:txBody>
      </p:sp>
      <p:pic>
        <p:nvPicPr>
          <p:cNvPr id="12293" name="Google Shape;68;p9" descr="Изображение выглядит как снимок экрана, небо, в помещении, космический корабль&#10;&#10;Автоматически созданное описание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188" y="1382713"/>
            <a:ext cx="5956300" cy="4737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4;p10"/>
          <p:cNvSpPr>
            <a:spLocks noGrp="1"/>
          </p:cNvSpPr>
          <p:nvPr>
            <p:ph type="title"/>
          </p:nvPr>
        </p:nvSpPr>
        <p:spPr>
          <a:xfrm>
            <a:off x="838200" y="-28575"/>
            <a:ext cx="10515600" cy="1325563"/>
          </a:xfrm>
          <a:ln/>
        </p:spPr>
        <p:txBody>
          <a:bodyPr vert="horz" wrap="square" lIns="91425" tIns="45700" rIns="91425" bIns="45700" anchor="ctr" anchorCtr="0"/>
          <a:lstStyle/>
          <a:p>
            <a:pPr eaLnBrk="1" hangingPunct="1">
              <a:lnSpc>
                <a:spcPct val="90000"/>
              </a:lnSpc>
              <a:buFont typeface="Times New Roman" panose="02020503050405090304" pitchFamily="18" charset="0"/>
              <a:buNone/>
            </a:pPr>
            <a:r>
              <a:rPr lang="ru-RU" altLang="en-US" sz="440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Данные, которые мы используем</a:t>
            </a:r>
            <a:endParaRPr lang="en-US" altLang="zh-CN" sz="4400"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75" name="Google Shape;75;p10"/>
          <p:cNvSpPr txBox="1">
            <a:spLocks noGrp="1"/>
          </p:cNvSpPr>
          <p:nvPr>
            <p:ph type="body" idx="1"/>
          </p:nvPr>
        </p:nvSpPr>
        <p:spPr>
          <a:xfrm>
            <a:off x="838078" y="1183391"/>
            <a:ext cx="10515240" cy="3884124"/>
          </a:xfrm>
          <a:ln/>
          <a:effectLst/>
          <a:scene3d>
            <a:camera prst="orthographicFront"/>
            <a:lightRig rig="balanced" dir="t"/>
          </a:scene3d>
          <a:sp3d prstMaterial="plastic"/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Times New Roman" panose="02020503050405090304"/>
              <a:buNone/>
              <a:defRPr/>
            </a:pPr>
            <a:r>
              <a:rPr kumimoji="0" lang="ru-RU" sz="31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Высотные профили признаков [1]:</a:t>
            </a:r>
            <a:endParaRPr kumimoji="0" sz="3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chemeClr val="lt1"/>
              </a:highlight>
              <a:uLnTx/>
              <a:uFillTx/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  <a:p>
            <a:pPr marL="457200" marR="0" lvl="0" indent="-3238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Times New Roman" panose="02020503050405090304"/>
              <a:buAutoNum type="arabicPeriod"/>
              <a:defRPr/>
            </a:pPr>
            <a:r>
              <a:rPr kumimoji="0" lang="ru-RU" sz="2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Температура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chemeClr val="lt1"/>
              </a:highlight>
              <a:uLnTx/>
              <a:uFillTx/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  <a:p>
            <a:pPr marL="457200" marR="0" lvl="0" indent="-3238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Times New Roman" panose="02020503050405090304"/>
              <a:buAutoNum type="arabicPeriod"/>
              <a:defRPr/>
            </a:pPr>
            <a:r>
              <a:rPr kumimoji="0" lang="ru-RU" sz="2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Абсолютная влажность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chemeClr val="lt1"/>
              </a:highlight>
              <a:uLnTx/>
              <a:uFillTx/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  <a:p>
            <a:pPr marL="457200" marR="0" lvl="0" indent="-3238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Times New Roman" panose="02020503050405090304"/>
              <a:buAutoNum type="arabicPeriod"/>
              <a:defRPr/>
            </a:pPr>
            <a:r>
              <a:rPr kumimoji="0" lang="ru-RU" sz="2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Относительная влажность 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chemeClr val="lt1"/>
              </a:highlight>
              <a:uLnTx/>
              <a:uFillTx/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  <a:p>
            <a:pPr marL="457200" marR="0" lvl="0" indent="-3238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Times New Roman" panose="02020503050405090304"/>
              <a:buAutoNum type="arabicPeriod"/>
              <a:defRPr/>
            </a:pPr>
            <a:r>
              <a:rPr kumimoji="0" lang="ru-RU" sz="2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Давление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chemeClr val="lt1"/>
              </a:highlight>
              <a:uLnTx/>
              <a:uFillTx/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  <a:p>
            <a:pPr marL="457200" marR="0" lvl="0" indent="-3238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Times New Roman" panose="02020503050405090304"/>
              <a:buAutoNum type="arabicPeriod"/>
              <a:defRPr/>
            </a:pPr>
            <a:r>
              <a:rPr kumimoji="0" lang="ru-RU" sz="2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Скорость ветра</a:t>
            </a:r>
          </a:p>
          <a:p>
            <a:pPr marL="457200" marR="0" lvl="0" indent="-3238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Times New Roman" panose="02020503050405090304"/>
              <a:buAutoNum type="arabicPeriod"/>
              <a:defRPr/>
            </a:pPr>
            <a:r>
              <a:rPr kumimoji="0" lang="ru-RU" sz="2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Arial" panose="020B0604020202090204"/>
                <a:cs typeface="Times New Roman" panose="02020503050405090304"/>
                <a:sym typeface="Times New Roman" panose="02020503050405090304"/>
              </a:rPr>
              <a:t>Направление ветра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chemeClr val="lt1"/>
              </a:highlight>
              <a:uLnTx/>
              <a:uFillTx/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Times New Roman" panose="02020503050405090304"/>
              <a:buNone/>
              <a:defRPr/>
            </a:pPr>
            <a:r>
              <a:rPr kumimoji="0" lang="ru-RU" sz="31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Целевая переменная [2]:</a:t>
            </a:r>
            <a:endParaRPr kumimoji="0" sz="3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chemeClr val="lt1"/>
              </a:highlight>
              <a:uLnTx/>
              <a:uFillTx/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  <a:p>
            <a:pPr marL="457200" marR="0" lvl="0" indent="-3238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Times New Roman" panose="02020503050405090304"/>
              <a:buAutoNum type="arabicPeriod"/>
              <a:defRPr/>
            </a:pPr>
            <a:r>
              <a:rPr kumimoji="0" lang="ru-RU" sz="2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Наличие/отсутствие облака верхнего яруса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14340" name="Google Shape;76;p10"/>
          <p:cNvSpPr txBox="1">
            <a:spLocks noGrp="1"/>
          </p:cNvSpPr>
          <p:nvPr>
            <p:ph type="sldNum" idx="4"/>
          </p:nvPr>
        </p:nvSpPr>
        <p:spPr>
          <a:ln/>
        </p:spPr>
        <p:txBody>
          <a:bodyPr lIns="91425" tIns="45700" rIns="91425" bIns="45700" anchor="ctr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sym typeface="Arial" panose="020B060402020209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5pPr>
          </a:lstStyle>
          <a:p>
            <a:pPr lvl="0" algn="r" eaLnBrk="1" hangingPunct="1">
              <a:buClr>
                <a:srgbClr val="888888"/>
              </a:buClr>
              <a:buFont typeface="Calibri" pitchFamily="34" charset="0"/>
              <a:buNone/>
            </a:pPr>
            <a:fld id="{9A0DB2DC-4C9A-4742-B13C-FB6460FD3503}" type="slidenum">
              <a:rPr lang="ru-RU" altLang="en-US" sz="12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4</a:t>
            </a:fld>
            <a:endParaRPr lang="ru-RU" altLang="en-US" sz="1200">
              <a:solidFill>
                <a:srgbClr val="888888"/>
              </a:solidFill>
              <a:latin typeface="Calibri" pitchFamily="34" charset="0"/>
              <a:ea typeface="Times New Roman" panose="02020503050405090304" pitchFamily="18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77" name="Google Shape;77;p10"/>
          <p:cNvSpPr txBox="1"/>
          <p:nvPr/>
        </p:nvSpPr>
        <p:spPr>
          <a:xfrm>
            <a:off x="646516" y="5497183"/>
            <a:ext cx="10898365" cy="38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8556"/>
          </a:bodyPr>
          <a:lstStyle/>
          <a:p>
            <a:pPr marL="114300" marR="0"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40000"/>
              <a:buFont typeface="Arial" panose="020B0604020202090204"/>
              <a:buNone/>
              <a:defRPr/>
            </a:pPr>
            <a:r>
              <a:rPr kumimoji="0" lang="ru-RU" sz="1300" kern="0" cap="none" spc="0" normalizeH="0" baseline="0" noProof="0">
                <a:solidFill>
                  <a:srgbClr val="000000"/>
                </a:solidFill>
                <a:highlight>
                  <a:schemeClr val="lt1"/>
                </a:highlight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[1] Copernicus Climate Data Store. Available online: https://cds.climate.copernicus.eu (accessed on February 7, 2025).</a:t>
            </a:r>
            <a:endParaRPr kumimoji="0" sz="1300" kern="0" cap="none" spc="0" normalizeH="0" baseline="0" noProof="0">
              <a:solidFill>
                <a:srgbClr val="000000"/>
              </a:solidFill>
              <a:highlight>
                <a:schemeClr val="lt1"/>
              </a:highlight>
              <a:latin typeface="Times New Roman" panose="02020503050405090304"/>
              <a:ea typeface="Times New Roman" panose="02020503050405090304"/>
              <a:cs typeface="Times New Roman" panose="02020503050405090304"/>
              <a:sym typeface="Times New Roman" panose="02020503050405090304"/>
            </a:endParaRPr>
          </a:p>
          <a:p>
            <a:pPr marL="114300" marR="0"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40000"/>
              <a:buFont typeface="Arial" panose="020B0604020202090204"/>
              <a:buNone/>
              <a:defRPr/>
            </a:pPr>
            <a:r>
              <a:rPr kumimoji="0" lang="ru-RU" sz="1300" kern="0" cap="none" spc="0" normalizeH="0" baseline="0" noProof="0">
                <a:solidFill>
                  <a:srgbClr val="000000"/>
                </a:solidFill>
                <a:highlight>
                  <a:schemeClr val="lt1"/>
                </a:highlight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[2] Всероссийский научно-исследовательский институт гидрометеорологической информации – Мировой центр данных (ВНИИГМИ-МЦД). Основные метеорологические параметры (срочные данные) [</a:t>
            </a:r>
            <a:r>
              <a:rPr kumimoji="0" lang="ru-RU" sz="1300" u="sng" kern="0" cap="none" spc="0" normalizeH="0" baseline="0" noProof="0">
                <a:solidFill>
                  <a:schemeClr val="hlink"/>
                </a:solidFill>
                <a:highlight>
                  <a:schemeClr val="lt1"/>
                </a:highlight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  <a:hlinkClick r:id="rId3"/>
              </a:rPr>
              <a:t>http://meteo.ru/data/basic-parameters/</a:t>
            </a:r>
            <a:r>
              <a:rPr kumimoji="0" lang="ru-RU" sz="1300" kern="0" cap="none" spc="0" normalizeH="0" baseline="0" noProof="0">
                <a:solidFill>
                  <a:srgbClr val="000000"/>
                </a:solidFill>
                <a:highlight>
                  <a:schemeClr val="lt1"/>
                </a:highlight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].   Официальная библиографическая ссылка на этот массив: Булыгина О.Н., Веселов В.М., Разуваев В.Н., Александрова Т.М. «Описание массива срочных данных об основных метеорологических параметрах на станциях России». </a:t>
            </a:r>
            <a:r>
              <a:rPr kumimoji="0" lang="ru-RU" sz="1300" u="sng" kern="0" cap="none" spc="0" normalizeH="0" baseline="0" noProof="0">
                <a:solidFill>
                  <a:schemeClr val="hlink"/>
                </a:solidFill>
                <a:highlight>
                  <a:schemeClr val="lt1"/>
                </a:highlight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  <a:hlinkClick r:id="rId4"/>
              </a:rPr>
              <a:t>Свидетельство о государственной регистрации базы данных № 2014620549 от 10 апреля 2014 г.</a:t>
            </a:r>
            <a:r>
              <a:rPr kumimoji="0" lang="ru-RU" sz="1300" kern="0" cap="none" spc="0" normalizeH="0" baseline="0" noProof="0">
                <a:solidFill>
                  <a:srgbClr val="000000"/>
                </a:solidFill>
                <a:highlight>
                  <a:schemeClr val="lt1"/>
                </a:highlight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)</a:t>
            </a:r>
            <a:endParaRPr kumimoji="0" sz="1300" kern="0" cap="none" spc="0" normalizeH="0" baseline="0" noProof="0">
              <a:solidFill>
                <a:srgbClr val="000000"/>
              </a:solidFill>
              <a:highlight>
                <a:schemeClr val="lt1"/>
              </a:highlight>
              <a:latin typeface="Times New Roman" panose="02020503050405090304"/>
              <a:ea typeface="Times New Roman" panose="02020503050405090304"/>
              <a:cs typeface="Times New Roman" panose="02020503050405090304"/>
              <a:sym typeface="Times New Roman" panose="020205030504050903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3041999" y="-268753"/>
            <a:ext cx="6107400" cy="1325519"/>
          </a:xfrm>
          <a:ln/>
          <a:effectLst/>
          <a:scene3d>
            <a:camera prst="orthographicFront"/>
            <a:lightRig rig="balanced" dir="t"/>
          </a:scene3d>
          <a:sp3d prstMaterial="plastic"/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 panose="02020503050405090304"/>
              <a:buNone/>
              <a:defRPr/>
            </a:pPr>
            <a:r>
              <a:rPr kumimoji="0" lang="ru-RU" sz="4400" b="0" i="0" u="none" strike="noStrike" kern="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Целевая переменная</a:t>
            </a:r>
            <a:r>
              <a:rPr kumimoji="0" lang="ru-RU" sz="4400" b="0" i="0" u="none" strike="noStrike" kern="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highlight>
                  <a:srgbClr val="00FFFF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 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00FFFF"/>
              </a:highlight>
              <a:uLnTx/>
              <a:uFillTx/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84" name="Google Shape;84;p11"/>
          <p:cNvSpPr txBox="1">
            <a:spLocks noGrp="1"/>
          </p:cNvSpPr>
          <p:nvPr>
            <p:ph type="body" idx="1"/>
          </p:nvPr>
        </p:nvSpPr>
        <p:spPr>
          <a:xfrm>
            <a:off x="646113" y="5497513"/>
            <a:ext cx="10898188" cy="3862388"/>
          </a:xfrm>
        </p:spPr>
        <p:txBody>
          <a:bodyPr spcFirstLastPara="1" wrap="square" lIns="91425" tIns="45700" rIns="91425" bIns="45700" anchor="t" anchorCtr="0"/>
          <a:lstStyle/>
          <a:p>
            <a:pPr marL="114300" indent="0" eaLnBrk="1" hangingPunct="1">
              <a:lnSpc>
                <a:spcPct val="90000"/>
              </a:lnSpc>
              <a:buSzPct val="140000"/>
              <a:buFont typeface="Arial" panose="020B0604020202090204"/>
              <a:buNone/>
            </a:pPr>
            <a:r>
              <a:rPr lang="ru-RU" altLang="en-US" sz="130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[1] Всероссийский научно-исследовательский институт гидрометеорологической информации – Мировой центр данных (ВНИИГМИ-МЦД). Основные метеорологические параметры (срочные данные) [</a:t>
            </a:r>
            <a:r>
              <a:rPr lang="ru-RU" altLang="en-US" sz="1300" u="sng">
                <a:solidFill>
                  <a:schemeClr val="hlink"/>
                </a:solidFill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  <a:hlinkClick r:id="rId3"/>
              </a:rPr>
              <a:t>http://meteo.ru/data/basic-parameters/</a:t>
            </a:r>
            <a:r>
              <a:rPr lang="ru-RU" altLang="en-US" sz="130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].   Официальная библиографическая ссылка на этот массив: Булыгина О.Н., Веселов В.М., Разуваев В.Н., Александрова Т.М. «Описание массива срочных данных об основных метеорологических параметрах на станциях России». </a:t>
            </a:r>
            <a:r>
              <a:rPr lang="ru-RU" altLang="en-US" sz="1300" u="sng">
                <a:solidFill>
                  <a:schemeClr val="hlink"/>
                </a:solidFill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  <a:hlinkClick r:id="rId4"/>
              </a:rPr>
              <a:t>Свидетельство о государственной регистрации базы данных № 2014620549 от 10 апреля 2014 г.</a:t>
            </a:r>
            <a:r>
              <a:rPr lang="ru-RU" altLang="en-US" sz="130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)</a:t>
            </a:r>
            <a:endParaRPr lang="en-US" altLang="zh-CN" sz="1300">
              <a:latin typeface="Times New Roman" panose="02020503050405090304" pitchFamily="18" charset="0"/>
              <a:ea typeface="Times New Roman" panose="02020503050405090304" pitchFamily="18" charset="0"/>
              <a:cs typeface="Arial" panose="020B0604020202090204"/>
              <a:sym typeface="Times New Roman" panose="02020503050405090304" pitchFamily="18" charset="0"/>
            </a:endParaRPr>
          </a:p>
        </p:txBody>
      </p:sp>
      <p:sp>
        <p:nvSpPr>
          <p:cNvPr id="16388" name="Google Shape;85;p11"/>
          <p:cNvSpPr txBox="1">
            <a:spLocks noGrp="1"/>
          </p:cNvSpPr>
          <p:nvPr>
            <p:ph type="sldNum" idx="4"/>
          </p:nvPr>
        </p:nvSpPr>
        <p:spPr>
          <a:ln/>
        </p:spPr>
        <p:txBody>
          <a:bodyPr lIns="91425" tIns="45700" rIns="91425" bIns="45700" anchor="ctr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sym typeface="Arial" panose="020B060402020209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5pPr>
          </a:lstStyle>
          <a:p>
            <a:pPr lvl="0" algn="r" eaLnBrk="1" hangingPunct="1">
              <a:buClr>
                <a:srgbClr val="888888"/>
              </a:buClr>
              <a:buFont typeface="Calibri" pitchFamily="34" charset="0"/>
              <a:buNone/>
            </a:pPr>
            <a:fld id="{9A0DB2DC-4C9A-4742-B13C-FB6460FD3503}" type="slidenum">
              <a:rPr lang="ru-RU" altLang="en-US" sz="12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5</a:t>
            </a:fld>
            <a:endParaRPr lang="ru-RU" altLang="en-US" sz="1200">
              <a:solidFill>
                <a:srgbClr val="888888"/>
              </a:solidFill>
              <a:latin typeface="Calibri" pitchFamily="34" charset="0"/>
              <a:ea typeface="Times New Roman" panose="02020503050405090304" pitchFamily="18" charset="0"/>
              <a:cs typeface="Calibri" pitchFamily="34" charset="0"/>
              <a:sym typeface="Calibri" pitchFamily="34" charset="0"/>
            </a:endParaRPr>
          </a:p>
        </p:txBody>
      </p:sp>
      <p:pic>
        <p:nvPicPr>
          <p:cNvPr id="16389" name="Google Shape;86;p11"/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38" y="1290638"/>
            <a:ext cx="5897562" cy="353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6813134" y="1290621"/>
            <a:ext cx="48630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algn="just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90204"/>
              <a:buNone/>
              <a:defRPr/>
            </a:pPr>
            <a:r>
              <a:rPr kumimoji="0" lang="ru-RU" sz="1500" kern="0" cap="none" spc="0" normalizeH="0" baseline="0" noProof="0">
                <a:solidFill>
                  <a:schemeClr val="dk1"/>
                </a:solidFill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В качестве целевой переменной используется </a:t>
            </a:r>
            <a:r>
              <a:rPr kumimoji="0" lang="ru-RU" sz="1500" kern="0" cap="none" spc="0" normalizeH="0" baseline="0" noProof="0">
                <a:solidFill>
                  <a:schemeClr val="dk1"/>
                </a:solidFill>
                <a:highlight>
                  <a:schemeClr val="lt1"/>
                </a:highlight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информация о наличие облаков верхнего яруса над г.Томском, полученная на основе стандартных  метеорологических наблюдений (каждые 3 часа) на гидрометеорологической станции «Томск» (№ 29430) </a:t>
            </a:r>
            <a:r>
              <a:rPr kumimoji="0" lang="ru-RU" sz="1500" kern="0" cap="none" spc="0" normalizeH="0" baseline="0" noProof="0">
                <a:solidFill>
                  <a:schemeClr val="dk1"/>
                </a:solidFill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[1].</a:t>
            </a:r>
            <a:endParaRPr kumimoji="0" sz="1500" kern="0" cap="none" spc="0" normalizeH="0" baseline="0" noProof="0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Google Shape;92;p12"/>
          <p:cNvSpPr>
            <a:spLocks noGrp="1"/>
          </p:cNvSpPr>
          <p:nvPr>
            <p:ph type="title"/>
          </p:nvPr>
        </p:nvSpPr>
        <p:spPr>
          <a:xfrm>
            <a:off x="4348163" y="109538"/>
            <a:ext cx="3956050" cy="1325562"/>
          </a:xfrm>
          <a:ln/>
        </p:spPr>
        <p:txBody>
          <a:bodyPr vert="horz" wrap="square" lIns="91425" tIns="45700" rIns="91425" bIns="45700" anchor="ctr" anchorCtr="0"/>
          <a:lstStyle/>
          <a:p>
            <a:pPr eaLnBrk="1" hangingPunct="1">
              <a:lnSpc>
                <a:spcPct val="90000"/>
              </a:lnSpc>
              <a:buClr>
                <a:srgbClr val="222A35"/>
              </a:buClr>
              <a:buFont typeface="Times New Roman" panose="02020503050405090304" pitchFamily="18" charset="0"/>
              <a:buNone/>
            </a:pPr>
            <a:r>
              <a:rPr lang="ru-RU" altLang="en-US" sz="4000">
                <a:solidFill>
                  <a:srgbClr val="222A35"/>
                </a:solidFill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Реанализ </a:t>
            </a:r>
            <a:r>
              <a:rPr lang="en-US" altLang="x-none" sz="4000">
                <a:solidFill>
                  <a:srgbClr val="222A35"/>
                </a:solidFill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ERA5</a:t>
            </a:r>
            <a:endParaRPr lang="en-US" altLang="zh-CN" sz="4000"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pic>
        <p:nvPicPr>
          <p:cNvPr id="18435" name="Google Shape;93;p12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5" y="2562225"/>
            <a:ext cx="4857750" cy="2487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Google Shape;94;p12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025" y="2463800"/>
            <a:ext cx="4565650" cy="2532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7" name="Google Shape;95;p12"/>
          <p:cNvSpPr/>
          <p:nvPr/>
        </p:nvSpPr>
        <p:spPr>
          <a:xfrm>
            <a:off x="5570538" y="3506788"/>
            <a:ext cx="1371600" cy="600075"/>
          </a:xfrm>
          <a:prstGeom prst="rightArrow">
            <a:avLst>
              <a:gd name="adj1" fmla="val 50000"/>
              <a:gd name="adj2" fmla="val 50042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/>
            <a:headEnd type="none" w="sm" len="sm"/>
            <a:tailEnd type="none" w="sm" len="sm"/>
          </a:ln>
        </p:spPr>
        <p:txBody>
          <a:bodyPr lIns="91425" tIns="45700" rIns="91425" bIns="45700" anchor="ctr" anchorCtr="0"/>
          <a:lstStyle/>
          <a:p>
            <a:pPr algn="ctr" eaLnBrk="1" hangingPunct="1">
              <a:buNone/>
            </a:pPr>
            <a:r>
              <a:rPr lang="ru-RU" altLang="en-US" sz="1800">
                <a:solidFill>
                  <a:srgbClr val="FFFFFF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модель</a:t>
            </a:r>
            <a:endParaRPr lang="en-US" altLang="zh-CN" sz="1800">
              <a:solidFill>
                <a:srgbClr val="FFFFFF"/>
              </a:solidFill>
              <a:latin typeface="Arial" panose="020B0604020202090204" pitchFamily="34" charset="0"/>
            </a:endParaRPr>
          </a:p>
        </p:txBody>
      </p:sp>
      <p:sp>
        <p:nvSpPr>
          <p:cNvPr id="18438" name="Google Shape;96;p12"/>
          <p:cNvSpPr txBox="1">
            <a:spLocks noGrp="1"/>
          </p:cNvSpPr>
          <p:nvPr>
            <p:ph type="sldNum" idx="4"/>
          </p:nvPr>
        </p:nvSpPr>
        <p:spPr>
          <a:ln/>
        </p:spPr>
        <p:txBody>
          <a:bodyPr lIns="91425" tIns="45700" rIns="91425" bIns="45700" anchor="ctr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sym typeface="Arial" panose="020B060402020209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5pPr>
          </a:lstStyle>
          <a:p>
            <a:pPr lvl="0" algn="r" eaLnBrk="1" hangingPunct="1">
              <a:buClr>
                <a:srgbClr val="888888"/>
              </a:buClr>
              <a:buFont typeface="Calibri" pitchFamily="34" charset="0"/>
              <a:buNone/>
            </a:pPr>
            <a:fld id="{9A0DB2DC-4C9A-4742-B13C-FB6460FD3503}" type="slidenum">
              <a:rPr lang="ru-RU" altLang="en-US" sz="12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6</a:t>
            </a:fld>
            <a:endParaRPr lang="ru-RU" altLang="en-US" sz="1200">
              <a:solidFill>
                <a:srgbClr val="888888"/>
              </a:solidFill>
              <a:latin typeface="Calibri" pitchFamily="34" charset="0"/>
              <a:ea typeface="Times New Roman" panose="02020503050405090304" pitchFamily="18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8439" name="Google Shape;97;p12"/>
          <p:cNvSpPr/>
          <p:nvPr/>
        </p:nvSpPr>
        <p:spPr>
          <a:xfrm>
            <a:off x="1454150" y="6113463"/>
            <a:ext cx="10296525" cy="242887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/>
          <a:lstStyle/>
          <a:p>
            <a:pPr eaLnBrk="1" hangingPunct="1">
              <a:buNone/>
            </a:pPr>
            <a:r>
              <a:rPr lang="ru-RU" altLang="en-US" sz="1300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[1] Copernicus Climate Data Store. Available online: https://cds.climate.copernicus.eu (accessed on February 7, 2025).</a:t>
            </a:r>
            <a:endParaRPr lang="en-US" altLang="zh-CN" sz="1300">
              <a:latin typeface="Times New Roman" panose="02020503050405090304" pitchFamily="18" charset="0"/>
              <a:ea typeface="Times New Roman" panose="02020503050405090304" pitchFamily="18" charset="0"/>
              <a:sym typeface="Times New Roman" panose="02020503050405090304" pitchFamily="18" charset="0"/>
            </a:endParaRPr>
          </a:p>
        </p:txBody>
      </p:sp>
      <p:sp>
        <p:nvSpPr>
          <p:cNvPr id="98" name="Google Shape;98;p12"/>
          <p:cNvSpPr/>
          <p:nvPr/>
        </p:nvSpPr>
        <p:spPr>
          <a:xfrm>
            <a:off x="6994525" y="1136650"/>
            <a:ext cx="5221288" cy="106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eaLnBrk="1" hangingPunct="1">
              <a:buNone/>
            </a:pPr>
            <a:r>
              <a:rPr lang="ru-RU" altLang="en-US" sz="1600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Почему </a:t>
            </a:r>
            <a:r>
              <a:rPr lang="en-US" altLang="x-none" sz="1600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ERA5</a:t>
            </a:r>
            <a:r>
              <a:rPr lang="ru-RU" altLang="en-US" sz="1600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: </a:t>
            </a:r>
          </a:p>
          <a:p>
            <a:pPr eaLnBrk="1" hangingPunct="1">
              <a:buFont typeface="Times New Roman" panose="02020503050405090304" pitchFamily="18" charset="0"/>
              <a:buChar char="-"/>
            </a:pPr>
            <a:r>
              <a:rPr lang="ru-RU" altLang="en-US" sz="1600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Высокое пространственное разрешение </a:t>
            </a:r>
            <a:endParaRPr lang="ru-RU" altLang="en-US" sz="1600">
              <a:latin typeface="Arial" panose="020B0604020202090204" pitchFamily="34" charset="0"/>
            </a:endParaRPr>
          </a:p>
          <a:p>
            <a:pPr eaLnBrk="1" hangingPunct="1">
              <a:buFont typeface="Times New Roman" panose="02020503050405090304" pitchFamily="18" charset="0"/>
              <a:buChar char="-"/>
            </a:pPr>
            <a:r>
              <a:rPr lang="ru-RU" altLang="en-US" sz="1600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Частый шаг по времени (1 час) </a:t>
            </a:r>
            <a:endParaRPr lang="en-US" altLang="zh-CN" sz="1600">
              <a:latin typeface="Arial" panose="020B0604020202090204" pitchFamily="34" charset="0"/>
            </a:endParaRPr>
          </a:p>
          <a:p>
            <a:pPr eaLnBrk="1" hangingPunct="1">
              <a:buFont typeface="Times New Roman" panose="02020503050405090304" pitchFamily="18" charset="0"/>
              <a:buChar char="-"/>
            </a:pPr>
            <a:r>
              <a:rPr lang="ru-RU" altLang="en-US" sz="1600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Непрерывные ряды метеоданных за период длительностью ~40 лет</a:t>
            </a:r>
            <a:endParaRPr lang="en-US" altLang="zh-CN" sz="1600">
              <a:latin typeface="Arial" panose="020B0604020202090204" pitchFamily="34" charset="0"/>
            </a:endParaRPr>
          </a:p>
          <a:p>
            <a:pPr eaLnBrk="1" hangingPunct="1">
              <a:buNone/>
            </a:pPr>
            <a:endParaRPr lang="en-US" altLang="zh-CN" sz="1600">
              <a:latin typeface="Arial" panose="020B0604020202090204" pitchFamily="34" charset="0"/>
            </a:endParaRPr>
          </a:p>
        </p:txBody>
      </p:sp>
      <p:sp>
        <p:nvSpPr>
          <p:cNvPr id="99" name="Google Shape;99;p12"/>
          <p:cNvSpPr/>
          <p:nvPr/>
        </p:nvSpPr>
        <p:spPr>
          <a:xfrm>
            <a:off x="106363" y="1136650"/>
            <a:ext cx="5295900" cy="1309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eaLnBrk="1" hangingPunct="1">
              <a:buNone/>
            </a:pPr>
            <a:r>
              <a:rPr lang="ru-RU" altLang="en-US" sz="1600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Исходные данные для  ERA5 – это результаты измерений со всего земного шара: </a:t>
            </a:r>
            <a:endParaRPr lang="en-US" altLang="zh-CN" sz="1600">
              <a:latin typeface="Arial" panose="020B0604020202090204" pitchFamily="34" charset="0"/>
            </a:endParaRPr>
          </a:p>
          <a:p>
            <a:pPr eaLnBrk="1" hangingPunct="1">
              <a:buFont typeface="Times New Roman" panose="02020503050405090304" pitchFamily="18" charset="0"/>
              <a:buChar char="-"/>
            </a:pPr>
            <a:r>
              <a:rPr lang="ru-RU" altLang="en-US" sz="1600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Спутниковые радиометры; </a:t>
            </a:r>
            <a:endParaRPr lang="en-US" altLang="zh-CN" sz="1600">
              <a:latin typeface="Arial" panose="020B0604020202090204" pitchFamily="34" charset="0"/>
            </a:endParaRPr>
          </a:p>
          <a:p>
            <a:pPr eaLnBrk="1" hangingPunct="1">
              <a:buFont typeface="Times New Roman" panose="02020503050405090304" pitchFamily="18" charset="0"/>
              <a:buChar char="-"/>
            </a:pPr>
            <a:r>
              <a:rPr lang="ru-RU" altLang="en-US" sz="1600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Наземные, корабельные и самолетные метеостанции; </a:t>
            </a:r>
            <a:endParaRPr lang="en-US" altLang="zh-CN" sz="1600">
              <a:latin typeface="Arial" panose="020B0604020202090204" pitchFamily="34" charset="0"/>
            </a:endParaRPr>
          </a:p>
          <a:p>
            <a:pPr eaLnBrk="1" hangingPunct="1">
              <a:buFont typeface="Times New Roman" panose="02020503050405090304" pitchFamily="18" charset="0"/>
              <a:buChar char="-"/>
            </a:pPr>
            <a:r>
              <a:rPr lang="ru-RU" altLang="en-US" sz="1600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Метеобуи, шар-зонды, наземные радары. </a:t>
            </a:r>
            <a:endParaRPr lang="en-US" altLang="zh-CN" sz="1600">
              <a:latin typeface="Arial" panose="020B0604020202090204" pitchFamily="34" charset="0"/>
            </a:endParaRPr>
          </a:p>
          <a:p>
            <a:pPr eaLnBrk="1" hangingPunct="1">
              <a:buNone/>
            </a:pPr>
            <a:endParaRPr lang="en-US" altLang="zh-CN" sz="1600">
              <a:latin typeface="Arial" panose="020B0604020202090204" pitchFamily="34" charset="0"/>
            </a:endParaRPr>
          </a:p>
        </p:txBody>
      </p:sp>
      <p:sp>
        <p:nvSpPr>
          <p:cNvPr id="18442" name="Google Shape;100;p12"/>
          <p:cNvSpPr/>
          <p:nvPr/>
        </p:nvSpPr>
        <p:spPr>
          <a:xfrm>
            <a:off x="106363" y="5203825"/>
            <a:ext cx="11663362" cy="517525"/>
          </a:xfrm>
          <a:prstGeom prst="rect">
            <a:avLst/>
          </a:prstGeom>
          <a:noFill/>
          <a:ln w="9525">
            <a:noFill/>
          </a:ln>
        </p:spPr>
        <p:txBody>
          <a:bodyPr lIns="90000" tIns="45000" rIns="90000" bIns="45000"/>
          <a:lstStyle/>
          <a:p>
            <a:pPr eaLnBrk="1" hangingPunct="1">
              <a:buNone/>
            </a:pPr>
            <a:r>
              <a:rPr lang="ru-RU" altLang="en-US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В качестве источника метеорологических данных рассматривался реанализ ERA5 Европейского центра среднесрочных прогнозов погоды (European Centre for Medium-Range Weather Forecasts, ECMWF) [1].</a:t>
            </a:r>
            <a:r>
              <a:rPr lang="ru-RU" altLang="en-US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 </a:t>
            </a:r>
            <a:endParaRPr lang="en-US" altLang="zh-CN">
              <a:latin typeface="Arial" panose="020B060402020209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4;p1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ln/>
        </p:spPr>
        <p:txBody>
          <a:bodyPr vert="horz" wrap="square" lIns="91425" tIns="45700" rIns="91425" bIns="45700" anchor="ctr" anchorCtr="0"/>
          <a:lstStyle/>
          <a:p>
            <a:pPr eaLnBrk="1" hangingPunct="1">
              <a:lnSpc>
                <a:spcPct val="90000"/>
              </a:lnSpc>
              <a:buFont typeface="Times New Roman" panose="02020503050405090304" pitchFamily="18" charset="0"/>
              <a:buNone/>
            </a:pPr>
            <a:r>
              <a:rPr lang="ru-RU" altLang="en-US" sz="440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Обучение модели и первые результаты</a:t>
            </a:r>
            <a:endParaRPr lang="en-US" altLang="zh-CN" sz="4400"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20483" name="Google Shape;125;p15"/>
          <p:cNvSpPr>
            <a:spLocks noGrp="1"/>
          </p:cNvSpPr>
          <p:nvPr>
            <p:ph type="body" idx="1"/>
          </p:nvPr>
        </p:nvSpPr>
        <p:spPr>
          <a:xfrm>
            <a:off x="837565" y="1949450"/>
            <a:ext cx="4607560" cy="2599055"/>
          </a:xfrm>
          <a:ln/>
        </p:spPr>
        <p:txBody>
          <a:bodyPr vert="horz" wrap="square" lIns="91425" tIns="45700" rIns="91425" bIns="45700" anchor="t" anchorCtr="0">
            <a:normAutofit/>
          </a:bodyPr>
          <a:lstStyle/>
          <a:p>
            <a:pPr marL="0" indent="0" eaLnBrk="1" hangingPunct="1">
              <a:lnSpc>
                <a:spcPct val="90000"/>
              </a:lnSpc>
              <a:buFont typeface="Calibri" pitchFamily="34" charset="0"/>
              <a:buNone/>
            </a:pPr>
            <a:r>
              <a:rPr lang="ru-RU" sz="150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Модель была обучена на наборе данных стандартных метеорологических наблюдений </a:t>
            </a:r>
            <a:r>
              <a:rPr lang="en-US" altLang="ru-RU" sz="150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[1]</a:t>
            </a:r>
            <a:r>
              <a:rPr lang="ru-RU" sz="150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. </a:t>
            </a:r>
            <a:endParaRPr lang="ru-RU" altLang="en-US" sz="1500" dirty="0">
              <a:latin typeface="Times New Roman" panose="02020503050405090304" pitchFamily="18" charset="0"/>
              <a:ea typeface="Arial" panose="020B0604020202090204"/>
              <a:cs typeface="Times New Roman" panose="02020503050405090304" pitchFamily="18" charset="0"/>
              <a:sym typeface="Times New Roman" panose="02020503050405090304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Calibri" pitchFamily="34" charset="0"/>
              <a:buNone/>
            </a:pPr>
            <a:endParaRPr lang="ru-RU" altLang="en-US" sz="1500" dirty="0">
              <a:latin typeface="Times New Roman" panose="02020503050405090304" pitchFamily="18" charset="0"/>
              <a:ea typeface="Arial" panose="020B0604020202090204"/>
              <a:cs typeface="Times New Roman" panose="02020503050405090304" pitchFamily="18" charset="0"/>
              <a:sym typeface="Times New Roman" panose="02020503050405090304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Calibri" pitchFamily="34" charset="0"/>
              <a:buNone/>
            </a:pPr>
            <a:r>
              <a:rPr lang="ru-RU" altLang="en-US" sz="1500" dirty="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В качестве модели для обучения был выбран градиентный </a:t>
            </a:r>
            <a:r>
              <a:rPr lang="ru-RU" altLang="en-US" sz="1500" dirty="0" err="1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бустинг</a:t>
            </a:r>
            <a:r>
              <a:rPr lang="ru-RU" altLang="en-US" sz="1500" dirty="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, для которого не проводился отбор </a:t>
            </a:r>
            <a:r>
              <a:rPr lang="ru-RU" altLang="en-US" sz="1500" dirty="0" err="1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гиперпараметров</a:t>
            </a:r>
            <a:r>
              <a:rPr lang="ru-RU" altLang="en-US" sz="1500" dirty="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.</a:t>
            </a:r>
            <a:endParaRPr lang="en-US" altLang="zh-CN" sz="1500" dirty="0">
              <a:latin typeface="Times New Roman" panose="02020503050405090304" pitchFamily="18" charset="0"/>
              <a:ea typeface="Arial" panose="020B0604020202090204"/>
              <a:cs typeface="Times New Roman" panose="02020503050405090304" pitchFamily="18" charset="0"/>
              <a:sym typeface="Times New Roman" panose="02020503050405090304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Calibri" pitchFamily="34" charset="0"/>
              <a:buNone/>
            </a:pPr>
            <a:endParaRPr lang="en-US" altLang="zh-CN" sz="1500" dirty="0">
              <a:latin typeface="Times New Roman" panose="02020503050405090304" pitchFamily="18" charset="0"/>
              <a:ea typeface="Arial" panose="020B0604020202090204"/>
              <a:cs typeface="Times New Roman" panose="02020503050405090304" pitchFamily="18" charset="0"/>
              <a:sym typeface="Times New Roman" panose="02020503050405090304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Calibri" pitchFamily="34" charset="0"/>
              <a:buNone/>
            </a:pPr>
            <a:r>
              <a:rPr lang="ru-RU" altLang="en-US" sz="1500" dirty="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Предварительная оценка качества модели продемонстрировала неплохую эффективность (</a:t>
            </a:r>
            <a:r>
              <a:rPr lang="ru-RU" altLang="en-US" sz="1500" b="1" dirty="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ROC_AUC = 0.81</a:t>
            </a:r>
            <a:r>
              <a:rPr lang="ru-RU" altLang="en-US" sz="1500" dirty="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). Для класса «0» получены показатели: </a:t>
            </a:r>
            <a:r>
              <a:rPr lang="ru-RU" altLang="en-US" sz="1500" b="1" dirty="0" err="1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precision</a:t>
            </a:r>
            <a:r>
              <a:rPr lang="ru-RU" altLang="en-US" sz="1500" b="1" dirty="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 = 0.78</a:t>
            </a:r>
            <a:r>
              <a:rPr lang="ru-RU" altLang="en-US" sz="1500" dirty="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, </a:t>
            </a:r>
            <a:r>
              <a:rPr lang="ru-RU" altLang="en-US" sz="1500" b="1" dirty="0" err="1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recall</a:t>
            </a:r>
            <a:r>
              <a:rPr lang="ru-RU" altLang="en-US" sz="1500" b="1" dirty="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 = 0.75</a:t>
            </a:r>
            <a:r>
              <a:rPr lang="ru-RU" altLang="en-US" sz="1500" dirty="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, для класса «1»: </a:t>
            </a:r>
            <a:r>
              <a:rPr lang="ru-RU" altLang="en-US" sz="1500" b="1" dirty="0" err="1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precision</a:t>
            </a:r>
            <a:r>
              <a:rPr lang="ru-RU" altLang="en-US" sz="1500" b="1" dirty="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 = 0.69</a:t>
            </a:r>
            <a:r>
              <a:rPr lang="ru-RU" altLang="en-US" sz="1500" dirty="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, </a:t>
            </a:r>
            <a:r>
              <a:rPr lang="ru-RU" altLang="en-US" sz="1500" b="1" dirty="0" err="1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recall</a:t>
            </a:r>
            <a:r>
              <a:rPr lang="ru-RU" altLang="en-US" sz="1500" b="1" dirty="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 = 0.72</a:t>
            </a:r>
            <a:r>
              <a:rPr lang="ru-RU" altLang="en-US" sz="1500" dirty="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.</a:t>
            </a:r>
            <a:endParaRPr lang="en-US" altLang="zh-CN" sz="1900" dirty="0">
              <a:latin typeface="Times New Roman" panose="02020503050405090304" pitchFamily="18" charset="0"/>
              <a:ea typeface="Times New Roman" panose="02020503050405090304" pitchFamily="18" charset="0"/>
              <a:cs typeface="Arial" panose="020B0604020202090204"/>
              <a:sym typeface="Times New Roman" panose="02020503050405090304" pitchFamily="18" charset="0"/>
            </a:endParaRPr>
          </a:p>
        </p:txBody>
      </p:sp>
      <p:sp>
        <p:nvSpPr>
          <p:cNvPr id="20484" name="Google Shape;126;p15"/>
          <p:cNvSpPr txBox="1">
            <a:spLocks noGrp="1"/>
          </p:cNvSpPr>
          <p:nvPr>
            <p:ph type="sldNum" idx="4"/>
          </p:nvPr>
        </p:nvSpPr>
        <p:spPr>
          <a:ln/>
        </p:spPr>
        <p:txBody>
          <a:bodyPr lIns="91425" tIns="45700" rIns="91425" bIns="45700" anchor="ctr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sym typeface="Arial" panose="020B060402020209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5pPr>
          </a:lstStyle>
          <a:p>
            <a:pPr lvl="0" algn="r" eaLnBrk="1" hangingPunct="1">
              <a:buClr>
                <a:srgbClr val="888888"/>
              </a:buClr>
              <a:buFont typeface="Calibri" pitchFamily="34" charset="0"/>
              <a:buNone/>
            </a:pPr>
            <a:fld id="{9A0DB2DC-4C9A-4742-B13C-FB6460FD3503}" type="slidenum">
              <a:rPr lang="ru-RU" altLang="en-US" sz="12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7</a:t>
            </a:fld>
            <a:endParaRPr lang="ru-RU" altLang="en-US" sz="1200">
              <a:solidFill>
                <a:srgbClr val="888888"/>
              </a:solidFill>
              <a:latin typeface="Calibri" pitchFamily="34" charset="0"/>
              <a:ea typeface="Times New Roman" panose="02020503050405090304" pitchFamily="18" charset="0"/>
              <a:cs typeface="Calibri" pitchFamily="34" charset="0"/>
              <a:sym typeface="Calibri" pitchFamily="34" charset="0"/>
            </a:endParaRPr>
          </a:p>
        </p:txBody>
      </p:sp>
      <p:pic>
        <p:nvPicPr>
          <p:cNvPr id="20485" name="Google Shape;127;p15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875" y="1825625"/>
            <a:ext cx="4943475" cy="3724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6" name="Google Shape;128;p15"/>
          <p:cNvSpPr txBox="1"/>
          <p:nvPr/>
        </p:nvSpPr>
        <p:spPr>
          <a:xfrm>
            <a:off x="6705600" y="5572125"/>
            <a:ext cx="4516438" cy="720725"/>
          </a:xfrm>
          <a:prstGeom prst="rect">
            <a:avLst/>
          </a:prstGeom>
          <a:noFill/>
          <a:ln w="9525">
            <a:noFill/>
          </a:ln>
        </p:spPr>
        <p:txBody>
          <a:bodyPr lIns="90000" tIns="45000" rIns="90000" bIns="45000"/>
          <a:lstStyle/>
          <a:p>
            <a:pPr eaLnBrk="1" hangingPunct="1">
              <a:buNone/>
            </a:pPr>
            <a:r>
              <a:rPr lang="ru-RU" altLang="en-US" sz="1200">
                <a:latin typeface="Times New Roman" panose="02020503050405090304" pitchFamily="18" charset="0"/>
                <a:cs typeface="Times New Roman" panose="02020503050405090304" pitchFamily="18" charset="0"/>
              </a:rPr>
              <a:t>Матрица ошибок для </a:t>
            </a:r>
            <a:r>
              <a:rPr lang="en-US" altLang="x-none" sz="120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ru-RU" altLang="en-US" sz="1200">
                <a:latin typeface="Times New Roman" panose="02020503050405090304" pitchFamily="18" charset="0"/>
                <a:cs typeface="Times New Roman" panose="02020503050405090304" pitchFamily="18" charset="0"/>
              </a:rPr>
              <a:t>отсечённой тестовой отложенной выборки</a:t>
            </a:r>
            <a:r>
              <a:rPr lang="ru-RU" altLang="en-US" sz="1000">
                <a:latin typeface="Arial" panose="020B0604020202090204" pitchFamily="34" charset="0"/>
              </a:rPr>
              <a:t>.</a:t>
            </a:r>
            <a:endParaRPr lang="en-US" altLang="zh-CN" sz="1000">
              <a:latin typeface="Arial" panose="020B0604020202090204" pitchFamily="34" charset="0"/>
            </a:endParaRPr>
          </a:p>
        </p:txBody>
      </p:sp>
      <p:sp>
        <p:nvSpPr>
          <p:cNvPr id="20487" name="Rectangle 2"/>
          <p:cNvSpPr/>
          <p:nvPr/>
        </p:nvSpPr>
        <p:spPr>
          <a:xfrm>
            <a:off x="1327150" y="3887788"/>
            <a:ext cx="121920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eaLnBrk="1" hangingPunct="1">
              <a:buNone/>
            </a:pPr>
            <a:endParaRPr lang="ru-RU" altLang="x-none">
              <a:latin typeface="Arial" panose="020B0604020202090204" pitchFamily="34" charset="0"/>
            </a:endParaRPr>
          </a:p>
        </p:txBody>
      </p:sp>
      <p:pic>
        <p:nvPicPr>
          <p:cNvPr id="20488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5036" y="4855369"/>
            <a:ext cx="1638300" cy="438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9" name="Rectangle 3"/>
          <p:cNvSpPr/>
          <p:nvPr/>
        </p:nvSpPr>
        <p:spPr>
          <a:xfrm>
            <a:off x="1327150" y="4783138"/>
            <a:ext cx="121920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eaLnBrk="1" hangingPunct="1">
              <a:buNone/>
            </a:pPr>
            <a:endParaRPr lang="ru-RU" altLang="x-none">
              <a:latin typeface="Arial" panose="020B0604020202090204" pitchFamily="34" charset="0"/>
            </a:endParaRPr>
          </a:p>
        </p:txBody>
      </p:sp>
      <p:sp>
        <p:nvSpPr>
          <p:cNvPr id="20490" name="Rectangle 5"/>
          <p:cNvSpPr/>
          <p:nvPr/>
        </p:nvSpPr>
        <p:spPr>
          <a:xfrm>
            <a:off x="1452563" y="4548188"/>
            <a:ext cx="121920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eaLnBrk="1" hangingPunct="1">
              <a:buNone/>
            </a:pPr>
            <a:endParaRPr lang="ru-RU" altLang="x-none">
              <a:latin typeface="Arial" panose="020B0604020202090204" pitchFamily="34" charset="0"/>
            </a:endParaRPr>
          </a:p>
        </p:txBody>
      </p:sp>
      <p:pic>
        <p:nvPicPr>
          <p:cNvPr id="20491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7805" y="4829811"/>
            <a:ext cx="1381125" cy="438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92" name="Rectangle 6"/>
          <p:cNvSpPr/>
          <p:nvPr/>
        </p:nvSpPr>
        <p:spPr>
          <a:xfrm>
            <a:off x="1452563" y="5443538"/>
            <a:ext cx="12192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eaLnBrk="1" hangingPunct="1">
              <a:buNone/>
            </a:pPr>
            <a:endParaRPr lang="ru-RU" altLang="x-none">
              <a:latin typeface="Arial" panose="020B060402020209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96875" y="5901055"/>
            <a:ext cx="10515600" cy="988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14300" indent="0" eaLnBrk="1" hangingPunct="1">
              <a:lnSpc>
                <a:spcPct val="90000"/>
              </a:lnSpc>
              <a:buSzPct val="140000"/>
              <a:buFont typeface="Arial" panose="020B0604020202090204"/>
              <a:buNone/>
            </a:pPr>
            <a:r>
              <a:rPr lang="ru-RU" altLang="en-US" sz="130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[1] Всероссийский научно-исследовательский институт гидрометеорологической информации – Мировой центр данных (ВНИИГМИ-МЦД). Основные метеорологические параметры (срочные данные) [</a:t>
            </a:r>
            <a:r>
              <a:rPr lang="ru-RU" altLang="en-US" sz="1300" u="sng">
                <a:solidFill>
                  <a:schemeClr val="hlink"/>
                </a:solidFill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  <a:hlinkClick r:id="rId6"/>
              </a:rPr>
              <a:t>http://meteo.ru/data/basic-parameters/</a:t>
            </a:r>
            <a:r>
              <a:rPr lang="ru-RU" altLang="en-US" sz="130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].   Официальная библиографическая ссылка на этот массив: Булыгина О.Н., Веселов В.М., Разуваев В.Н., Александрова Т.М. «Описание массива срочных данных об основных метеорологических параметрах на станциях России». </a:t>
            </a:r>
            <a:r>
              <a:rPr lang="ru-RU" altLang="en-US" sz="1300" u="sng">
                <a:solidFill>
                  <a:schemeClr val="hlink"/>
                </a:solidFill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  <a:hlinkClick r:id="rId7"/>
              </a:rPr>
              <a:t>Свидетельство о государственной регистрации базы данных № 2014620549 от 10 апреля 2014 г.</a:t>
            </a:r>
            <a:r>
              <a:rPr lang="ru-RU" altLang="en-US" sz="130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144;p17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ln/>
        </p:spPr>
        <p:txBody>
          <a:bodyPr vert="horz" wrap="square" lIns="91425" tIns="45700" rIns="91425" bIns="45700" anchor="ctr" anchorCtr="0"/>
          <a:lstStyle/>
          <a:p>
            <a:pPr eaLnBrk="1" hangingPunct="1">
              <a:lnSpc>
                <a:spcPct val="90000"/>
              </a:lnSpc>
              <a:buFont typeface="Times New Roman" panose="02020503050405090304" pitchFamily="18" charset="0"/>
              <a:buNone/>
            </a:pPr>
            <a:r>
              <a:rPr lang="ru-RU" altLang="en-US" sz="4400">
                <a:latin typeface="Times New Roman" panose="02020503050405090304" pitchFamily="18" charset="0"/>
                <a:ea typeface="Arial" panose="020B0604020202090204"/>
                <a:cs typeface="Times New Roman" panose="02020503050405090304" pitchFamily="18" charset="0"/>
                <a:sym typeface="Times New Roman" panose="02020503050405090304" pitchFamily="18" charset="0"/>
              </a:rPr>
              <a:t>Результаты на контрольной выборке</a:t>
            </a:r>
            <a:endParaRPr lang="en-US" altLang="zh-CN" sz="4400"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145" name="Google Shape;145;p17"/>
          <p:cNvSpPr txBox="1">
            <a:spLocks noGrp="1"/>
          </p:cNvSpPr>
          <p:nvPr>
            <p:ph type="body" idx="1"/>
          </p:nvPr>
        </p:nvSpPr>
        <p:spPr>
          <a:xfrm>
            <a:off x="838080" y="2440223"/>
            <a:ext cx="5101800" cy="2494500"/>
          </a:xfrm>
          <a:ln/>
          <a:effectLst/>
          <a:scene3d>
            <a:camera prst="orthographicFront"/>
            <a:lightRig rig="balanced" dir="t"/>
          </a:scene3d>
          <a:sp3d prstMaterial="plastic"/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90204"/>
              <a:buNone/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Модель была протестирована на наборе данных, где контрольной выборкой являлись данные зондирования параметров атмосферы, полученных экспериментальным путем, на Высотном матричном поляризационном лидаре НИ ТГУ [1].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90204"/>
              <a:buNone/>
              <a:defRPr/>
            </a:pP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highlight>
                <a:schemeClr val="lt1"/>
              </a:highlight>
              <a:uLnTx/>
              <a:uFillTx/>
              <a:latin typeface="Times New Roman" panose="02020503050405090304"/>
              <a:ea typeface="Times New Roman" panose="02020503050405090304"/>
              <a:cs typeface="Times New Roman" panose="02020503050405090304"/>
              <a:sym typeface="Times New Roman" panose="020205030504050903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90204"/>
              <a:buNone/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 Эта выборка содержит более точные результаты с информацией о наличии/отсутствии ОВЯ. Результаты работы модели на этой выборке позволяют оценить ее эффективность и точность в распознавании наличия/отсутствия ОВЯ.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highlight>
                <a:schemeClr val="lt1"/>
              </a:highlight>
              <a:uLnTx/>
              <a:uFillTx/>
              <a:latin typeface="Times New Roman" panose="02020503050405090304"/>
              <a:ea typeface="Times New Roman" panose="02020503050405090304"/>
              <a:cs typeface="Times New Roman" panose="02020503050405090304"/>
              <a:sym typeface="Times New Roman" panose="020205030504050903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90204"/>
              <a:buNone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ROC_AUC = 0.77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. Для класса «0» (отсутствие облаков) получены показатели: </a:t>
            </a:r>
            <a:r>
              <a:rPr kumimoji="0" lang="ru-RU" sz="1500" b="1" i="0" u="none" strike="noStrike" kern="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precision</a:t>
            </a: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 = 0.79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, </a:t>
            </a:r>
            <a:r>
              <a:rPr kumimoji="0" lang="ru-RU" sz="1500" b="1" i="0" u="none" strike="noStrike" kern="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recall</a:t>
            </a: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 = 0.69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, для класса «1» (наличие облаков): </a:t>
            </a:r>
            <a:r>
              <a:rPr kumimoji="0" lang="ru-RU" sz="1500" b="1" i="0" u="none" strike="noStrike" kern="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precision</a:t>
            </a: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 = 0.60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, </a:t>
            </a:r>
            <a:r>
              <a:rPr kumimoji="0" lang="ru-RU" sz="1500" b="1" i="0" u="none" strike="noStrike" kern="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recall</a:t>
            </a: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 = 0.72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.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 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highlight>
                <a:schemeClr val="lt1"/>
              </a:highlight>
              <a:uLnTx/>
              <a:uFillTx/>
              <a:latin typeface="Times New Roman" panose="02020503050405090304"/>
              <a:ea typeface="Times New Roman" panose="02020503050405090304"/>
              <a:cs typeface="Times New Roman" panose="02020503050405090304"/>
              <a:sym typeface="Times New Roman" panose="02020503050405090304"/>
            </a:endParaRPr>
          </a:p>
        </p:txBody>
      </p:sp>
      <p:sp>
        <p:nvSpPr>
          <p:cNvPr id="22532" name="Google Shape;146;p17"/>
          <p:cNvSpPr txBox="1">
            <a:spLocks noGrp="1"/>
          </p:cNvSpPr>
          <p:nvPr>
            <p:ph type="sldNum" idx="4"/>
          </p:nvPr>
        </p:nvSpPr>
        <p:spPr>
          <a:ln/>
        </p:spPr>
        <p:txBody>
          <a:bodyPr lIns="91425" tIns="45700" rIns="91425" bIns="45700" anchor="ctr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sym typeface="Arial" panose="020B060402020209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90204" pitchFamily="34" charset="0"/>
              <a:buNone/>
              <a:defRPr sz="1400" b="0" i="0" u="none" kern="1200" baseline="0">
                <a:solidFill>
                  <a:srgbClr val="000000"/>
                </a:solidFill>
                <a:latin typeface="Arial" panose="020B0604020202090204" pitchFamily="34" charset="0"/>
                <a:ea typeface="+mn-ea"/>
                <a:cs typeface="+mn-cs"/>
                <a:sym typeface="Arial" panose="020B0604020202090204" pitchFamily="34" charset="0"/>
              </a:defRPr>
            </a:lvl5pPr>
          </a:lstStyle>
          <a:p>
            <a:pPr lvl="0" algn="r" eaLnBrk="1" hangingPunct="1">
              <a:buClr>
                <a:srgbClr val="888888"/>
              </a:buClr>
              <a:buFont typeface="Calibri" pitchFamily="34" charset="0"/>
              <a:buNone/>
            </a:pPr>
            <a:fld id="{9A0DB2DC-4C9A-4742-B13C-FB6460FD3503}" type="slidenum">
              <a:rPr lang="ru-RU" altLang="en-US" sz="12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8</a:t>
            </a:fld>
            <a:endParaRPr lang="ru-RU" altLang="en-US" sz="1200">
              <a:solidFill>
                <a:srgbClr val="888888"/>
              </a:solidFill>
              <a:latin typeface="Calibri" pitchFamily="34" charset="0"/>
              <a:ea typeface="Times New Roman" panose="02020503050405090304" pitchFamily="18" charset="0"/>
              <a:cs typeface="Calibri" pitchFamily="34" charset="0"/>
              <a:sym typeface="Calibri" pitchFamily="34" charset="0"/>
            </a:endParaRPr>
          </a:p>
        </p:txBody>
      </p:sp>
      <p:pic>
        <p:nvPicPr>
          <p:cNvPr id="22533" name="Google Shape;147;p17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688" y="1825625"/>
            <a:ext cx="4856162" cy="3724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4" name="Google Shape;148;p17"/>
          <p:cNvSpPr txBox="1"/>
          <p:nvPr/>
        </p:nvSpPr>
        <p:spPr>
          <a:xfrm>
            <a:off x="6492875" y="5684838"/>
            <a:ext cx="4498975" cy="346075"/>
          </a:xfrm>
          <a:prstGeom prst="rect">
            <a:avLst/>
          </a:prstGeom>
          <a:noFill/>
          <a:ln w="9525">
            <a:noFill/>
          </a:ln>
        </p:spPr>
        <p:txBody>
          <a:bodyPr lIns="90000" tIns="45000" rIns="90000" bIns="45000"/>
          <a:lstStyle/>
          <a:p>
            <a:pPr eaLnBrk="1" hangingPunct="1">
              <a:buNone/>
            </a:pPr>
            <a:r>
              <a:rPr lang="ru-RU" altLang="en-US" sz="1500">
                <a:latin typeface="Times New Roman" panose="02020503050405090304" pitchFamily="18" charset="0"/>
                <a:cs typeface="Times New Roman" panose="02020503050405090304" pitchFamily="18" charset="0"/>
                <a:sym typeface="Times New Roman" panose="02020503050405090304" pitchFamily="18" charset="0"/>
              </a:rPr>
              <a:t>Матрица ошибок для контрольной выборки.</a:t>
            </a:r>
            <a:endParaRPr lang="en-US" altLang="zh-CN" sz="1500">
              <a:latin typeface="Times New Roman" panose="02020503050405090304" pitchFamily="18" charset="0"/>
              <a:ea typeface="Times New Roman" panose="02020503050405090304" pitchFamily="18" charset="0"/>
              <a:sym typeface="Times New Roman" panose="02020503050405090304" pitchFamily="18" charset="0"/>
            </a:endParaRPr>
          </a:p>
        </p:txBody>
      </p:sp>
      <p:sp>
        <p:nvSpPr>
          <p:cNvPr id="149" name="Google Shape;149;p17"/>
          <p:cNvSpPr/>
          <p:nvPr/>
        </p:nvSpPr>
        <p:spPr>
          <a:xfrm>
            <a:off x="0" y="6110298"/>
            <a:ext cx="1198179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90204"/>
              <a:buNone/>
              <a:defRPr/>
            </a:pPr>
            <a:r>
              <a:rPr kumimoji="0" lang="ru-RU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chemeClr val="lt1"/>
                </a:highlight>
                <a:uLnTx/>
                <a:uFillTx/>
                <a:latin typeface="Times New Roman" panose="02020503050405090304"/>
                <a:ea typeface="Times New Roman" panose="02020503050405090304"/>
                <a:cs typeface="Times New Roman" panose="02020503050405090304"/>
                <a:sym typeface="Times New Roman" panose="02020503050405090304"/>
              </a:rPr>
              <a:t>1. Научно-технологическая инфраструктура Российской Федерации. Центры коллективного пользования научным оборудованием и уникальные научные установки [Web-сайт]. URL: https://ckp-rf.ru/usu/73573.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chemeClr val="lt1"/>
              </a:highlight>
              <a:uLnTx/>
              <a:uFillTx/>
              <a:latin typeface="Times New Roman" panose="02020503050405090304"/>
              <a:ea typeface="Times New Roman" panose="02020503050405090304"/>
              <a:cs typeface="Times New Roman" panose="02020503050405090304"/>
              <a:sym typeface="Times New Roman" panose="02020503050405090304"/>
            </a:endParaRPr>
          </a:p>
        </p:txBody>
      </p:sp>
      <p:pic>
        <p:nvPicPr>
          <p:cNvPr id="22536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0150" y="5111750"/>
            <a:ext cx="1638300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7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17900" y="5084763"/>
            <a:ext cx="1381125" cy="438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070" y="0"/>
            <a:ext cx="10904855" cy="1165860"/>
          </a:xfrm>
        </p:spPr>
        <p:txBody>
          <a:bodyPr/>
          <a:lstStyle/>
          <a:p>
            <a:r>
              <a:rPr lang="ru-RU" altLang="en-US" dirty="0">
                <a:latin typeface="Times New Roman" panose="020F0502020204030204" pitchFamily="18" charset="0"/>
                <a:cs typeface="Times New Roman" panose="020F0502020204030204" pitchFamily="18" charset="0"/>
              </a:rPr>
              <a:t>Расхождение данных при регистрации ОВЯ на метеорологической станции и лидаром НИ ТГУ 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105" y="5022850"/>
            <a:ext cx="10280015" cy="1835150"/>
          </a:xfrm>
        </p:spPr>
        <p:txBody>
          <a:bodyPr/>
          <a:lstStyle/>
          <a:p>
            <a:r>
              <a:rPr lang="en-US" altLang="en-US" dirty="0"/>
              <a:t>•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случаях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когда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лидар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видит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облака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метеорологи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(168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случаев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облачности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очень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низкий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(0.17),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говорит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слабой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облачности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локальных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ОВЯ,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метеорологи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фиксируют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случаях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когда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метеорологи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видят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ОВЯ, а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лидар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(401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случай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облачности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(5.4),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облака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низкие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типы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облаков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лидар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фиксирует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Совпадение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наблюдений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(530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случаев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связано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высоким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балом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облачности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(7.19).</a:t>
            </a:r>
          </a:p>
          <a:p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ОВЯ в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обоих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случаях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регистрации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(739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случаев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—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низкий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(0.52).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25" y="978535"/>
            <a:ext cx="7458075" cy="36417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1830</Words>
  <Application>Microsoft Office PowerPoint</Application>
  <PresentationFormat>Широкоэкранный</PresentationFormat>
  <Paragraphs>139</Paragraphs>
  <Slides>16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Тема Office</vt:lpstr>
      <vt:lpstr>Тема Office</vt:lpstr>
      <vt:lpstr>Прогнозирование вероятности формирования облаков верхнего яруса методами машинного обучения </vt:lpstr>
      <vt:lpstr>Презентация PowerPoint</vt:lpstr>
      <vt:lpstr>Актуальность</vt:lpstr>
      <vt:lpstr>Данные, которые мы используем</vt:lpstr>
      <vt:lpstr>Целевая переменная </vt:lpstr>
      <vt:lpstr>Реанализ ERA5</vt:lpstr>
      <vt:lpstr>Обучение модели и первые результаты</vt:lpstr>
      <vt:lpstr>Результаты на контрольной выборке</vt:lpstr>
      <vt:lpstr>Расхождение данных при регистрации ОВЯ на метеорологической станции и лидаром НИ ТГУ   </vt:lpstr>
      <vt:lpstr>Анализ данных</vt:lpstr>
      <vt:lpstr>Результаты walk-forward кросс-валидации на метеорологических данных после применения фильтра “балла облачности”</vt:lpstr>
      <vt:lpstr>Результаты на отсортированной выборке</vt:lpstr>
      <vt:lpstr>Результаты на отсортированной контрольной выборке</vt:lpstr>
      <vt:lpstr>Применение глубоких нейронных сетей, как преобразование признакового пространства</vt:lpstr>
      <vt:lpstr>Применение глубоких нейронных сетей, как преобразование признакового пространства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Денис Романов</dc:creator>
  <cp:lastModifiedBy>Денис Романов</cp:lastModifiedBy>
  <cp:revision>10</cp:revision>
  <dcterms:created xsi:type="dcterms:W3CDTF">2025-09-16T14:03:11Z</dcterms:created>
  <dcterms:modified xsi:type="dcterms:W3CDTF">2025-12-15T10:18:10Z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23122E0C6D835E2B1E6EC968012196B7_43</vt:lpwstr>
  </property>
  <property fmtid="{D5CDD505-2E9C-101B-9397-08002B2CF9AE}" pid="3" name="KSOProductBuildVer">
    <vt:lpwstr>1033-12.1.22554.22554</vt:lpwstr>
  </property>
</Properties>
</file>